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1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EBA12-D0A4-4B95-86CE-5788B0E81996}" v="25" dt="2026-03-06T10:17:40.4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opez Osorio" userId="06f33e7ff53744d7" providerId="LiveId" clId="{A5412236-BC57-45AF-BD66-44DCBA6869B8}"/>
    <pc:docChg chg="undo custSel addSld delSld modSld sldOrd">
      <pc:chgData name="Luisa Fernanda Lopez Osorio" userId="06f33e7ff53744d7" providerId="LiveId" clId="{A5412236-BC57-45AF-BD66-44DCBA6869B8}" dt="2026-03-06T10:21:25.351" v="3502" actId="1076"/>
      <pc:docMkLst>
        <pc:docMk/>
      </pc:docMkLst>
      <pc:sldChg chg="addSp delSp modSp add del mod ord">
        <pc:chgData name="Luisa Fernanda Lopez Osorio" userId="06f33e7ff53744d7" providerId="LiveId" clId="{A5412236-BC57-45AF-BD66-44DCBA6869B8}" dt="2026-03-05T13:49:08.525" v="2259" actId="47"/>
        <pc:sldMkLst>
          <pc:docMk/>
          <pc:sldMk cId="3169108512" sldId="263"/>
        </pc:sldMkLst>
      </pc:sldChg>
      <pc:sldChg chg="addSp modSp mod">
        <pc:chgData name="Luisa Fernanda Lopez Osorio" userId="06f33e7ff53744d7" providerId="LiveId" clId="{A5412236-BC57-45AF-BD66-44DCBA6869B8}" dt="2026-03-06T10:18:43.747" v="3489" actId="404"/>
        <pc:sldMkLst>
          <pc:docMk/>
          <pc:sldMk cId="1011651685" sldId="264"/>
        </pc:sldMkLst>
        <pc:spChg chg="add mod">
          <ac:chgData name="Luisa Fernanda Lopez Osorio" userId="06f33e7ff53744d7" providerId="LiveId" clId="{A5412236-BC57-45AF-BD66-44DCBA6869B8}" dt="2026-03-06T10:18:43.747" v="3489" actId="404"/>
          <ac:spMkLst>
            <pc:docMk/>
            <pc:sldMk cId="1011651685" sldId="264"/>
            <ac:spMk id="3" creationId="{C47E8F66-CCAF-E463-46B5-DA245D7DDC73}"/>
          </ac:spMkLst>
        </pc:spChg>
        <pc:spChg chg="mod">
          <ac:chgData name="Luisa Fernanda Lopez Osorio" userId="06f33e7ff53744d7" providerId="LiveId" clId="{A5412236-BC57-45AF-BD66-44DCBA6869B8}" dt="2026-03-05T13:53:00.840" v="2370" actId="14100"/>
          <ac:spMkLst>
            <pc:docMk/>
            <pc:sldMk cId="1011651685" sldId="264"/>
            <ac:spMk id="5" creationId="{03709CDD-0005-C1B8-6B1E-8BE620F44605}"/>
          </ac:spMkLst>
        </pc:spChg>
        <pc:graphicFrameChg chg="mod modGraphic">
          <ac:chgData name="Luisa Fernanda Lopez Osorio" userId="06f33e7ff53744d7" providerId="LiveId" clId="{A5412236-BC57-45AF-BD66-44DCBA6869B8}" dt="2026-03-06T10:10:42.179" v="3248" actId="20577"/>
          <ac:graphicFrameMkLst>
            <pc:docMk/>
            <pc:sldMk cId="1011651685" sldId="264"/>
            <ac:graphicFrameMk id="4" creationId="{102A6603-0CB6-B8BF-F46C-8F68EB426692}"/>
          </ac:graphicFrameMkLst>
        </pc:graphicFrameChg>
      </pc:sldChg>
      <pc:sldChg chg="addSp delSp modSp mod">
        <pc:chgData name="Luisa Fernanda Lopez Osorio" userId="06f33e7ff53744d7" providerId="LiveId" clId="{A5412236-BC57-45AF-BD66-44DCBA6869B8}" dt="2026-03-06T10:21:25.351" v="3502" actId="1076"/>
        <pc:sldMkLst>
          <pc:docMk/>
          <pc:sldMk cId="1955326999" sldId="265"/>
        </pc:sldMkLst>
        <pc:spChg chg="add del mod">
          <ac:chgData name="Luisa Fernanda Lopez Osorio" userId="06f33e7ff53744d7" providerId="LiveId" clId="{A5412236-BC57-45AF-BD66-44DCBA6869B8}" dt="2026-03-06T10:18:31.574" v="3486" actId="478"/>
          <ac:spMkLst>
            <pc:docMk/>
            <pc:sldMk cId="1955326999" sldId="265"/>
            <ac:spMk id="3" creationId="{4BE535ED-3D07-B799-BA6B-70C051A345E2}"/>
          </ac:spMkLst>
        </pc:spChg>
        <pc:spChg chg="add mod">
          <ac:chgData name="Luisa Fernanda Lopez Osorio" userId="06f33e7ff53744d7" providerId="LiveId" clId="{A5412236-BC57-45AF-BD66-44DCBA6869B8}" dt="2026-03-06T10:21:22.439" v="3501" actId="1076"/>
          <ac:spMkLst>
            <pc:docMk/>
            <pc:sldMk cId="1955326999" sldId="265"/>
            <ac:spMk id="6" creationId="{60F9DC95-4358-8B7D-2452-E4A44CA299B4}"/>
          </ac:spMkLst>
        </pc:spChg>
        <pc:graphicFrameChg chg="mod modGraphic">
          <ac:chgData name="Luisa Fernanda Lopez Osorio" userId="06f33e7ff53744d7" providerId="LiveId" clId="{A5412236-BC57-45AF-BD66-44DCBA6869B8}" dt="2026-03-06T10:21:25.351" v="3502" actId="1076"/>
          <ac:graphicFrameMkLst>
            <pc:docMk/>
            <pc:sldMk cId="1955326999" sldId="265"/>
            <ac:graphicFrameMk id="4" creationId="{DAA5FA62-027A-678E-A5AF-2ED78954649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389" y="1770452"/>
            <a:ext cx="2510735" cy="24330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864" y="1546477"/>
            <a:ext cx="2003892" cy="2625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811" y="409956"/>
            <a:ext cx="5110480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7252" y="2873755"/>
            <a:ext cx="3119120" cy="84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292" y="121411"/>
            <a:ext cx="49504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sz="2600" dirty="0">
                <a:latin typeface="Verdana"/>
                <a:cs typeface="Verdana"/>
              </a:rPr>
              <a:t>Lineamientos</a:t>
            </a:r>
            <a:r>
              <a:rPr sz="2600" spc="-8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para</a:t>
            </a:r>
            <a:r>
              <a:rPr sz="2600" spc="-7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la </a:t>
            </a:r>
            <a:r>
              <a:rPr sz="2600" dirty="0">
                <a:latin typeface="Verdana"/>
                <a:cs typeface="Verdana"/>
              </a:rPr>
              <a:t>creación</a:t>
            </a:r>
            <a:r>
              <a:rPr sz="2600" spc="-35" dirty="0"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3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comités</a:t>
            </a:r>
            <a:r>
              <a:rPr sz="2600" spc="-3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y</a:t>
            </a:r>
            <a:r>
              <a:rPr sz="2600" spc="-3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CBD300"/>
                </a:solidFill>
                <a:latin typeface="Verdana"/>
                <a:cs typeface="Verdana"/>
              </a:rPr>
              <a:t>otras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instancias</a:t>
            </a:r>
            <a:r>
              <a:rPr sz="2600" spc="-5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4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reporte</a:t>
            </a:r>
            <a:r>
              <a:rPr sz="2600" spc="-4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20" dirty="0">
                <a:latin typeface="Verdana"/>
                <a:cs typeface="Verdana"/>
              </a:rPr>
              <a:t>para </a:t>
            </a:r>
            <a:r>
              <a:rPr sz="2600" dirty="0">
                <a:latin typeface="Verdana"/>
                <a:cs typeface="Verdana"/>
              </a:rPr>
              <a:t>proyectos</a:t>
            </a:r>
            <a:r>
              <a:rPr sz="2600" spc="-60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de</a:t>
            </a:r>
            <a:endParaRPr sz="2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spc="-25" dirty="0">
                <a:latin typeface="Verdana"/>
                <a:cs typeface="Verdana"/>
              </a:rPr>
              <a:t>SbN</a:t>
            </a:r>
            <a:endParaRPr sz="2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6239"/>
            <a:ext cx="8719820" cy="4967605"/>
            <a:chOff x="0" y="176239"/>
            <a:chExt cx="8719820" cy="4967605"/>
          </a:xfrm>
        </p:grpSpPr>
        <p:sp>
          <p:nvSpPr>
            <p:cNvPr id="4" name="object 4"/>
            <p:cNvSpPr/>
            <p:nvPr/>
          </p:nvSpPr>
          <p:spPr>
            <a:xfrm>
              <a:off x="0" y="4203522"/>
              <a:ext cx="5252085" cy="940435"/>
            </a:xfrm>
            <a:custGeom>
              <a:avLst/>
              <a:gdLst/>
              <a:ahLst/>
              <a:cxnLst/>
              <a:rect l="l" t="t" r="r" b="b"/>
              <a:pathLst>
                <a:path w="5252085" h="940435">
                  <a:moveTo>
                    <a:pt x="5251869" y="494423"/>
                  </a:moveTo>
                  <a:lnTo>
                    <a:pt x="5249608" y="446798"/>
                  </a:lnTo>
                  <a:lnTo>
                    <a:pt x="5242953" y="400469"/>
                  </a:lnTo>
                  <a:lnTo>
                    <a:pt x="5232120" y="355625"/>
                  </a:lnTo>
                  <a:lnTo>
                    <a:pt x="5217312" y="312470"/>
                  </a:lnTo>
                  <a:lnTo>
                    <a:pt x="5198745" y="271221"/>
                  </a:lnTo>
                  <a:lnTo>
                    <a:pt x="5176609" y="232079"/>
                  </a:lnTo>
                  <a:lnTo>
                    <a:pt x="5151120" y="195249"/>
                  </a:lnTo>
                  <a:lnTo>
                    <a:pt x="5122494" y="160959"/>
                  </a:lnTo>
                  <a:lnTo>
                    <a:pt x="5090922" y="129387"/>
                  </a:lnTo>
                  <a:lnTo>
                    <a:pt x="5056619" y="100749"/>
                  </a:lnTo>
                  <a:lnTo>
                    <a:pt x="5019789" y="75272"/>
                  </a:lnTo>
                  <a:lnTo>
                    <a:pt x="4980660" y="53136"/>
                  </a:lnTo>
                  <a:lnTo>
                    <a:pt x="4939411" y="34556"/>
                  </a:lnTo>
                  <a:lnTo>
                    <a:pt x="4896256" y="19748"/>
                  </a:lnTo>
                  <a:lnTo>
                    <a:pt x="4851400" y="8915"/>
                  </a:lnTo>
                  <a:lnTo>
                    <a:pt x="4805070" y="2273"/>
                  </a:lnTo>
                  <a:lnTo>
                    <a:pt x="4757458" y="0"/>
                  </a:lnTo>
                  <a:lnTo>
                    <a:pt x="798220" y="0"/>
                  </a:lnTo>
                  <a:lnTo>
                    <a:pt x="474027" y="0"/>
                  </a:lnTo>
                  <a:lnTo>
                    <a:pt x="0" y="0"/>
                  </a:lnTo>
                  <a:lnTo>
                    <a:pt x="0" y="353796"/>
                  </a:lnTo>
                  <a:lnTo>
                    <a:pt x="0" y="635038"/>
                  </a:lnTo>
                  <a:lnTo>
                    <a:pt x="0" y="939977"/>
                  </a:lnTo>
                  <a:lnTo>
                    <a:pt x="260350" y="939977"/>
                  </a:lnTo>
                  <a:lnTo>
                    <a:pt x="798220" y="939977"/>
                  </a:lnTo>
                  <a:lnTo>
                    <a:pt x="4971148" y="939977"/>
                  </a:lnTo>
                  <a:lnTo>
                    <a:pt x="4980648" y="935697"/>
                  </a:lnTo>
                  <a:lnTo>
                    <a:pt x="5019789" y="913574"/>
                  </a:lnTo>
                  <a:lnTo>
                    <a:pt x="5056619" y="888085"/>
                  </a:lnTo>
                  <a:lnTo>
                    <a:pt x="5090909" y="859447"/>
                  </a:lnTo>
                  <a:lnTo>
                    <a:pt x="5122481" y="827887"/>
                  </a:lnTo>
                  <a:lnTo>
                    <a:pt x="5151107" y="793584"/>
                  </a:lnTo>
                  <a:lnTo>
                    <a:pt x="5176596" y="756754"/>
                  </a:lnTo>
                  <a:lnTo>
                    <a:pt x="5198732" y="717613"/>
                  </a:lnTo>
                  <a:lnTo>
                    <a:pt x="5217312" y="676363"/>
                  </a:lnTo>
                  <a:lnTo>
                    <a:pt x="5232108" y="633222"/>
                  </a:lnTo>
                  <a:lnTo>
                    <a:pt x="5242941" y="588365"/>
                  </a:lnTo>
                  <a:lnTo>
                    <a:pt x="5249596" y="542036"/>
                  </a:lnTo>
                  <a:lnTo>
                    <a:pt x="5251869" y="4944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473" y="4386851"/>
              <a:ext cx="4413968" cy="6221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8678" y="176239"/>
              <a:ext cx="1400519" cy="1441758"/>
            </a:xfrm>
            <a:prstGeom prst="rect">
              <a:avLst/>
            </a:prstGeom>
          </p:spPr>
        </p:pic>
      </p:grpSp>
      <p:sp>
        <p:nvSpPr>
          <p:cNvPr id="9" name="Subtítulo 8">
            <a:extLst>
              <a:ext uri="{FF2B5EF4-FFF2-40B4-BE49-F238E27FC236}">
                <a16:creationId xmlns:a16="http://schemas.microsoft.com/office/drawing/2014/main" id="{CE5535E2-8035-2486-CFE1-5101BF5F4A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65800" y="2896128"/>
            <a:ext cx="3119120" cy="830997"/>
          </a:xfrm>
        </p:spPr>
        <p:txBody>
          <a:bodyPr/>
          <a:lstStyle/>
          <a:p>
            <a:r>
              <a:rPr lang="es-CO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Economías propias y conocimientos tradicionales</a:t>
            </a:r>
          </a:p>
          <a:p>
            <a:endParaRPr lang="es-CO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AB92F48-63FB-C2FE-989E-25A3A34E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4662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B7761A7-0D08-9CFA-A7B8-B1CB63366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50775"/>
              </p:ext>
            </p:extLst>
          </p:nvPr>
        </p:nvGraphicFramePr>
        <p:xfrm>
          <a:off x="5417652" y="4449635"/>
          <a:ext cx="3496791" cy="56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95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2906496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0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701" y="1712765"/>
            <a:ext cx="2698750" cy="3430904"/>
          </a:xfrm>
          <a:custGeom>
            <a:avLst/>
            <a:gdLst/>
            <a:ahLst/>
            <a:cxnLst/>
            <a:rect l="l" t="t" r="r" b="b"/>
            <a:pathLst>
              <a:path w="2698750" h="3430904">
                <a:moveTo>
                  <a:pt x="2698245" y="0"/>
                </a:moveTo>
                <a:lnTo>
                  <a:pt x="0" y="0"/>
                </a:lnTo>
                <a:lnTo>
                  <a:pt x="0" y="3430734"/>
                </a:lnTo>
                <a:lnTo>
                  <a:pt x="2698245" y="3430734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0176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5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5" y="3444642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674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6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6" y="3444642"/>
                </a:lnTo>
                <a:lnTo>
                  <a:pt x="269824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221"/>
            <a:ext cx="5461000" cy="45465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05522" y="2810068"/>
            <a:ext cx="1809750" cy="144780"/>
            <a:chOff x="6205522" y="2810068"/>
            <a:chExt cx="1809750" cy="144780"/>
          </a:xfrm>
        </p:grpSpPr>
        <p:sp>
          <p:nvSpPr>
            <p:cNvPr id="7" name="object 7"/>
            <p:cNvSpPr/>
            <p:nvPr/>
          </p:nvSpPr>
          <p:spPr>
            <a:xfrm>
              <a:off x="6205522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6" y="123169"/>
                  </a:lnTo>
                  <a:lnTo>
                    <a:pt x="1803928" y="100235"/>
                  </a:lnTo>
                  <a:lnTo>
                    <a:pt x="1809598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622" y="2810068"/>
              <a:ext cx="144299" cy="1442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00322" y="2811829"/>
            <a:ext cx="1809750" cy="144780"/>
            <a:chOff x="600322" y="2811829"/>
            <a:chExt cx="1809750" cy="144780"/>
          </a:xfrm>
        </p:grpSpPr>
        <p:sp>
          <p:nvSpPr>
            <p:cNvPr id="10" name="object 10"/>
            <p:cNvSpPr/>
            <p:nvPr/>
          </p:nvSpPr>
          <p:spPr>
            <a:xfrm>
              <a:off x="600322" y="2811829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0" y="0"/>
                  </a:moveTo>
                  <a:lnTo>
                    <a:pt x="72150" y="0"/>
                  </a:lnTo>
                  <a:lnTo>
                    <a:pt x="44066" y="5670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9"/>
                  </a:lnTo>
                  <a:lnTo>
                    <a:pt x="5669" y="100234"/>
                  </a:lnTo>
                  <a:lnTo>
                    <a:pt x="21132" y="123167"/>
                  </a:lnTo>
                  <a:lnTo>
                    <a:pt x="44066" y="138630"/>
                  </a:lnTo>
                  <a:lnTo>
                    <a:pt x="72150" y="144299"/>
                  </a:lnTo>
                  <a:lnTo>
                    <a:pt x="1737449" y="144302"/>
                  </a:lnTo>
                  <a:lnTo>
                    <a:pt x="1765533" y="138632"/>
                  </a:lnTo>
                  <a:lnTo>
                    <a:pt x="1788467" y="123169"/>
                  </a:lnTo>
                  <a:lnTo>
                    <a:pt x="1803929" y="100235"/>
                  </a:lnTo>
                  <a:lnTo>
                    <a:pt x="1809599" y="72151"/>
                  </a:lnTo>
                  <a:lnTo>
                    <a:pt x="1803932" y="44066"/>
                  </a:lnTo>
                  <a:lnTo>
                    <a:pt x="1788469" y="21132"/>
                  </a:lnTo>
                  <a:lnTo>
                    <a:pt x="1765535" y="5670"/>
                  </a:lnTo>
                  <a:lnTo>
                    <a:pt x="173745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71" y="2811829"/>
              <a:ext cx="144299" cy="14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74435" y="1822195"/>
            <a:ext cx="1754505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FA400"/>
                </a:solidFill>
                <a:latin typeface="Arial"/>
                <a:cs typeface="Arial"/>
              </a:rPr>
              <a:t>Equidad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45"/>
              </a:spcBef>
            </a:pPr>
            <a:r>
              <a:rPr sz="1300" dirty="0">
                <a:latin typeface="Arial MT"/>
                <a:cs typeface="Arial MT"/>
              </a:rPr>
              <a:t>Distribución</a:t>
            </a:r>
            <a:r>
              <a:rPr sz="1300" spc="-7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concertada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equitativa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25" dirty="0">
                <a:latin typeface="Arial MT"/>
                <a:cs typeface="Arial MT"/>
              </a:rPr>
              <a:t> los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beneficios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3846" y="2733548"/>
            <a:ext cx="54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FA400"/>
                </a:solidFill>
                <a:latin typeface="Arial"/>
                <a:cs typeface="Arial"/>
              </a:rPr>
              <a:t>25</a:t>
            </a:r>
            <a:r>
              <a:rPr sz="1800" b="1" spc="-10" dirty="0">
                <a:solidFill>
                  <a:srgbClr val="0FA4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FA4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232" y="1816100"/>
            <a:ext cx="152463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DE9703"/>
                </a:solidFill>
                <a:latin typeface="Arial"/>
                <a:cs typeface="Arial"/>
              </a:rPr>
              <a:t>Eficacia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40"/>
              </a:spcBef>
            </a:pPr>
            <a:r>
              <a:rPr sz="1300" dirty="0">
                <a:latin typeface="Arial MT"/>
                <a:cs typeface="Arial MT"/>
              </a:rPr>
              <a:t>Cumplimiento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los </a:t>
            </a:r>
            <a:r>
              <a:rPr sz="1300" dirty="0">
                <a:latin typeface="Arial MT"/>
                <a:cs typeface="Arial MT"/>
              </a:rPr>
              <a:t>objetivos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metas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establecidas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5797" y="2749804"/>
            <a:ext cx="488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DE9703"/>
                </a:solidFill>
                <a:latin typeface="Arial"/>
                <a:cs typeface="Arial"/>
              </a:rPr>
              <a:t>50</a:t>
            </a:r>
            <a:r>
              <a:rPr sz="1600" b="1" spc="-5" dirty="0">
                <a:solidFill>
                  <a:srgbClr val="DE9703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DE970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02921" y="2810068"/>
            <a:ext cx="1809750" cy="144780"/>
            <a:chOff x="3402921" y="2810068"/>
            <a:chExt cx="1809750" cy="144780"/>
          </a:xfrm>
        </p:grpSpPr>
        <p:sp>
          <p:nvSpPr>
            <p:cNvPr id="17" name="object 17"/>
            <p:cNvSpPr/>
            <p:nvPr/>
          </p:nvSpPr>
          <p:spPr>
            <a:xfrm>
              <a:off x="3402921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7" y="123169"/>
                  </a:lnTo>
                  <a:lnTo>
                    <a:pt x="1803930" y="100235"/>
                  </a:lnTo>
                  <a:lnTo>
                    <a:pt x="1809600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2021" y="2810068"/>
              <a:ext cx="144299" cy="1442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371833" y="1813051"/>
            <a:ext cx="2465705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672E5"/>
                </a:solidFill>
                <a:latin typeface="Arial"/>
                <a:cs typeface="Arial"/>
              </a:rPr>
              <a:t>Eficiencia</a:t>
            </a:r>
            <a:endParaRPr sz="1800">
              <a:latin typeface="Arial"/>
              <a:cs typeface="Arial"/>
            </a:endParaRPr>
          </a:p>
          <a:p>
            <a:pPr marL="12700" marR="255904">
              <a:lnSpc>
                <a:spcPts val="1490"/>
              </a:lnSpc>
              <a:spcBef>
                <a:spcPts val="80"/>
              </a:spcBef>
            </a:pPr>
            <a:r>
              <a:rPr sz="1300" dirty="0">
                <a:latin typeface="Arial MT"/>
                <a:cs typeface="Arial MT"/>
              </a:rPr>
              <a:t>Manejo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distribución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de </a:t>
            </a:r>
            <a:r>
              <a:rPr sz="1300" dirty="0">
                <a:latin typeface="Arial MT"/>
                <a:cs typeface="Arial MT"/>
              </a:rPr>
              <a:t>recursos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técnicos,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humanos</a:t>
            </a:r>
            <a:r>
              <a:rPr sz="1300" spc="-55" dirty="0">
                <a:latin typeface="Arial MT"/>
                <a:cs typeface="Arial MT"/>
              </a:rPr>
              <a:t> </a:t>
            </a:r>
            <a:r>
              <a:rPr sz="1300" spc="-50" dirty="0">
                <a:latin typeface="Arial MT"/>
                <a:cs typeface="Arial MT"/>
              </a:rPr>
              <a:t>y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financieros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85"/>
              </a:spcBef>
            </a:pPr>
            <a:r>
              <a:rPr sz="1600" b="1" dirty="0">
                <a:solidFill>
                  <a:srgbClr val="409AFA"/>
                </a:solidFill>
                <a:latin typeface="Arial"/>
                <a:cs typeface="Arial"/>
              </a:rPr>
              <a:t>25</a:t>
            </a:r>
            <a:r>
              <a:rPr sz="1600" b="1" spc="-5" dirty="0">
                <a:solidFill>
                  <a:srgbClr val="409AFA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09AFA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7422" y="3161117"/>
            <a:ext cx="8223250" cy="1966595"/>
            <a:chOff x="497422" y="3161117"/>
            <a:chExt cx="8223250" cy="196659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1848" y="3161117"/>
              <a:ext cx="1629958" cy="18706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7422" y="5031772"/>
              <a:ext cx="8223250" cy="0"/>
            </a:xfrm>
            <a:custGeom>
              <a:avLst/>
              <a:gdLst/>
              <a:ahLst/>
              <a:cxnLst/>
              <a:rect l="l" t="t" r="r" b="b"/>
              <a:pathLst>
                <a:path w="8223250">
                  <a:moveTo>
                    <a:pt x="0" y="0"/>
                  </a:moveTo>
                  <a:lnTo>
                    <a:pt x="8222700" y="1"/>
                  </a:lnTo>
                </a:path>
              </a:pathLst>
            </a:custGeom>
            <a:ln w="9525">
              <a:solidFill>
                <a:srgbClr val="526D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1063" y="3176454"/>
              <a:ext cx="2156679" cy="19509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502" y="3183491"/>
              <a:ext cx="1363495" cy="18705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3514" y="792988"/>
            <a:ext cx="848868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 MT"/>
                <a:cs typeface="Arial MT"/>
              </a:rPr>
              <a:t>Son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instancias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crean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velar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éxito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proyecto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correcta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ejecución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recursos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técnicos,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financieros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humanos;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través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evaluaciones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periódicas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b="1" dirty="0">
                <a:latin typeface="Arial"/>
                <a:cs typeface="Arial"/>
              </a:rPr>
              <a:t>eficacia,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eficiencia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equidad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desarrollo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intervenciones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25" dirty="0"/>
              <a:t> </a:t>
            </a:r>
            <a:r>
              <a:rPr dirty="0"/>
              <a:t>son</a:t>
            </a:r>
            <a:r>
              <a:rPr spc="-30" dirty="0"/>
              <a:t> </a:t>
            </a:r>
            <a:r>
              <a:rPr dirty="0"/>
              <a:t>los</a:t>
            </a:r>
            <a:r>
              <a:rPr spc="-25" dirty="0"/>
              <a:t> </a:t>
            </a:r>
            <a:r>
              <a:rPr dirty="0"/>
              <a:t>comités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reporte?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4727" y="1624583"/>
            <a:ext cx="6672580" cy="3317240"/>
            <a:chOff x="2014727" y="1624583"/>
            <a:chExt cx="6672580" cy="3317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727" y="1624583"/>
              <a:ext cx="5114544" cy="3163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9317" y="2736963"/>
              <a:ext cx="3297555" cy="2204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760" y="313435"/>
            <a:ext cx="7260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0000"/>
                </a:solidFill>
              </a:rPr>
              <a:t>conformación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comités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dependerá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naturaleza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proyectos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,</a:t>
            </a:r>
            <a:r>
              <a:rPr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cuales</a:t>
            </a:r>
            <a:r>
              <a:rPr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pueden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ser: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325" y="1341483"/>
            <a:ext cx="2084705" cy="10052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Arial"/>
                <a:cs typeface="Arial"/>
              </a:rPr>
              <a:t>Internos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  <a:spcBef>
                <a:spcPts val="290"/>
              </a:spcBef>
            </a:pPr>
            <a:r>
              <a:rPr sz="1400" dirty="0">
                <a:latin typeface="Arial MT"/>
                <a:cs typeface="Arial MT"/>
              </a:rPr>
              <a:t>Conformados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miembros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las </a:t>
            </a:r>
            <a:r>
              <a:rPr sz="1400" dirty="0">
                <a:latin typeface="Arial MT"/>
                <a:cs typeface="Arial MT"/>
              </a:rPr>
              <a:t>organizaciones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ejecutoras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853" y="3257804"/>
            <a:ext cx="113855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Externos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30"/>
              </a:spcBef>
            </a:pPr>
            <a:r>
              <a:rPr sz="1400" dirty="0">
                <a:latin typeface="Arial MT"/>
                <a:cs typeface="Arial MT"/>
              </a:rPr>
              <a:t>Integrado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delegados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entidad independiente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1447" y="1987585"/>
            <a:ext cx="4615815" cy="2343150"/>
            <a:chOff x="2091447" y="1987585"/>
            <a:chExt cx="4615815" cy="2343150"/>
          </a:xfrm>
        </p:grpSpPr>
        <p:sp>
          <p:nvSpPr>
            <p:cNvPr id="9" name="object 9"/>
            <p:cNvSpPr/>
            <p:nvPr/>
          </p:nvSpPr>
          <p:spPr>
            <a:xfrm>
              <a:off x="2091447" y="377512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299"/>
                  </a:lnTo>
                  <a:lnTo>
                    <a:pt x="65299" y="98763"/>
                  </a:lnTo>
                  <a:lnTo>
                    <a:pt x="37907" y="137514"/>
                  </a:lnTo>
                  <a:lnTo>
                    <a:pt x="17370" y="180769"/>
                  </a:lnTo>
                  <a:lnTo>
                    <a:pt x="4473" y="227742"/>
                  </a:lnTo>
                  <a:lnTo>
                    <a:pt x="0" y="277649"/>
                  </a:lnTo>
                  <a:lnTo>
                    <a:pt x="4473" y="327557"/>
                  </a:lnTo>
                  <a:lnTo>
                    <a:pt x="17370" y="374530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300"/>
                  </a:lnTo>
                  <a:lnTo>
                    <a:pt x="560848" y="555300"/>
                  </a:lnTo>
                  <a:lnTo>
                    <a:pt x="610756" y="550827"/>
                  </a:lnTo>
                  <a:lnTo>
                    <a:pt x="657729" y="537930"/>
                  </a:lnTo>
                  <a:lnTo>
                    <a:pt x="700984" y="517393"/>
                  </a:lnTo>
                  <a:lnTo>
                    <a:pt x="739735" y="490000"/>
                  </a:lnTo>
                  <a:lnTo>
                    <a:pt x="773199" y="456537"/>
                  </a:lnTo>
                  <a:lnTo>
                    <a:pt x="800592" y="417785"/>
                  </a:lnTo>
                  <a:lnTo>
                    <a:pt x="821129" y="374531"/>
                  </a:lnTo>
                  <a:lnTo>
                    <a:pt x="834026" y="327558"/>
                  </a:lnTo>
                  <a:lnTo>
                    <a:pt x="838499" y="277650"/>
                  </a:lnTo>
                  <a:lnTo>
                    <a:pt x="834027" y="227742"/>
                  </a:lnTo>
                  <a:lnTo>
                    <a:pt x="821130" y="180769"/>
                  </a:lnTo>
                  <a:lnTo>
                    <a:pt x="800593" y="137514"/>
                  </a:lnTo>
                  <a:lnTo>
                    <a:pt x="773200" y="98763"/>
                  </a:lnTo>
                  <a:lnTo>
                    <a:pt x="739736" y="65299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A78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214" y="198758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4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300"/>
                  </a:lnTo>
                  <a:lnTo>
                    <a:pt x="65299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6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B8A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8363" y="2436483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51" y="0"/>
                  </a:moveTo>
                  <a:lnTo>
                    <a:pt x="277651" y="0"/>
                  </a:lnTo>
                  <a:lnTo>
                    <a:pt x="227743" y="4473"/>
                  </a:lnTo>
                  <a:lnTo>
                    <a:pt x="180769" y="17370"/>
                  </a:lnTo>
                  <a:lnTo>
                    <a:pt x="137515" y="37907"/>
                  </a:lnTo>
                  <a:lnTo>
                    <a:pt x="98764" y="65300"/>
                  </a:lnTo>
                  <a:lnTo>
                    <a:pt x="65300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300" y="456536"/>
                  </a:lnTo>
                  <a:lnTo>
                    <a:pt x="98764" y="490000"/>
                  </a:lnTo>
                  <a:lnTo>
                    <a:pt x="137515" y="517392"/>
                  </a:lnTo>
                  <a:lnTo>
                    <a:pt x="180769" y="537929"/>
                  </a:lnTo>
                  <a:lnTo>
                    <a:pt x="227743" y="550826"/>
                  </a:lnTo>
                  <a:lnTo>
                    <a:pt x="277651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7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8" y="4473"/>
                  </a:lnTo>
                  <a:lnTo>
                    <a:pt x="560851" y="0"/>
                  </a:lnTo>
                  <a:close/>
                </a:path>
              </a:pathLst>
            </a:custGeom>
            <a:solidFill>
              <a:srgbClr val="B87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35968" y="1417247"/>
            <a:ext cx="1572895" cy="12985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765"/>
              </a:spcBef>
            </a:pPr>
            <a:r>
              <a:rPr sz="1800" b="1" spc="-10" dirty="0">
                <a:latin typeface="Arial"/>
                <a:cs typeface="Arial"/>
              </a:rPr>
              <a:t>Participativos</a:t>
            </a:r>
            <a:endParaRPr sz="1800">
              <a:latin typeface="Arial"/>
              <a:cs typeface="Arial"/>
            </a:endParaRPr>
          </a:p>
          <a:p>
            <a:pPr marL="12700" marR="5080" indent="493395" algn="r">
              <a:lnSpc>
                <a:spcPct val="97900"/>
              </a:lnSpc>
              <a:spcBef>
                <a:spcPts val="555"/>
              </a:spcBef>
            </a:pPr>
            <a:r>
              <a:rPr sz="1400" dirty="0">
                <a:latin typeface="Arial MT"/>
                <a:cs typeface="Arial MT"/>
              </a:rPr>
              <a:t>Integrado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actores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interesados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incidencia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Arial MT"/>
                <a:cs typeface="Arial MT"/>
              </a:rPr>
              <a:t>territorial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390" y="1596184"/>
            <a:ext cx="5344574" cy="3538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2580" y="795483"/>
            <a:ext cx="2152348" cy="198426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lang="es-CO" b="1" spc="-10" dirty="0">
                <a:latin typeface="Arial"/>
                <a:cs typeface="Arial"/>
              </a:rPr>
              <a:t>Roles y responsabilidades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99000"/>
              </a:lnSpc>
              <a:spcBef>
                <a:spcPts val="465"/>
              </a:spcBef>
            </a:pPr>
            <a:r>
              <a:rPr sz="1400" dirty="0">
                <a:latin typeface="Arial MT"/>
                <a:cs typeface="Arial MT"/>
              </a:rPr>
              <a:t>Definir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quiénes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lo </a:t>
            </a:r>
            <a:r>
              <a:rPr sz="1400" dirty="0">
                <a:latin typeface="Arial MT"/>
                <a:cs typeface="Arial MT"/>
              </a:rPr>
              <a:t>integrarán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qué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rol </a:t>
            </a:r>
            <a:r>
              <a:rPr sz="1400" dirty="0">
                <a:latin typeface="Arial MT"/>
                <a:cs typeface="Arial MT"/>
              </a:rPr>
              <a:t>cumplirán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5" dirty="0" err="1">
                <a:latin typeface="Arial MT"/>
                <a:cs typeface="Arial MT"/>
              </a:rPr>
              <a:t>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 err="1">
                <a:latin typeface="Arial MT"/>
                <a:cs typeface="Arial MT"/>
              </a:rPr>
              <a:t>comité</a:t>
            </a:r>
            <a:r>
              <a:rPr lang="es-CO" sz="1400" spc="-10" dirty="0">
                <a:latin typeface="Arial MT"/>
                <a:cs typeface="Arial MT"/>
              </a:rPr>
              <a:t>, con qué frecuencia se reúne, qué productos genera (actas, informes de avance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988" y="1597916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5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4"/>
                </a:lnTo>
                <a:lnTo>
                  <a:pt x="58750" y="484333"/>
                </a:lnTo>
                <a:lnTo>
                  <a:pt x="89185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3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4"/>
                </a:lnTo>
                <a:lnTo>
                  <a:pt x="593476" y="400745"/>
                </a:lnTo>
                <a:lnTo>
                  <a:pt x="605014" y="353891"/>
                </a:lnTo>
                <a:lnTo>
                  <a:pt x="609000" y="304500"/>
                </a:lnTo>
                <a:lnTo>
                  <a:pt x="605014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3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7426" y="1774242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5427" y="1453388"/>
            <a:ext cx="1581785" cy="1496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 dirty="0">
                <a:latin typeface="Arial"/>
                <a:cs typeface="Arial"/>
              </a:rPr>
              <a:t>Operatividad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445"/>
              </a:spcBef>
            </a:pP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temporalidad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10" dirty="0">
                <a:latin typeface="Arial MT"/>
                <a:cs typeface="Arial MT"/>
              </a:rPr>
              <a:t> reuniones, </a:t>
            </a:r>
            <a:r>
              <a:rPr sz="1400" dirty="0">
                <a:latin typeface="Arial MT"/>
                <a:cs typeface="Arial MT"/>
              </a:rPr>
              <a:t>sistema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trabajo, </a:t>
            </a:r>
            <a:r>
              <a:rPr sz="1400" dirty="0">
                <a:latin typeface="Arial MT"/>
                <a:cs typeface="Arial MT"/>
              </a:rPr>
              <a:t>métodos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evaluación,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etc.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0735" y="1774951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8430" y="258571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1800" spc="-10" dirty="0">
                <a:solidFill>
                  <a:srgbClr val="000000"/>
                </a:solidFill>
              </a:rPr>
              <a:t>Funciones</a:t>
            </a:r>
            <a:endParaRPr sz="1800" dirty="0"/>
          </a:p>
        </p:txBody>
      </p:sp>
      <p:sp>
        <p:nvSpPr>
          <p:cNvPr id="9" name="object 9"/>
          <p:cNvSpPr txBox="1"/>
          <p:nvPr/>
        </p:nvSpPr>
        <p:spPr>
          <a:xfrm>
            <a:off x="4058430" y="589788"/>
            <a:ext cx="176911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14"/>
              </a:spcBef>
            </a:pPr>
            <a:r>
              <a:rPr sz="1400" dirty="0">
                <a:latin typeface="Arial MT"/>
                <a:cs typeface="Arial MT"/>
              </a:rPr>
              <a:t>Definir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claramente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las </a:t>
            </a:r>
            <a:r>
              <a:rPr sz="1400" spc="-10" dirty="0">
                <a:latin typeface="Arial MT"/>
                <a:cs typeface="Arial MT"/>
              </a:rPr>
              <a:t>funciones, </a:t>
            </a:r>
            <a:r>
              <a:rPr sz="1400" dirty="0">
                <a:latin typeface="Arial MT"/>
                <a:cs typeface="Arial MT"/>
              </a:rPr>
              <a:t>atribuciones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 </a:t>
            </a:r>
            <a:r>
              <a:rPr sz="1400" dirty="0">
                <a:latin typeface="Arial MT"/>
                <a:cs typeface="Arial MT"/>
              </a:rPr>
              <a:t>reglamento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comité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90" y="32690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6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5"/>
                </a:lnTo>
                <a:lnTo>
                  <a:pt x="58750" y="484333"/>
                </a:lnTo>
                <a:lnTo>
                  <a:pt x="89186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4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5"/>
                </a:lnTo>
                <a:lnTo>
                  <a:pt x="593476" y="400745"/>
                </a:lnTo>
                <a:lnTo>
                  <a:pt x="605015" y="353891"/>
                </a:lnTo>
                <a:lnTo>
                  <a:pt x="609000" y="304500"/>
                </a:lnTo>
                <a:lnTo>
                  <a:pt x="605015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4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03728" y="5039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4928" y="4348988"/>
            <a:ext cx="25666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7950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hora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tenga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cuenta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02A6603-0CB6-B8BF-F46C-8F68EB426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45126"/>
              </p:ext>
            </p:extLst>
          </p:nvPr>
        </p:nvGraphicFramePr>
        <p:xfrm>
          <a:off x="266700" y="1352550"/>
          <a:ext cx="8610600" cy="339987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87285">
                  <a:extLst>
                    <a:ext uri="{9D8B030D-6E8A-4147-A177-3AD203B41FA5}">
                      <a16:colId xmlns:a16="http://schemas.microsoft.com/office/drawing/2014/main" val="1843889177"/>
                    </a:ext>
                  </a:extLst>
                </a:gridCol>
                <a:gridCol w="2513215">
                  <a:extLst>
                    <a:ext uri="{9D8B030D-6E8A-4147-A177-3AD203B41FA5}">
                      <a16:colId xmlns:a16="http://schemas.microsoft.com/office/drawing/2014/main" val="3008700049"/>
                    </a:ext>
                  </a:extLst>
                </a:gridCol>
                <a:gridCol w="2966258">
                  <a:extLst>
                    <a:ext uri="{9D8B030D-6E8A-4147-A177-3AD203B41FA5}">
                      <a16:colId xmlns:a16="http://schemas.microsoft.com/office/drawing/2014/main" val="1778821723"/>
                    </a:ext>
                  </a:extLst>
                </a:gridCol>
                <a:gridCol w="1643842">
                  <a:extLst>
                    <a:ext uri="{9D8B030D-6E8A-4147-A177-3AD203B41FA5}">
                      <a16:colId xmlns:a16="http://schemas.microsoft.com/office/drawing/2014/main" val="4081606097"/>
                    </a:ext>
                  </a:extLst>
                </a:gridCol>
              </a:tblGrid>
              <a:tr h="408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</a:rPr>
                        <a:t>Comité</a:t>
                      </a:r>
                      <a:endParaRPr lang="es-ES_tradnl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</a:rPr>
                        <a:t>Descripción</a:t>
                      </a:r>
                      <a:endParaRPr lang="es-ES_tradnl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</a:rPr>
                        <a:t>Responsabilidades principales</a:t>
                      </a:r>
                      <a:endParaRPr lang="es-ES_tradnl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</a:rPr>
                        <a:t>Mecanismos de funcionamiento</a:t>
                      </a:r>
                      <a:endParaRPr lang="es-ES_tradnl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995140"/>
                  </a:ext>
                </a:extLst>
              </a:tr>
              <a:tr h="734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b="1" dirty="0"/>
                        <a:t>Coordinación General del Comité</a:t>
                      </a:r>
                      <a:endParaRPr lang="es-ES_tradnl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Instancia que orienta, organiza y toma decisiones clave; asegura que el proyecto avance de acuerdo con el plan y los acuerdos comunitarios. </a:t>
                      </a:r>
                      <a:r>
                        <a:rPr lang="es-ES" sz="900" dirty="0">
                          <a:solidFill>
                            <a:srgbClr val="7030A0"/>
                          </a:solidFill>
                        </a:rPr>
                        <a:t>El comité incluye a representantes de estructuras de gobierno como el: </a:t>
                      </a:r>
                      <a:r>
                        <a:rPr lang="es-CO" sz="900" dirty="0">
                          <a:solidFill>
                            <a:srgbClr val="7030A0"/>
                          </a:solidFill>
                        </a:rPr>
                        <a:t>Gobernador indígena o su delegado; Autoridad tradicional; Representante del cabildo o Delegado de la asamblea comunitaria.</a:t>
                      </a:r>
                    </a:p>
                    <a:p>
                      <a:pPr>
                        <a:buNone/>
                      </a:pPr>
                      <a:endParaRPr lang="es-ES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Validar avances, informes y ajustes metodológicos. – Garantizar articulación entre beneficiarios, autoridades, equipo técnico y organizaciones aliadas.</a:t>
                      </a:r>
                      <a:endParaRPr lang="es-ES" sz="9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endParaRPr lang="es-ES" sz="9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endParaRPr lang="es-ES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Reuniones mensuales; validación de actas; comunicación directa con los demás subcomités. </a:t>
                      </a:r>
                      <a:r>
                        <a:rPr lang="es-ES" sz="900" dirty="0">
                          <a:solidFill>
                            <a:srgbClr val="7030A0"/>
                          </a:solidFill>
                        </a:rPr>
                        <a:t>La validación de decisiones podrá realizarse en asambleas comunitarias en la maloca o casa de pensamiento</a:t>
                      </a:r>
                    </a:p>
                  </a:txBody>
                  <a:tcPr marL="10611" marR="10611" marT="5306" marB="5306" anchor="ctr"/>
                </a:tc>
                <a:extLst>
                  <a:ext uri="{0D108BD9-81ED-4DB2-BD59-A6C34878D82A}">
                    <a16:rowId xmlns:a16="http://schemas.microsoft.com/office/drawing/2014/main" val="4197626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b="1" dirty="0"/>
                        <a:t>Subcomité Socioeconómico y de Economías Propias</a:t>
                      </a:r>
                      <a:endParaRPr lang="es-ES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Evalúa avances en los sistemas productivos, beneficiarios, ingresos, fortalecimiento económico comunitario y equidad.  Igualmente por el respeto, protección y transmisión de prácticas culturales, espirituales y técnicas propias. Participan</a:t>
                      </a:r>
                      <a:r>
                        <a:rPr lang="es-ES" sz="900" dirty="0">
                          <a:solidFill>
                            <a:srgbClr val="7030A0"/>
                          </a:solidFill>
                        </a:rPr>
                        <a:t> sabedores, mayores, autoridades espirituales, líderes productivos, asociación indígena entre otros.</a:t>
                      </a:r>
                    </a:p>
                    <a:p>
                      <a:pPr>
                        <a:buNone/>
                      </a:pPr>
                      <a:endParaRPr lang="es-ES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MX" sz="9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rienta</a:t>
                      </a:r>
                      <a:r>
                        <a:rPr lang="es-MX" sz="9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las prácticas  culturalmente apropiadas en el desarrollo de la economía propia, validar uso de conocimientos tradicionales, m</a:t>
                      </a:r>
                      <a:r>
                        <a:rPr lang="es-ES_tradnl" sz="9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onitorea</a:t>
                      </a:r>
                      <a:r>
                        <a:rPr lang="es-ES_tradnl" sz="9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avances en transferencia y rescate de conocimiento, producción, comercialización, uso de recursos, fortalecimiento organizativo.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Verificar que las actividades no afecten prácticas tradicionales; acompañar procesos pedagógicos con sabedores; documentar saberes locales vinculados al proyecto; r</a:t>
                      </a:r>
                      <a:r>
                        <a:rPr lang="es-ES_tradnl" sz="9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evisa</a:t>
                      </a:r>
                      <a:r>
                        <a:rPr lang="es-ES_tradnl" sz="9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indicadores socioeconómicos y proponer mejoras en cadenas de valor, ferias, trueques o circuitos propios.</a:t>
                      </a:r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Reuniones cada 45 días; revisión de avances en la implementación de las economías propias.</a:t>
                      </a:r>
                    </a:p>
                  </a:txBody>
                  <a:tcPr marL="10611" marR="10611" marT="5306" marB="5306" anchor="ctr"/>
                </a:tc>
                <a:extLst>
                  <a:ext uri="{0D108BD9-81ED-4DB2-BD59-A6C34878D82A}">
                    <a16:rowId xmlns:a16="http://schemas.microsoft.com/office/drawing/2014/main" val="354460203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b="1" dirty="0"/>
                        <a:t>Subcomité Técnico-Ambiental</a:t>
                      </a:r>
                      <a:endParaRPr lang="es-ES_tradnl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Grupo encargado de revisar los aspectos técnicos  y ambientales del proyecto </a:t>
                      </a:r>
                      <a:r>
                        <a:rPr lang="es-ES" sz="900" dirty="0" err="1"/>
                        <a:t>SbN</a:t>
                      </a:r>
                      <a:r>
                        <a:rPr lang="es-ES" sz="900" dirty="0"/>
                        <a:t>: restauración, agroforestería, manejo productivo sostenible, biodiversidad.</a:t>
                      </a:r>
                    </a:p>
                    <a:p>
                      <a:pPr>
                        <a:buNone/>
                      </a:pPr>
                      <a:endParaRPr lang="es-ES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– Supervisar implementación de prácticas </a:t>
                      </a:r>
                      <a:r>
                        <a:rPr lang="es-ES" sz="900" dirty="0" err="1"/>
                        <a:t>SbN</a:t>
                      </a:r>
                      <a:r>
                        <a:rPr lang="es-ES" sz="900" dirty="0"/>
                        <a:t>. – Validar criterios técnicos. – Revisar indicadores ambientales y productivos. – Recomendar ajustes técnicos.</a:t>
                      </a:r>
                    </a:p>
                    <a:p>
                      <a:pPr>
                        <a:buNone/>
                      </a:pPr>
                      <a:endParaRPr lang="es-ES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dirty="0"/>
                        <a:t>Informes bimestrales; visitas de campo regulares; reportes fotográficos y fichas técnicas.</a:t>
                      </a:r>
                    </a:p>
                  </a:txBody>
                  <a:tcPr marL="10611" marR="10611" marT="5306" marB="5306" anchor="ctr"/>
                </a:tc>
                <a:extLst>
                  <a:ext uri="{0D108BD9-81ED-4DB2-BD59-A6C34878D82A}">
                    <a16:rowId xmlns:a16="http://schemas.microsoft.com/office/drawing/2014/main" val="259795765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3709CDD-0005-C1B8-6B1E-8BE620F4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6506"/>
            <a:ext cx="8305800" cy="430887"/>
          </a:xfrm>
        </p:spPr>
        <p:txBody>
          <a:bodyPr/>
          <a:lstStyle/>
          <a:p>
            <a:pPr algn="ctr"/>
            <a:r>
              <a:rPr lang="es-ES" sz="1400" dirty="0">
                <a:solidFill>
                  <a:schemeClr val="tx2"/>
                </a:solidFill>
              </a:rPr>
              <a:t>Esquema sugerido de comités de seguimiento para un proyecto </a:t>
            </a:r>
            <a:r>
              <a:rPr lang="es-ES" sz="1400" dirty="0" err="1">
                <a:solidFill>
                  <a:schemeClr val="tx2"/>
                </a:solidFill>
              </a:rPr>
              <a:t>SbN</a:t>
            </a:r>
            <a:r>
              <a:rPr lang="es-ES" sz="1400" dirty="0">
                <a:solidFill>
                  <a:schemeClr val="tx2"/>
                </a:solidFill>
              </a:rPr>
              <a:t> de economías propias y conocimientos tradicionales</a:t>
            </a:r>
            <a:endParaRPr lang="es-ES_tradnl" sz="1400" dirty="0">
              <a:solidFill>
                <a:schemeClr val="tx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08E2BA-CCE7-B521-7A05-28A49A26CBA2}"/>
              </a:ext>
            </a:extLst>
          </p:cNvPr>
          <p:cNvSpPr txBox="1"/>
          <p:nvPr/>
        </p:nvSpPr>
        <p:spPr>
          <a:xfrm>
            <a:off x="5791200" y="478155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+mj-lt"/>
              </a:rPr>
              <a:t>Adaptado por: Corporación Biocomercio Sostenible y </a:t>
            </a:r>
            <a:r>
              <a:rPr lang="es-CO" sz="800" dirty="0" err="1">
                <a:latin typeface="+mj-lt"/>
              </a:rPr>
              <a:t>Skaphe</a:t>
            </a:r>
            <a:r>
              <a:rPr lang="es-CO" sz="800" dirty="0">
                <a:latin typeface="+mj-lt"/>
              </a:rPr>
              <a:t>, 2025</a:t>
            </a:r>
            <a:endParaRPr lang="es-ES_tradnl" sz="800" dirty="0"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7E8F66-CCAF-E463-46B5-DA245D7DDC73}"/>
              </a:ext>
            </a:extLst>
          </p:cNvPr>
          <p:cNvSpPr txBox="1"/>
          <p:nvPr/>
        </p:nvSpPr>
        <p:spPr>
          <a:xfrm>
            <a:off x="270710" y="702941"/>
            <a:ext cx="8606589" cy="46166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Los comités sugeridos funcionan como instancias de apoyo técnico</a:t>
            </a:r>
            <a:r>
              <a:rPr lang="es-MX" sz="1200" dirty="0">
                <a:solidFill>
                  <a:schemeClr val="bg1"/>
                </a:solidFill>
              </a:rPr>
              <a:t>; </a:t>
            </a:r>
            <a:r>
              <a:rPr lang="es-MX" sz="1200" b="1" dirty="0">
                <a:solidFill>
                  <a:schemeClr val="bg1"/>
                </a:solidFill>
              </a:rPr>
              <a:t>las decisiones estratégicas deben validarse en las instancias de gobierno propio de los pueblos indígenas.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C3E9A-84BC-2918-9E01-EEC3D5AB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08" y="237576"/>
            <a:ext cx="8144708" cy="492443"/>
          </a:xfrm>
        </p:spPr>
        <p:txBody>
          <a:bodyPr/>
          <a:lstStyle/>
          <a:p>
            <a:pPr algn="ctr"/>
            <a:r>
              <a:rPr lang="es-ES" sz="1600" dirty="0">
                <a:solidFill>
                  <a:schemeClr val="tx2"/>
                </a:solidFill>
              </a:rPr>
              <a:t>Esquema sugerido del Comité de Seguimiento para un proyecto </a:t>
            </a:r>
            <a:r>
              <a:rPr lang="es-ES" sz="1600" dirty="0" err="1">
                <a:solidFill>
                  <a:schemeClr val="tx2"/>
                </a:solidFill>
              </a:rPr>
              <a:t>SbN</a:t>
            </a:r>
            <a:r>
              <a:rPr lang="es-ES" sz="1600" dirty="0">
                <a:solidFill>
                  <a:schemeClr val="tx2"/>
                </a:solidFill>
              </a:rPr>
              <a:t> de economías propias y conocimientos tradicionales</a:t>
            </a:r>
            <a:endParaRPr lang="es-ES_tradnl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A5FA62-027A-678E-A5AF-2ED789546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94836"/>
              </p:ext>
            </p:extLst>
          </p:nvPr>
        </p:nvGraphicFramePr>
        <p:xfrm>
          <a:off x="542087" y="1120418"/>
          <a:ext cx="8026737" cy="248640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86437">
                  <a:extLst>
                    <a:ext uri="{9D8B030D-6E8A-4147-A177-3AD203B41FA5}">
                      <a16:colId xmlns:a16="http://schemas.microsoft.com/office/drawing/2014/main" val="1843889177"/>
                    </a:ext>
                  </a:extLst>
                </a:gridCol>
                <a:gridCol w="2335051">
                  <a:extLst>
                    <a:ext uri="{9D8B030D-6E8A-4147-A177-3AD203B41FA5}">
                      <a16:colId xmlns:a16="http://schemas.microsoft.com/office/drawing/2014/main" val="3008700049"/>
                    </a:ext>
                  </a:extLst>
                </a:gridCol>
                <a:gridCol w="2772872">
                  <a:extLst>
                    <a:ext uri="{9D8B030D-6E8A-4147-A177-3AD203B41FA5}">
                      <a16:colId xmlns:a16="http://schemas.microsoft.com/office/drawing/2014/main" val="1778821723"/>
                    </a:ext>
                  </a:extLst>
                </a:gridCol>
                <a:gridCol w="1532377">
                  <a:extLst>
                    <a:ext uri="{9D8B030D-6E8A-4147-A177-3AD203B41FA5}">
                      <a16:colId xmlns:a16="http://schemas.microsoft.com/office/drawing/2014/main" val="4081606097"/>
                    </a:ext>
                  </a:extLst>
                </a:gridCol>
              </a:tblGrid>
              <a:tr h="348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</a:rPr>
                        <a:t>Comité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</a:rPr>
                        <a:t>Responsabilidades principales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</a:rPr>
                        <a:t>Mecanismos de funcionamiento</a:t>
                      </a:r>
                      <a:endParaRPr lang="es-ES_tradnl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611" marR="10611" marT="5306" marB="530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995140"/>
                  </a:ext>
                </a:extLst>
              </a:tr>
              <a:tr h="7723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b="1"/>
                        <a:t>Subcomité de Monitoreo y Evaluación (MyE)</a:t>
                      </a:r>
                      <a:endParaRPr lang="es-ES" sz="90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Estructura clave para el seguimiento de indicadores, la gestión de datos y la evaluación participativa. Incluye a </a:t>
                      </a:r>
                      <a:r>
                        <a:rPr lang="es-ES" sz="9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representantes de estructuras de gobierno y beneficiarios</a:t>
                      </a:r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dirty="0"/>
                        <a:t>– Consolidar información de indicadores. – Coordinar monitoreo participativo. – Elaborar informes trimestrales. – Preparar informes para auditorías o financiadores.</a:t>
                      </a:r>
                    </a:p>
                    <a:p>
                      <a:pPr>
                        <a:buNone/>
                      </a:pPr>
                      <a:endParaRPr lang="es-ES_tradnl" sz="900" dirty="0"/>
                    </a:p>
                    <a:p>
                      <a:pPr>
                        <a:buNone/>
                      </a:pPr>
                      <a:endParaRPr lang="es-ES_tradnl" sz="900" dirty="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dirty="0"/>
                        <a:t>Reuniones mensuales; bases de datos comunitarias; herramientas móviles de monitoreo.</a:t>
                      </a:r>
                    </a:p>
                  </a:txBody>
                  <a:tcPr marL="10611" marR="10611" marT="5306" marB="5306" anchor="ctr"/>
                </a:tc>
                <a:extLst>
                  <a:ext uri="{0D108BD9-81ED-4DB2-BD59-A6C34878D82A}">
                    <a16:rowId xmlns:a16="http://schemas.microsoft.com/office/drawing/2014/main" val="1034229989"/>
                  </a:ext>
                </a:extLst>
              </a:tr>
              <a:tr h="5112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b="1"/>
                        <a:t>Subcomité Administrativo y Financiero</a:t>
                      </a:r>
                      <a:endParaRPr lang="es-ES_tradnl" sz="90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/>
                        <a:t>Instancia que vigila la transparencia, ejecución presupuestal y cumplimiento de requisitos administrativos.</a:t>
                      </a:r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– Revisar gastos, presupuestos y soportes. – Hacer control financiero participativo. – Garantizar transparencia y rendición de cuentas.</a:t>
                      </a:r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Informes financieros trimestrales; publicación de balances simplificados para la comunidad.</a:t>
                      </a:r>
                    </a:p>
                  </a:txBody>
                  <a:tcPr marL="10611" marR="10611" marT="5306" marB="5306" anchor="ctr"/>
                </a:tc>
                <a:extLst>
                  <a:ext uri="{0D108BD9-81ED-4DB2-BD59-A6C34878D82A}">
                    <a16:rowId xmlns:a16="http://schemas.microsoft.com/office/drawing/2014/main" val="359791610"/>
                  </a:ext>
                </a:extLst>
              </a:tr>
              <a:tr h="8066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b="1"/>
                        <a:t>Subcomité de Participación y Comunicaciones</a:t>
                      </a:r>
                      <a:endParaRPr lang="es-ES" sz="900"/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900" dirty="0"/>
                        <a:t>Fortalece la comunicación interna, la pedagogía comunitaria y la difusión del proyecto.</a:t>
                      </a:r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dirty="0"/>
                        <a:t>– Socializar avances en comunidad. – Organizar espacios participativos. – Realizar material comunicativo (cartillas, audios, afiches). – Gestionar conflictos y promover diálogo.</a:t>
                      </a:r>
                    </a:p>
                  </a:txBody>
                  <a:tcPr marL="10611" marR="10611" marT="5306" marB="530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900" dirty="0"/>
                        <a:t>Reuniones mensuales; boletines comunitarios; metodologías de diálogo social.</a:t>
                      </a:r>
                    </a:p>
                  </a:txBody>
                  <a:tcPr marL="10611" marR="10611" marT="5306" marB="5306" anchor="ctr"/>
                </a:tc>
                <a:extLst>
                  <a:ext uri="{0D108BD9-81ED-4DB2-BD59-A6C34878D82A}">
                    <a16:rowId xmlns:a16="http://schemas.microsoft.com/office/drawing/2014/main" val="298023731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956D31D-49D6-5718-3C10-4C8E6D0F3416}"/>
              </a:ext>
            </a:extLst>
          </p:cNvPr>
          <p:cNvSpPr txBox="1"/>
          <p:nvPr/>
        </p:nvSpPr>
        <p:spPr>
          <a:xfrm>
            <a:off x="5791200" y="478155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+mj-lt"/>
              </a:rPr>
              <a:t>Adaptado por: Corporación Biocomercio Sostenible y </a:t>
            </a:r>
            <a:r>
              <a:rPr lang="es-CO" sz="800" dirty="0" err="1">
                <a:latin typeface="+mj-lt"/>
              </a:rPr>
              <a:t>Skaphe</a:t>
            </a:r>
            <a:r>
              <a:rPr lang="es-CO" sz="800" dirty="0">
                <a:latin typeface="+mj-lt"/>
              </a:rPr>
              <a:t>, 2025</a:t>
            </a:r>
            <a:endParaRPr lang="es-ES_tradnl" sz="800" dirty="0"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F9DC95-4358-8B7D-2452-E4A44CA299B4}"/>
              </a:ext>
            </a:extLst>
          </p:cNvPr>
          <p:cNvSpPr/>
          <p:nvPr/>
        </p:nvSpPr>
        <p:spPr>
          <a:xfrm>
            <a:off x="431462" y="3971150"/>
            <a:ext cx="8026738" cy="55399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El espacio de diálogo intercultural entre el equipo del proyecto de economías propias, los beneficiarios y las autoridades tradicionales es la maloca, la cual constituye el espacio de reunión, transmisión de conocimiento ancestral, toma de decisiones y realización de ceremonias que orientan la vida comunitaria</a:t>
            </a:r>
            <a:endParaRPr lang="es-CO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2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B710C29B-52A2-F0B0-5C31-CB047503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307197-AC62-B106-B550-1E35B7F25287}"/>
              </a:ext>
            </a:extLst>
          </p:cNvPr>
          <p:cNvSpPr txBox="1"/>
          <p:nvPr/>
        </p:nvSpPr>
        <p:spPr>
          <a:xfrm>
            <a:off x="6248400" y="4927149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+mj-lt"/>
              </a:rPr>
              <a:t>Adaptado por: Corporación Biocomercio Sostenible y </a:t>
            </a:r>
            <a:r>
              <a:rPr lang="es-CO" sz="800" dirty="0" err="1">
                <a:latin typeface="+mj-lt"/>
              </a:rPr>
              <a:t>Skaphe</a:t>
            </a:r>
            <a:r>
              <a:rPr lang="es-CO" sz="800" dirty="0">
                <a:latin typeface="+mj-lt"/>
              </a:rPr>
              <a:t>, 2025</a:t>
            </a:r>
            <a:endParaRPr lang="es-ES_tradnl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56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5303" y="746759"/>
            <a:ext cx="5416550" cy="3370579"/>
            <a:chOff x="3575303" y="746759"/>
            <a:chExt cx="5416550" cy="3370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5303" y="746759"/>
              <a:ext cx="5416296" cy="329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2368" y="2236666"/>
              <a:ext cx="2705352" cy="18806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092" y="783844"/>
            <a:ext cx="3091180" cy="3088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1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 MT"/>
                <a:cs typeface="Arial MT"/>
              </a:rPr>
              <a:t>Más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allá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funciones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veeduría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sancionatorias,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los </a:t>
            </a:r>
            <a:r>
              <a:rPr sz="1600" dirty="0">
                <a:latin typeface="Arial MT"/>
                <a:cs typeface="Arial MT"/>
              </a:rPr>
              <a:t>comités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reporte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instancias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contribuyen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direccionar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el </a:t>
            </a:r>
            <a:r>
              <a:rPr sz="1600" dirty="0">
                <a:latin typeface="Arial MT"/>
                <a:cs typeface="Arial MT"/>
              </a:rPr>
              <a:t>proyecto,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permiten: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Arial MT"/>
              <a:cs typeface="Arial MT"/>
            </a:endParaRPr>
          </a:p>
          <a:p>
            <a:pPr marL="298450" marR="5080" indent="-285750">
              <a:lnSpc>
                <a:spcPts val="1900"/>
              </a:lnSpc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participación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activa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los </a:t>
            </a:r>
            <a:r>
              <a:rPr sz="1600" dirty="0">
                <a:latin typeface="Arial MT"/>
                <a:cs typeface="Arial MT"/>
              </a:rPr>
              <a:t>actores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interesados</a:t>
            </a:r>
            <a:endParaRPr sz="1600">
              <a:latin typeface="Arial MT"/>
              <a:cs typeface="Arial MT"/>
            </a:endParaRPr>
          </a:p>
          <a:p>
            <a:pPr marL="298450" marR="66675" indent="-285750">
              <a:lnSpc>
                <a:spcPts val="1900"/>
              </a:lnSpc>
              <a:spcBef>
                <a:spcPts val="590"/>
              </a:spcBef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sistematización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dirty="0">
                <a:latin typeface="Arial MT"/>
                <a:cs typeface="Arial MT"/>
              </a:rPr>
              <a:t>experiencia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aprendizajes</a:t>
            </a:r>
            <a:endParaRPr sz="1600">
              <a:latin typeface="Arial MT"/>
              <a:cs typeface="Arial MT"/>
            </a:endParaRPr>
          </a:p>
          <a:p>
            <a:pPr marL="298450" marR="832485" indent="-285750">
              <a:lnSpc>
                <a:spcPct val="105000"/>
              </a:lnSpc>
              <a:spcBef>
                <a:spcPts val="415"/>
              </a:spcBef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innovación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socio- institucional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3230"/>
            <a:ext cx="2413000" cy="454659"/>
          </a:xfrm>
          <a:custGeom>
            <a:avLst/>
            <a:gdLst/>
            <a:ahLst/>
            <a:cxnLst/>
            <a:rect l="l" t="t" r="r" b="b"/>
            <a:pathLst>
              <a:path w="2413000" h="454659">
                <a:moveTo>
                  <a:pt x="2413000" y="227139"/>
                </a:moveTo>
                <a:lnTo>
                  <a:pt x="2408377" y="181368"/>
                </a:lnTo>
                <a:lnTo>
                  <a:pt x="2395143" y="138722"/>
                </a:lnTo>
                <a:lnTo>
                  <a:pt x="2374201" y="100139"/>
                </a:lnTo>
                <a:lnTo>
                  <a:pt x="2346464" y="66522"/>
                </a:lnTo>
                <a:lnTo>
                  <a:pt x="2312847" y="38785"/>
                </a:lnTo>
                <a:lnTo>
                  <a:pt x="2274265" y="17843"/>
                </a:lnTo>
                <a:lnTo>
                  <a:pt x="2231631" y="4610"/>
                </a:lnTo>
                <a:lnTo>
                  <a:pt x="2185847" y="0"/>
                </a:lnTo>
                <a:lnTo>
                  <a:pt x="387896" y="0"/>
                </a:lnTo>
                <a:lnTo>
                  <a:pt x="221894" y="0"/>
                </a:lnTo>
                <a:lnTo>
                  <a:pt x="0" y="0"/>
                </a:lnTo>
                <a:lnTo>
                  <a:pt x="0" y="179349"/>
                </a:lnTo>
                <a:lnTo>
                  <a:pt x="0" y="274942"/>
                </a:lnTo>
                <a:lnTo>
                  <a:pt x="0" y="454279"/>
                </a:lnTo>
                <a:lnTo>
                  <a:pt x="221894" y="454279"/>
                </a:lnTo>
                <a:lnTo>
                  <a:pt x="387896" y="454279"/>
                </a:lnTo>
                <a:lnTo>
                  <a:pt x="2185847" y="454279"/>
                </a:lnTo>
                <a:lnTo>
                  <a:pt x="2231631" y="449668"/>
                </a:lnTo>
                <a:lnTo>
                  <a:pt x="2274265" y="436435"/>
                </a:lnTo>
                <a:lnTo>
                  <a:pt x="2312847" y="415493"/>
                </a:lnTo>
                <a:lnTo>
                  <a:pt x="2346464" y="387756"/>
                </a:lnTo>
                <a:lnTo>
                  <a:pt x="2374201" y="354139"/>
                </a:lnTo>
                <a:lnTo>
                  <a:pt x="2395143" y="315556"/>
                </a:lnTo>
                <a:lnTo>
                  <a:pt x="2408377" y="272923"/>
                </a:lnTo>
                <a:lnTo>
                  <a:pt x="2413000" y="227139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Recuerde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4587197"/>
            <a:ext cx="9144000" cy="556895"/>
          </a:xfrm>
          <a:custGeom>
            <a:avLst/>
            <a:gdLst/>
            <a:ahLst/>
            <a:cxnLst/>
            <a:rect l="l" t="t" r="r" b="b"/>
            <a:pathLst>
              <a:path w="9144000" h="556895">
                <a:moveTo>
                  <a:pt x="9144000" y="0"/>
                </a:moveTo>
                <a:lnTo>
                  <a:pt x="0" y="0"/>
                </a:lnTo>
                <a:lnTo>
                  <a:pt x="0" y="556302"/>
                </a:lnTo>
                <a:lnTo>
                  <a:pt x="9144000" y="556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145" y="4662932"/>
            <a:ext cx="874522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Referencia: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MMAyA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Ministerio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Medio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Ambiente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Agua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Bolivia.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(2019).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Guía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conformación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comités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gestión. </a:t>
            </a:r>
            <a:r>
              <a:rPr sz="1200" dirty="0">
                <a:latin typeface="Arial MT"/>
                <a:cs typeface="Arial MT"/>
              </a:rPr>
              <a:t>Unión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Europea,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WWF.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línea: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u="sng" spc="-10" dirty="0">
                <a:solidFill>
                  <a:srgbClr val="2D22F9"/>
                </a:solidFill>
                <a:uFill>
                  <a:solidFill>
                    <a:srgbClr val="2D22F9"/>
                  </a:solidFill>
                </a:uFill>
                <a:latin typeface="Arial MT"/>
                <a:cs typeface="Arial MT"/>
              </a:rPr>
              <a:t>https://bit.ly/3nBCMBU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7088" y="57911"/>
            <a:ext cx="3075432" cy="560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1002</Words>
  <Application>Microsoft Office PowerPoint</Application>
  <PresentationFormat>Presentación en pantalla (16:9)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ExtraBold</vt:lpstr>
      <vt:lpstr>Arial</vt:lpstr>
      <vt:lpstr>Arial MT</vt:lpstr>
      <vt:lpstr>Calibri</vt:lpstr>
      <vt:lpstr>Verdana</vt:lpstr>
      <vt:lpstr>Office Theme</vt:lpstr>
      <vt:lpstr>Lineamientos para la creación de comités y otras instancias de reporte para proyectos de SbN</vt:lpstr>
      <vt:lpstr>¿Qué son los comités de reporte?</vt:lpstr>
      <vt:lpstr>La conformación de los comités dependerá de la naturaleza de los proyectos, los cuales pueden ser:</vt:lpstr>
      <vt:lpstr>Funciones</vt:lpstr>
      <vt:lpstr>Esquema sugerido de comités de seguimiento para un proyecto SbN de economías propias y conocimientos tradicionales</vt:lpstr>
      <vt:lpstr>Esquema sugerido del Comité de Seguimiento para un proyecto SbN de economías propias y conocimientos tradicionales</vt:lpstr>
      <vt:lpstr>Presentación de PowerPoint</vt:lpstr>
      <vt:lpstr>Recuerde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luisa lopez</dc:creator>
  <cp:lastModifiedBy>Luisa Fernanda Lopez Osorio</cp:lastModifiedBy>
  <cp:revision>10</cp:revision>
  <dcterms:created xsi:type="dcterms:W3CDTF">2025-09-02T22:21:55Z</dcterms:created>
  <dcterms:modified xsi:type="dcterms:W3CDTF">2026-03-06T10:21:27Z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