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7" r:id="rId5"/>
    <p:sldId id="266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5E5B9-224B-4E8B-B017-D83CB3B1E449}" v="24" dt="2025-11-28T12:59:38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custSel addSld modSld">
      <pc:chgData name="Luisa Fernanda Lopez Osorio" userId="06f33e7ff53744d7" providerId="LiveId" clId="{A5412236-BC57-45AF-BD66-44DCBA6869B8}" dt="2025-11-28T12:59:49.480" v="676" actId="403"/>
      <pc:docMkLst>
        <pc:docMk/>
      </pc:docMkLst>
      <pc:sldChg chg="modSp mod">
        <pc:chgData name="Luisa Fernanda Lopez Osorio" userId="06f33e7ff53744d7" providerId="LiveId" clId="{A5412236-BC57-45AF-BD66-44DCBA6869B8}" dt="2025-11-28T11:37:37.932" v="3" actId="20577"/>
        <pc:sldMkLst>
          <pc:docMk/>
          <pc:sldMk cId="3105453236" sldId="256"/>
        </pc:sldMkLst>
        <pc:spChg chg="mod">
          <ac:chgData name="Luisa Fernanda Lopez Osorio" userId="06f33e7ff53744d7" providerId="LiveId" clId="{A5412236-BC57-45AF-BD66-44DCBA6869B8}" dt="2025-11-28T11:37:37.932" v="3" actId="20577"/>
          <ac:spMkLst>
            <pc:docMk/>
            <pc:sldMk cId="3105453236" sldId="256"/>
            <ac:spMk id="5" creationId="{CC00FECC-3440-1DAB-3124-8B5D92B914CF}"/>
          </ac:spMkLst>
        </pc:spChg>
      </pc:sldChg>
      <pc:sldChg chg="addSp modSp mod">
        <pc:chgData name="Luisa Fernanda Lopez Osorio" userId="06f33e7ff53744d7" providerId="LiveId" clId="{A5412236-BC57-45AF-BD66-44DCBA6869B8}" dt="2025-11-28T12:58:02.610" v="672" actId="207"/>
        <pc:sldMkLst>
          <pc:docMk/>
          <pc:sldMk cId="438615509" sldId="257"/>
        </pc:sldMkLst>
        <pc:spChg chg="add mod">
          <ac:chgData name="Luisa Fernanda Lopez Osorio" userId="06f33e7ff53744d7" providerId="LiveId" clId="{A5412236-BC57-45AF-BD66-44DCBA6869B8}" dt="2025-11-28T11:46:31.343" v="252" actId="14100"/>
          <ac:spMkLst>
            <pc:docMk/>
            <pc:sldMk cId="438615509" sldId="257"/>
            <ac:spMk id="5" creationId="{AC79080F-3595-8D44-CFDB-54C0661A61F8}"/>
          </ac:spMkLst>
        </pc:spChg>
        <pc:spChg chg="add mod">
          <ac:chgData name="Luisa Fernanda Lopez Osorio" userId="06f33e7ff53744d7" providerId="LiveId" clId="{A5412236-BC57-45AF-BD66-44DCBA6869B8}" dt="2025-11-28T11:46:33.446" v="253" actId="1076"/>
          <ac:spMkLst>
            <pc:docMk/>
            <pc:sldMk cId="438615509" sldId="257"/>
            <ac:spMk id="6" creationId="{E4F35CD3-8346-72A6-A91C-88F643595781}"/>
          </ac:spMkLst>
        </pc:spChg>
        <pc:spChg chg="add mod">
          <ac:chgData name="Luisa Fernanda Lopez Osorio" userId="06f33e7ff53744d7" providerId="LiveId" clId="{A5412236-BC57-45AF-BD66-44DCBA6869B8}" dt="2025-11-28T12:58:02.610" v="672" actId="207"/>
          <ac:spMkLst>
            <pc:docMk/>
            <pc:sldMk cId="438615509" sldId="257"/>
            <ac:spMk id="7" creationId="{9B22B905-3D3F-8860-FFE8-A36DEDA12A62}"/>
          </ac:spMkLst>
        </pc:spChg>
        <pc:graphicFrameChg chg="mod modGraphic">
          <ac:chgData name="Luisa Fernanda Lopez Osorio" userId="06f33e7ff53744d7" providerId="LiveId" clId="{A5412236-BC57-45AF-BD66-44DCBA6869B8}" dt="2025-11-28T12:57:56.240" v="670" actId="14734"/>
          <ac:graphicFrameMkLst>
            <pc:docMk/>
            <pc:sldMk cId="438615509" sldId="257"/>
            <ac:graphicFrameMk id="4" creationId="{5E2591A8-B6D1-C64B-F286-E23D1CC64935}"/>
          </ac:graphicFrameMkLst>
        </pc:graphicFrameChg>
      </pc:sldChg>
      <pc:sldChg chg="modSp mod">
        <pc:chgData name="Luisa Fernanda Lopez Osorio" userId="06f33e7ff53744d7" providerId="LiveId" clId="{A5412236-BC57-45AF-BD66-44DCBA6869B8}" dt="2025-11-28T12:59:49.480" v="676" actId="403"/>
        <pc:sldMkLst>
          <pc:docMk/>
          <pc:sldMk cId="0" sldId="266"/>
        </pc:sldMkLst>
        <pc:spChg chg="mod">
          <ac:chgData name="Luisa Fernanda Lopez Osorio" userId="06f33e7ff53744d7" providerId="LiveId" clId="{A5412236-BC57-45AF-BD66-44DCBA6869B8}" dt="2025-11-28T12:59:49.480" v="676" actId="403"/>
          <ac:spMkLst>
            <pc:docMk/>
            <pc:sldMk cId="0" sldId="266"/>
            <ac:spMk id="4" creationId="{00000000-0000-0000-0000-000000000000}"/>
          </ac:spMkLst>
        </pc:spChg>
      </pc:sldChg>
      <pc:sldChg chg="modSp add mod">
        <pc:chgData name="Luisa Fernanda Lopez Osorio" userId="06f33e7ff53744d7" providerId="LiveId" clId="{A5412236-BC57-45AF-BD66-44DCBA6869B8}" dt="2025-11-28T12:56:55.927" v="665" actId="1076"/>
        <pc:sldMkLst>
          <pc:docMk/>
          <pc:sldMk cId="477184262" sldId="267"/>
        </pc:sldMkLst>
        <pc:graphicFrameChg chg="mod modGraphic">
          <ac:chgData name="Luisa Fernanda Lopez Osorio" userId="06f33e7ff53744d7" providerId="LiveId" clId="{A5412236-BC57-45AF-BD66-44DCBA6869B8}" dt="2025-11-28T12:56:55.927" v="665" actId="1076"/>
          <ac:graphicFrameMkLst>
            <pc:docMk/>
            <pc:sldMk cId="477184262" sldId="267"/>
            <ac:graphicFrameMk id="4" creationId="{3889E896-52F6-CBA5-6261-456ABEFCE1E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D0C04-95DA-4382-8D23-41D0FB15C07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1D2769A-BB13-4139-91FA-CA8026B64767}">
      <dgm:prSet phldrT="[Texto]" phldr="0"/>
      <dgm:spPr/>
      <dgm:t>
        <a:bodyPr/>
        <a:lstStyle/>
        <a:p>
          <a:r>
            <a:rPr lang="es-CO" dirty="0"/>
            <a:t>1) Identificar la especie</a:t>
          </a:r>
        </a:p>
      </dgm:t>
    </dgm:pt>
    <dgm:pt modelId="{01827F47-F61B-4C26-BD2A-946A94009A9A}" type="parTrans" cxnId="{0AC38266-06B5-40B7-8259-2E6ABC470424}">
      <dgm:prSet/>
      <dgm:spPr/>
      <dgm:t>
        <a:bodyPr/>
        <a:lstStyle/>
        <a:p>
          <a:endParaRPr lang="es-CO"/>
        </a:p>
      </dgm:t>
    </dgm:pt>
    <dgm:pt modelId="{12621D62-407C-4339-B89C-2D5F51079479}" type="sibTrans" cxnId="{0AC38266-06B5-40B7-8259-2E6ABC470424}">
      <dgm:prSet/>
      <dgm:spPr/>
      <dgm:t>
        <a:bodyPr/>
        <a:lstStyle/>
        <a:p>
          <a:endParaRPr lang="es-CO"/>
        </a:p>
      </dgm:t>
    </dgm:pt>
    <dgm:pt modelId="{15AC5942-743D-4F6B-81F2-96A044EF5E82}">
      <dgm:prSet phldrT="[Texto]" phldr="0"/>
      <dgm:spPr/>
      <dgm:t>
        <a:bodyPr/>
        <a:lstStyle/>
        <a:p>
          <a:r>
            <a:rPr lang="es-CO" dirty="0"/>
            <a:t>2) Entender la historia en el territorio</a:t>
          </a:r>
        </a:p>
      </dgm:t>
    </dgm:pt>
    <dgm:pt modelId="{4560CF10-D9E0-4BA8-9342-AD52BF2C9DDB}" type="parTrans" cxnId="{3CB2E756-4FE4-42A5-A444-DC99CA95A2C1}">
      <dgm:prSet/>
      <dgm:spPr/>
      <dgm:t>
        <a:bodyPr/>
        <a:lstStyle/>
        <a:p>
          <a:endParaRPr lang="es-CO"/>
        </a:p>
      </dgm:t>
    </dgm:pt>
    <dgm:pt modelId="{CB224401-9FF8-479B-9FFB-B6E5990921F5}" type="sibTrans" cxnId="{3CB2E756-4FE4-42A5-A444-DC99CA95A2C1}">
      <dgm:prSet/>
      <dgm:spPr/>
      <dgm:t>
        <a:bodyPr/>
        <a:lstStyle/>
        <a:p>
          <a:endParaRPr lang="es-CO"/>
        </a:p>
      </dgm:t>
    </dgm:pt>
    <dgm:pt modelId="{C42586AC-6DD3-4824-8456-04CCF96CC594}">
      <dgm:prSet phldrT="[Texto]" phldr="0"/>
      <dgm:spPr/>
      <dgm:t>
        <a:bodyPr/>
        <a:lstStyle/>
        <a:p>
          <a:r>
            <a:rPr lang="es-CO" dirty="0"/>
            <a:t>3) Documentar la ecología</a:t>
          </a:r>
        </a:p>
      </dgm:t>
    </dgm:pt>
    <dgm:pt modelId="{4F0F98C4-B27B-47EB-AF88-9AB92A7FCB96}" type="parTrans" cxnId="{8519D669-F965-4DD4-9C56-8A728E74DCCB}">
      <dgm:prSet/>
      <dgm:spPr/>
      <dgm:t>
        <a:bodyPr/>
        <a:lstStyle/>
        <a:p>
          <a:endParaRPr lang="es-CO"/>
        </a:p>
      </dgm:t>
    </dgm:pt>
    <dgm:pt modelId="{F4E86A6A-75D2-474C-9DD5-8AD7D4688E23}" type="sibTrans" cxnId="{8519D669-F965-4DD4-9C56-8A728E74DCCB}">
      <dgm:prSet/>
      <dgm:spPr/>
      <dgm:t>
        <a:bodyPr/>
        <a:lstStyle/>
        <a:p>
          <a:endParaRPr lang="es-CO"/>
        </a:p>
      </dgm:t>
    </dgm:pt>
    <dgm:pt modelId="{690BBEAC-14C9-4188-AFF2-42F2B063E767}">
      <dgm:prSet phldrT="[Texto]" phldr="0"/>
      <dgm:spPr/>
      <dgm:t>
        <a:bodyPr/>
        <a:lstStyle/>
        <a:p>
          <a:r>
            <a:rPr lang="es-CO" dirty="0"/>
            <a:t>4) Manejo actual</a:t>
          </a:r>
        </a:p>
      </dgm:t>
    </dgm:pt>
    <dgm:pt modelId="{919E3A37-2AF5-4A4A-A41A-0AF4779867C2}" type="parTrans" cxnId="{000B5A95-6A2E-43D7-98D9-737A898F678F}">
      <dgm:prSet/>
      <dgm:spPr/>
      <dgm:t>
        <a:bodyPr/>
        <a:lstStyle/>
        <a:p>
          <a:endParaRPr lang="es-CO"/>
        </a:p>
      </dgm:t>
    </dgm:pt>
    <dgm:pt modelId="{DE0ACB10-4AA2-447A-B08F-ED966E996227}" type="sibTrans" cxnId="{000B5A95-6A2E-43D7-98D9-737A898F678F}">
      <dgm:prSet/>
      <dgm:spPr/>
      <dgm:t>
        <a:bodyPr/>
        <a:lstStyle/>
        <a:p>
          <a:endParaRPr lang="es-CO"/>
        </a:p>
      </dgm:t>
    </dgm:pt>
    <dgm:pt modelId="{5BC32327-5676-4D66-A9E0-6AFEE0079BA4}">
      <dgm:prSet phldrT="[Texto]" phldr="0"/>
      <dgm:spPr/>
      <dgm:t>
        <a:bodyPr/>
        <a:lstStyle/>
        <a:p>
          <a:r>
            <a:rPr lang="es-CO" dirty="0"/>
            <a:t>5) Proyecciones a futuro de manejo</a:t>
          </a:r>
        </a:p>
      </dgm:t>
    </dgm:pt>
    <dgm:pt modelId="{E422777E-5BC3-4280-8A2E-026DEAE98E98}" type="parTrans" cxnId="{419CA41E-3661-4545-A6A4-922CC0204011}">
      <dgm:prSet/>
      <dgm:spPr/>
      <dgm:t>
        <a:bodyPr/>
        <a:lstStyle/>
        <a:p>
          <a:endParaRPr lang="es-CO"/>
        </a:p>
      </dgm:t>
    </dgm:pt>
    <dgm:pt modelId="{E1D92B2E-9549-4845-B15D-EF501D31C4BF}" type="sibTrans" cxnId="{419CA41E-3661-4545-A6A4-922CC0204011}">
      <dgm:prSet/>
      <dgm:spPr/>
      <dgm:t>
        <a:bodyPr/>
        <a:lstStyle/>
        <a:p>
          <a:endParaRPr lang="es-CO"/>
        </a:p>
      </dgm:t>
    </dgm:pt>
    <dgm:pt modelId="{27D8385F-DEE6-4A72-A65F-83B973C8E1CD}" type="pres">
      <dgm:prSet presAssocID="{49CD0C04-95DA-4382-8D23-41D0FB15C07C}" presName="CompostProcess" presStyleCnt="0">
        <dgm:presLayoutVars>
          <dgm:dir/>
          <dgm:resizeHandles val="exact"/>
        </dgm:presLayoutVars>
      </dgm:prSet>
      <dgm:spPr/>
    </dgm:pt>
    <dgm:pt modelId="{D7CBA1F0-86A3-475B-9D3D-2ADD34481F14}" type="pres">
      <dgm:prSet presAssocID="{49CD0C04-95DA-4382-8D23-41D0FB15C07C}" presName="arrow" presStyleLbl="bgShp" presStyleIdx="0" presStyleCnt="1"/>
      <dgm:spPr/>
    </dgm:pt>
    <dgm:pt modelId="{D843D603-3CFF-4CC9-9631-12389023B158}" type="pres">
      <dgm:prSet presAssocID="{49CD0C04-95DA-4382-8D23-41D0FB15C07C}" presName="linearProcess" presStyleCnt="0"/>
      <dgm:spPr/>
    </dgm:pt>
    <dgm:pt modelId="{38DF0DC4-499A-48B3-A980-BAA576E84452}" type="pres">
      <dgm:prSet presAssocID="{51D2769A-BB13-4139-91FA-CA8026B64767}" presName="textNode" presStyleLbl="node1" presStyleIdx="0" presStyleCnt="5">
        <dgm:presLayoutVars>
          <dgm:bulletEnabled val="1"/>
        </dgm:presLayoutVars>
      </dgm:prSet>
      <dgm:spPr/>
    </dgm:pt>
    <dgm:pt modelId="{F71418E4-538E-4B2B-A30B-B0FD1024844D}" type="pres">
      <dgm:prSet presAssocID="{12621D62-407C-4339-B89C-2D5F51079479}" presName="sibTrans" presStyleCnt="0"/>
      <dgm:spPr/>
    </dgm:pt>
    <dgm:pt modelId="{85CA4AF2-915D-42C6-9B8F-DCE4F53ED5C8}" type="pres">
      <dgm:prSet presAssocID="{15AC5942-743D-4F6B-81F2-96A044EF5E82}" presName="textNode" presStyleLbl="node1" presStyleIdx="1" presStyleCnt="5">
        <dgm:presLayoutVars>
          <dgm:bulletEnabled val="1"/>
        </dgm:presLayoutVars>
      </dgm:prSet>
      <dgm:spPr/>
    </dgm:pt>
    <dgm:pt modelId="{E3B606C6-EA41-4531-B63F-DAFF41A0B982}" type="pres">
      <dgm:prSet presAssocID="{CB224401-9FF8-479B-9FFB-B6E5990921F5}" presName="sibTrans" presStyleCnt="0"/>
      <dgm:spPr/>
    </dgm:pt>
    <dgm:pt modelId="{46AB3D63-05C7-4297-8DE3-B9A500AB3CF6}" type="pres">
      <dgm:prSet presAssocID="{C42586AC-6DD3-4824-8456-04CCF96CC594}" presName="textNode" presStyleLbl="node1" presStyleIdx="2" presStyleCnt="5">
        <dgm:presLayoutVars>
          <dgm:bulletEnabled val="1"/>
        </dgm:presLayoutVars>
      </dgm:prSet>
      <dgm:spPr/>
    </dgm:pt>
    <dgm:pt modelId="{D88CD68B-BA62-4D33-A7E3-04F1473B22AC}" type="pres">
      <dgm:prSet presAssocID="{F4E86A6A-75D2-474C-9DD5-8AD7D4688E23}" presName="sibTrans" presStyleCnt="0"/>
      <dgm:spPr/>
    </dgm:pt>
    <dgm:pt modelId="{D0EDE16E-E5F5-4FE1-9A1E-EA79E3E8C9A6}" type="pres">
      <dgm:prSet presAssocID="{690BBEAC-14C9-4188-AFF2-42F2B063E767}" presName="textNode" presStyleLbl="node1" presStyleIdx="3" presStyleCnt="5">
        <dgm:presLayoutVars>
          <dgm:bulletEnabled val="1"/>
        </dgm:presLayoutVars>
      </dgm:prSet>
      <dgm:spPr/>
    </dgm:pt>
    <dgm:pt modelId="{AE9BB2FF-FE20-4399-BE7B-FB27282F21D8}" type="pres">
      <dgm:prSet presAssocID="{DE0ACB10-4AA2-447A-B08F-ED966E996227}" presName="sibTrans" presStyleCnt="0"/>
      <dgm:spPr/>
    </dgm:pt>
    <dgm:pt modelId="{B6951FC0-CB06-413A-903C-96DD695CC20F}" type="pres">
      <dgm:prSet presAssocID="{5BC32327-5676-4D66-A9E0-6AFEE0079BA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19CA41E-3661-4545-A6A4-922CC0204011}" srcId="{49CD0C04-95DA-4382-8D23-41D0FB15C07C}" destId="{5BC32327-5676-4D66-A9E0-6AFEE0079BA4}" srcOrd="4" destOrd="0" parTransId="{E422777E-5BC3-4280-8A2E-026DEAE98E98}" sibTransId="{E1D92B2E-9549-4845-B15D-EF501D31C4BF}"/>
    <dgm:cxn modelId="{64E5B964-BC3C-4CB7-9CD1-F817D74D7185}" type="presOf" srcId="{690BBEAC-14C9-4188-AFF2-42F2B063E767}" destId="{D0EDE16E-E5F5-4FE1-9A1E-EA79E3E8C9A6}" srcOrd="0" destOrd="0" presId="urn:microsoft.com/office/officeart/2005/8/layout/hProcess9"/>
    <dgm:cxn modelId="{0AC38266-06B5-40B7-8259-2E6ABC470424}" srcId="{49CD0C04-95DA-4382-8D23-41D0FB15C07C}" destId="{51D2769A-BB13-4139-91FA-CA8026B64767}" srcOrd="0" destOrd="0" parTransId="{01827F47-F61B-4C26-BD2A-946A94009A9A}" sibTransId="{12621D62-407C-4339-B89C-2D5F51079479}"/>
    <dgm:cxn modelId="{8519D669-F965-4DD4-9C56-8A728E74DCCB}" srcId="{49CD0C04-95DA-4382-8D23-41D0FB15C07C}" destId="{C42586AC-6DD3-4824-8456-04CCF96CC594}" srcOrd="2" destOrd="0" parTransId="{4F0F98C4-B27B-47EB-AF88-9AB92A7FCB96}" sibTransId="{F4E86A6A-75D2-474C-9DD5-8AD7D4688E23}"/>
    <dgm:cxn modelId="{ACF6576F-BDC1-4F6D-AA42-BBB75B722D17}" type="presOf" srcId="{49CD0C04-95DA-4382-8D23-41D0FB15C07C}" destId="{27D8385F-DEE6-4A72-A65F-83B973C8E1CD}" srcOrd="0" destOrd="0" presId="urn:microsoft.com/office/officeart/2005/8/layout/hProcess9"/>
    <dgm:cxn modelId="{3CB2E756-4FE4-42A5-A444-DC99CA95A2C1}" srcId="{49CD0C04-95DA-4382-8D23-41D0FB15C07C}" destId="{15AC5942-743D-4F6B-81F2-96A044EF5E82}" srcOrd="1" destOrd="0" parTransId="{4560CF10-D9E0-4BA8-9342-AD52BF2C9DDB}" sibTransId="{CB224401-9FF8-479B-9FFB-B6E5990921F5}"/>
    <dgm:cxn modelId="{000B5A95-6A2E-43D7-98D9-737A898F678F}" srcId="{49CD0C04-95DA-4382-8D23-41D0FB15C07C}" destId="{690BBEAC-14C9-4188-AFF2-42F2B063E767}" srcOrd="3" destOrd="0" parTransId="{919E3A37-2AF5-4A4A-A41A-0AF4779867C2}" sibTransId="{DE0ACB10-4AA2-447A-B08F-ED966E996227}"/>
    <dgm:cxn modelId="{F8E74B96-3A99-4572-B6E5-F7AAC76487D1}" type="presOf" srcId="{15AC5942-743D-4F6B-81F2-96A044EF5E82}" destId="{85CA4AF2-915D-42C6-9B8F-DCE4F53ED5C8}" srcOrd="0" destOrd="0" presId="urn:microsoft.com/office/officeart/2005/8/layout/hProcess9"/>
    <dgm:cxn modelId="{0EA0E999-2431-40A0-BD81-368E4BC84C72}" type="presOf" srcId="{C42586AC-6DD3-4824-8456-04CCF96CC594}" destId="{46AB3D63-05C7-4297-8DE3-B9A500AB3CF6}" srcOrd="0" destOrd="0" presId="urn:microsoft.com/office/officeart/2005/8/layout/hProcess9"/>
    <dgm:cxn modelId="{D3B153A3-32CB-438E-9EF1-95EEF26D1923}" type="presOf" srcId="{51D2769A-BB13-4139-91FA-CA8026B64767}" destId="{38DF0DC4-499A-48B3-A980-BAA576E84452}" srcOrd="0" destOrd="0" presId="urn:microsoft.com/office/officeart/2005/8/layout/hProcess9"/>
    <dgm:cxn modelId="{DF85E4C8-E2BD-4803-B517-D5054BE7C3AA}" type="presOf" srcId="{5BC32327-5676-4D66-A9E0-6AFEE0079BA4}" destId="{B6951FC0-CB06-413A-903C-96DD695CC20F}" srcOrd="0" destOrd="0" presId="urn:microsoft.com/office/officeart/2005/8/layout/hProcess9"/>
    <dgm:cxn modelId="{F5040C9C-57FE-428D-96A4-8E11E57D7BAD}" type="presParOf" srcId="{27D8385F-DEE6-4A72-A65F-83B973C8E1CD}" destId="{D7CBA1F0-86A3-475B-9D3D-2ADD34481F14}" srcOrd="0" destOrd="0" presId="urn:microsoft.com/office/officeart/2005/8/layout/hProcess9"/>
    <dgm:cxn modelId="{2063C485-6451-448F-AA28-929A97669933}" type="presParOf" srcId="{27D8385F-DEE6-4A72-A65F-83B973C8E1CD}" destId="{D843D603-3CFF-4CC9-9631-12389023B158}" srcOrd="1" destOrd="0" presId="urn:microsoft.com/office/officeart/2005/8/layout/hProcess9"/>
    <dgm:cxn modelId="{FF20096E-5543-4A9E-9B1E-25BDF92887F2}" type="presParOf" srcId="{D843D603-3CFF-4CC9-9631-12389023B158}" destId="{38DF0DC4-499A-48B3-A980-BAA576E84452}" srcOrd="0" destOrd="0" presId="urn:microsoft.com/office/officeart/2005/8/layout/hProcess9"/>
    <dgm:cxn modelId="{FB502BDB-D858-404B-99E9-7AD8D58405FC}" type="presParOf" srcId="{D843D603-3CFF-4CC9-9631-12389023B158}" destId="{F71418E4-538E-4B2B-A30B-B0FD1024844D}" srcOrd="1" destOrd="0" presId="urn:microsoft.com/office/officeart/2005/8/layout/hProcess9"/>
    <dgm:cxn modelId="{B434D78D-BC55-4EFF-A6D0-84DFA5107C90}" type="presParOf" srcId="{D843D603-3CFF-4CC9-9631-12389023B158}" destId="{85CA4AF2-915D-42C6-9B8F-DCE4F53ED5C8}" srcOrd="2" destOrd="0" presId="urn:microsoft.com/office/officeart/2005/8/layout/hProcess9"/>
    <dgm:cxn modelId="{D4D41041-7250-4AF1-8A9A-C42E76428014}" type="presParOf" srcId="{D843D603-3CFF-4CC9-9631-12389023B158}" destId="{E3B606C6-EA41-4531-B63F-DAFF41A0B982}" srcOrd="3" destOrd="0" presId="urn:microsoft.com/office/officeart/2005/8/layout/hProcess9"/>
    <dgm:cxn modelId="{28B69834-6C98-48B9-B033-1643F57A4073}" type="presParOf" srcId="{D843D603-3CFF-4CC9-9631-12389023B158}" destId="{46AB3D63-05C7-4297-8DE3-B9A500AB3CF6}" srcOrd="4" destOrd="0" presId="urn:microsoft.com/office/officeart/2005/8/layout/hProcess9"/>
    <dgm:cxn modelId="{AC354CB7-24D8-4C3B-85CA-E4D3DF43D0B9}" type="presParOf" srcId="{D843D603-3CFF-4CC9-9631-12389023B158}" destId="{D88CD68B-BA62-4D33-A7E3-04F1473B22AC}" srcOrd="5" destOrd="0" presId="urn:microsoft.com/office/officeart/2005/8/layout/hProcess9"/>
    <dgm:cxn modelId="{2D6BEDF2-2317-4E6E-9D0C-AB56EC42A890}" type="presParOf" srcId="{D843D603-3CFF-4CC9-9631-12389023B158}" destId="{D0EDE16E-E5F5-4FE1-9A1E-EA79E3E8C9A6}" srcOrd="6" destOrd="0" presId="urn:microsoft.com/office/officeart/2005/8/layout/hProcess9"/>
    <dgm:cxn modelId="{0B8A5A8D-910B-4812-8D37-D436EAB0FD15}" type="presParOf" srcId="{D843D603-3CFF-4CC9-9631-12389023B158}" destId="{AE9BB2FF-FE20-4399-BE7B-FB27282F21D8}" srcOrd="7" destOrd="0" presId="urn:microsoft.com/office/officeart/2005/8/layout/hProcess9"/>
    <dgm:cxn modelId="{8F1B2556-D5B4-4F2F-9893-51AB14F16DDA}" type="presParOf" srcId="{D843D603-3CFF-4CC9-9631-12389023B158}" destId="{B6951FC0-CB06-413A-903C-96DD695CC20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BA1F0-86A3-475B-9D3D-2ADD34481F14}">
      <dsp:nvSpPr>
        <dsp:cNvPr id="0" name=""/>
        <dsp:cNvSpPr/>
      </dsp:nvSpPr>
      <dsp:spPr>
        <a:xfrm>
          <a:off x="746234" y="0"/>
          <a:ext cx="8457324" cy="320241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0DC4-499A-48B3-A980-BAA576E84452}">
      <dsp:nvSpPr>
        <dsp:cNvPr id="0" name=""/>
        <dsp:cNvSpPr/>
      </dsp:nvSpPr>
      <dsp:spPr>
        <a:xfrm>
          <a:off x="4372" y="960725"/>
          <a:ext cx="1911740" cy="12809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1) Identificar la especie</a:t>
          </a:r>
        </a:p>
      </dsp:txBody>
      <dsp:txXfrm>
        <a:off x="66904" y="1023257"/>
        <a:ext cx="1786676" cy="1155903"/>
      </dsp:txXfrm>
    </dsp:sp>
    <dsp:sp modelId="{85CA4AF2-915D-42C6-9B8F-DCE4F53ED5C8}">
      <dsp:nvSpPr>
        <dsp:cNvPr id="0" name=""/>
        <dsp:cNvSpPr/>
      </dsp:nvSpPr>
      <dsp:spPr>
        <a:xfrm>
          <a:off x="2011699" y="960725"/>
          <a:ext cx="1911740" cy="1280967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2) Entender la historia en el territorio</a:t>
          </a:r>
        </a:p>
      </dsp:txBody>
      <dsp:txXfrm>
        <a:off x="2074231" y="1023257"/>
        <a:ext cx="1786676" cy="1155903"/>
      </dsp:txXfrm>
    </dsp:sp>
    <dsp:sp modelId="{46AB3D63-05C7-4297-8DE3-B9A500AB3CF6}">
      <dsp:nvSpPr>
        <dsp:cNvPr id="0" name=""/>
        <dsp:cNvSpPr/>
      </dsp:nvSpPr>
      <dsp:spPr>
        <a:xfrm>
          <a:off x="4019026" y="960725"/>
          <a:ext cx="1911740" cy="1280967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3) Documentar la ecología</a:t>
          </a:r>
        </a:p>
      </dsp:txBody>
      <dsp:txXfrm>
        <a:off x="4081558" y="1023257"/>
        <a:ext cx="1786676" cy="1155903"/>
      </dsp:txXfrm>
    </dsp:sp>
    <dsp:sp modelId="{D0EDE16E-E5F5-4FE1-9A1E-EA79E3E8C9A6}">
      <dsp:nvSpPr>
        <dsp:cNvPr id="0" name=""/>
        <dsp:cNvSpPr/>
      </dsp:nvSpPr>
      <dsp:spPr>
        <a:xfrm>
          <a:off x="6026353" y="960725"/>
          <a:ext cx="1911740" cy="1280967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4) Manejo actual</a:t>
          </a:r>
        </a:p>
      </dsp:txBody>
      <dsp:txXfrm>
        <a:off x="6088885" y="1023257"/>
        <a:ext cx="1786676" cy="1155903"/>
      </dsp:txXfrm>
    </dsp:sp>
    <dsp:sp modelId="{B6951FC0-CB06-413A-903C-96DD695CC20F}">
      <dsp:nvSpPr>
        <dsp:cNvPr id="0" name=""/>
        <dsp:cNvSpPr/>
      </dsp:nvSpPr>
      <dsp:spPr>
        <a:xfrm>
          <a:off x="8033680" y="960725"/>
          <a:ext cx="1911740" cy="128096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5) Proyecciones a futuro de manejo</a:t>
          </a:r>
        </a:p>
      </dsp:txBody>
      <dsp:txXfrm>
        <a:off x="8096212" y="1023257"/>
        <a:ext cx="1786676" cy="115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2E567-6619-46FD-D847-396B9EAE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A688A2-6CA1-E9B9-CAAC-C82E4ECFC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2BE7F-3A78-6AF3-1D71-941DA76A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CB1F6-95B5-A4B6-1C3E-4C435E1C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5FC45-A171-6C9D-3CE0-0A669D1C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89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49091-64D0-5B76-0087-DD8BDEB9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FDC791-F7E9-16C7-3624-D1915AF63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0BC5C-71B0-8F39-C24F-55CE4237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1C1B3-5926-2387-E5A6-B416A1F7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F6211-F8FA-BAD6-8397-970CE6A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47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6AC4B8-7A38-6B87-504D-1D85431A5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78A144-702A-0754-B2D5-B7613B9E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A0143-AFE3-BCEC-E11A-0D14DA87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102F2-6156-1D8A-3DB3-ECC18F2D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43C1E1-FDB9-0863-1CCB-2BB67383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546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28932"/>
            <a:ext cx="6477000" cy="1229360"/>
          </a:xfrm>
          <a:custGeom>
            <a:avLst/>
            <a:gdLst/>
            <a:ahLst/>
            <a:cxnLst/>
            <a:rect l="l" t="t" r="r" b="b"/>
            <a:pathLst>
              <a:path w="6477000" h="1229359">
                <a:moveTo>
                  <a:pt x="6477000" y="614540"/>
                </a:moveTo>
                <a:lnTo>
                  <a:pt x="6475146" y="566521"/>
                </a:lnTo>
                <a:lnTo>
                  <a:pt x="6469697" y="519506"/>
                </a:lnTo>
                <a:lnTo>
                  <a:pt x="6460769" y="473633"/>
                </a:lnTo>
                <a:lnTo>
                  <a:pt x="6448514" y="429056"/>
                </a:lnTo>
                <a:lnTo>
                  <a:pt x="6433058" y="385889"/>
                </a:lnTo>
                <a:lnTo>
                  <a:pt x="6414541" y="344284"/>
                </a:lnTo>
                <a:lnTo>
                  <a:pt x="6393104" y="304380"/>
                </a:lnTo>
                <a:lnTo>
                  <a:pt x="6368872" y="266293"/>
                </a:lnTo>
                <a:lnTo>
                  <a:pt x="6341999" y="230187"/>
                </a:lnTo>
                <a:lnTo>
                  <a:pt x="6312598" y="196176"/>
                </a:lnTo>
                <a:lnTo>
                  <a:pt x="6280836" y="164401"/>
                </a:lnTo>
                <a:lnTo>
                  <a:pt x="6246825" y="135013"/>
                </a:lnTo>
                <a:lnTo>
                  <a:pt x="6210719" y="108140"/>
                </a:lnTo>
                <a:lnTo>
                  <a:pt x="6172632" y="83908"/>
                </a:lnTo>
                <a:lnTo>
                  <a:pt x="6132728" y="62471"/>
                </a:lnTo>
                <a:lnTo>
                  <a:pt x="6091123" y="43954"/>
                </a:lnTo>
                <a:lnTo>
                  <a:pt x="6047956" y="28498"/>
                </a:lnTo>
                <a:lnTo>
                  <a:pt x="6003379" y="16230"/>
                </a:lnTo>
                <a:lnTo>
                  <a:pt x="5957506" y="7315"/>
                </a:lnTo>
                <a:lnTo>
                  <a:pt x="5910491" y="1854"/>
                </a:lnTo>
                <a:lnTo>
                  <a:pt x="5862472" y="0"/>
                </a:lnTo>
                <a:lnTo>
                  <a:pt x="941285" y="0"/>
                </a:lnTo>
                <a:lnTo>
                  <a:pt x="538327" y="0"/>
                </a:lnTo>
                <a:lnTo>
                  <a:pt x="0" y="0"/>
                </a:lnTo>
                <a:lnTo>
                  <a:pt x="0" y="318706"/>
                </a:lnTo>
                <a:lnTo>
                  <a:pt x="0" y="910374"/>
                </a:lnTo>
                <a:lnTo>
                  <a:pt x="0" y="1229067"/>
                </a:lnTo>
                <a:lnTo>
                  <a:pt x="538327" y="1229067"/>
                </a:lnTo>
                <a:lnTo>
                  <a:pt x="941285" y="1229067"/>
                </a:lnTo>
                <a:lnTo>
                  <a:pt x="5862459" y="1229067"/>
                </a:lnTo>
                <a:lnTo>
                  <a:pt x="5910478" y="1227226"/>
                </a:lnTo>
                <a:lnTo>
                  <a:pt x="5957494" y="1221778"/>
                </a:lnTo>
                <a:lnTo>
                  <a:pt x="6003366" y="1212850"/>
                </a:lnTo>
                <a:lnTo>
                  <a:pt x="6047943" y="1200594"/>
                </a:lnTo>
                <a:lnTo>
                  <a:pt x="6091110" y="1185138"/>
                </a:lnTo>
                <a:lnTo>
                  <a:pt x="6132715" y="1166622"/>
                </a:lnTo>
                <a:lnTo>
                  <a:pt x="6172632" y="1145184"/>
                </a:lnTo>
                <a:lnTo>
                  <a:pt x="6210706" y="1120952"/>
                </a:lnTo>
                <a:lnTo>
                  <a:pt x="6246825" y="1094079"/>
                </a:lnTo>
                <a:lnTo>
                  <a:pt x="6280823" y="1064679"/>
                </a:lnTo>
                <a:lnTo>
                  <a:pt x="6312598" y="1032916"/>
                </a:lnTo>
                <a:lnTo>
                  <a:pt x="6341986" y="998905"/>
                </a:lnTo>
                <a:lnTo>
                  <a:pt x="6368859" y="962787"/>
                </a:lnTo>
                <a:lnTo>
                  <a:pt x="6393091" y="924712"/>
                </a:lnTo>
                <a:lnTo>
                  <a:pt x="6414529" y="884796"/>
                </a:lnTo>
                <a:lnTo>
                  <a:pt x="6433045" y="843191"/>
                </a:lnTo>
                <a:lnTo>
                  <a:pt x="6448501" y="800036"/>
                </a:lnTo>
                <a:lnTo>
                  <a:pt x="6460769" y="755446"/>
                </a:lnTo>
                <a:lnTo>
                  <a:pt x="6469685" y="709587"/>
                </a:lnTo>
                <a:lnTo>
                  <a:pt x="6475146" y="662571"/>
                </a:lnTo>
                <a:lnTo>
                  <a:pt x="6477000" y="61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575" y="5856803"/>
            <a:ext cx="5486399" cy="773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9959" y="871220"/>
            <a:ext cx="5580380" cy="277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9959" y="4253991"/>
            <a:ext cx="431990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BA66C-D567-E8D8-0EA3-9D10DFFF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B636C-0AB2-5ABB-34B8-41D5A104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F90F5-3B1D-A9C0-EFB3-FED00942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1D480-C070-AE4D-ADBE-62296813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4200E-1D9E-3483-9BD6-5AE0CAB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94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621CD-3228-90A1-33CB-09F15E75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3B22C7-1962-4478-363F-1DCA418DB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7E3A3-F710-8F86-9F85-F823DC70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8A6EF-E1F6-2F9E-41BF-BFB171E2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D1E9A-7E24-428E-6861-D3648DE4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37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0D42B-F5BE-EBD3-0A61-D11894E7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00F75-AABC-C25F-104E-C6021982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5812EC-EC9C-E608-67D6-4A2CC5B1B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363C48-1B11-E9CC-F31C-FA508D88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565199-28E8-D1F3-56F9-D6C3F5F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F8563A-6214-A2FD-A9B0-6180BE30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9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2A8F4-FF29-A66F-9A48-C70A2989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4C9906-04A1-83D9-1893-AE99E8467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07B02F-6A2C-2179-7397-4B6EB0DAA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D6524-BEEF-7016-42EA-43A12BA73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D95E43-D581-23E2-D076-0003A2196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632DB0-8131-16D3-2B70-F0E1C651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ECE4ED-F708-97F9-B5FD-C10FCA20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67A021-D302-3004-7FA1-6D86CF79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76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F92E5-6C6A-0897-9DF2-167CC6D5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139CE8-D348-84C2-2309-7555C28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F6EBC6-CB8D-69E4-1D86-294D1D1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2C674-F04C-0DED-A998-639FF4D4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54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F5482-3406-0334-6CA1-654E547E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91112C-ED4D-DFA7-424A-B7122078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0F6A47-CD0F-0739-4513-70F43C1E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3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A9F3-26CF-8938-16AF-8D574CE6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905DF-A8CC-8C07-C24F-130ACA42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145F6A-D958-2675-F277-57B11247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76D27C-D997-87F7-1B28-632EF952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E23D15-696E-C4D8-B1FB-523D8A35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6E9656-87C5-0368-20BD-670B3F9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0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2DD0-5902-4140-0452-97EC4CAE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554524-D076-6FD2-921A-303378FF3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98B375-68C8-8048-FADD-52A76AA02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2071FC-FE9F-8078-504F-120677F0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CCFC56-9B6D-11B9-0A0A-86640034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3A979D-0ABC-2065-A80C-C4A21CC4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246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ECC61-D088-C144-6EB5-C1BD3F91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80228C-C986-23A2-5319-9EB92F02C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26640-3BC7-FB65-5415-B044121F4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36FB2-314E-4480-B71D-0B73B349AE40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05FF9-3209-8C7D-7B39-88269A607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A4FB5-0D19-93E1-1287-13BF82A0F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4F7FA-8843-481B-B490-7AB3A2010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8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89959" y="1143021"/>
            <a:ext cx="558038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dirty="0" err="1">
                <a:latin typeface="Verdana"/>
                <a:cs typeface="Verdana"/>
              </a:rPr>
              <a:t>Lineamientos</a:t>
            </a:r>
            <a:r>
              <a:rPr sz="3600" spc="-9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para</a:t>
            </a:r>
            <a:r>
              <a:rPr lang="es-CO" sz="3600" dirty="0">
                <a:latin typeface="Verdana"/>
                <a:cs typeface="Verdana"/>
              </a:rPr>
              <a:t> documentar el manejo actual de los PFNM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8400" y="76465"/>
            <a:ext cx="5845175" cy="6101080"/>
            <a:chOff x="6248400" y="76465"/>
            <a:chExt cx="5845175" cy="610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7099" y="76465"/>
              <a:ext cx="1876106" cy="193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042141"/>
              <a:ext cx="5135077" cy="5135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789959" y="4253991"/>
            <a:ext cx="5306041" cy="97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Manejo forestal 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sostenible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comunitario – no maderables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90AF6D-4225-FA30-AA5E-419D8F81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5774867"/>
            <a:ext cx="1749973" cy="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69ACAB-2659-9FC4-4957-D2C3A3F313D5}"/>
              </a:ext>
            </a:extLst>
          </p:cNvPr>
          <p:cNvSpPr txBox="1"/>
          <p:nvPr/>
        </p:nvSpPr>
        <p:spPr>
          <a:xfrm>
            <a:off x="173420" y="1765738"/>
            <a:ext cx="908093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Documentar cómo se maneja actualmente el PFNM ofrece las bases para elaborar protocolos de aprovechamiento y estudios técnicos del plan de manejo. Es importante registrar el manejo que se realiza actualmente de la especie ya que esta información permite reconocer qué está funcionando, qué necesita mejorar y qué se puede fortalecer en la comunidad.</a:t>
            </a:r>
            <a:endParaRPr lang="es-CO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C00FECC-3440-1DAB-3124-8B5D92B914CF}"/>
              </a:ext>
            </a:extLst>
          </p:cNvPr>
          <p:cNvSpPr/>
          <p:nvPr/>
        </p:nvSpPr>
        <p:spPr>
          <a:xfrm>
            <a:off x="0" y="362606"/>
            <a:ext cx="6227379" cy="1147219"/>
          </a:xfrm>
          <a:custGeom>
            <a:avLst/>
            <a:gdLst/>
            <a:ahLst/>
            <a:cxnLst/>
            <a:rect l="l" t="t" r="r" b="b"/>
            <a:pathLst>
              <a:path w="6469380" h="1282700">
                <a:moveTo>
                  <a:pt x="6469113" y="641261"/>
                </a:moveTo>
                <a:lnTo>
                  <a:pt x="6467348" y="593407"/>
                </a:lnTo>
                <a:lnTo>
                  <a:pt x="6462154" y="546506"/>
                </a:lnTo>
                <a:lnTo>
                  <a:pt x="6453657" y="500684"/>
                </a:lnTo>
                <a:lnTo>
                  <a:pt x="6441961" y="456057"/>
                </a:lnTo>
                <a:lnTo>
                  <a:pt x="6427203" y="412762"/>
                </a:lnTo>
                <a:lnTo>
                  <a:pt x="6409512" y="370928"/>
                </a:lnTo>
                <a:lnTo>
                  <a:pt x="6389002" y="330657"/>
                </a:lnTo>
                <a:lnTo>
                  <a:pt x="6365799" y="292087"/>
                </a:lnTo>
                <a:lnTo>
                  <a:pt x="6340030" y="255346"/>
                </a:lnTo>
                <a:lnTo>
                  <a:pt x="6311824" y="220548"/>
                </a:lnTo>
                <a:lnTo>
                  <a:pt x="6281293" y="187820"/>
                </a:lnTo>
                <a:lnTo>
                  <a:pt x="6248565" y="157289"/>
                </a:lnTo>
                <a:lnTo>
                  <a:pt x="6213767" y="129082"/>
                </a:lnTo>
                <a:lnTo>
                  <a:pt x="6177026" y="103314"/>
                </a:lnTo>
                <a:lnTo>
                  <a:pt x="6138456" y="80111"/>
                </a:lnTo>
                <a:lnTo>
                  <a:pt x="6098184" y="59601"/>
                </a:lnTo>
                <a:lnTo>
                  <a:pt x="6056338" y="41910"/>
                </a:lnTo>
                <a:lnTo>
                  <a:pt x="6013056" y="27152"/>
                </a:lnTo>
                <a:lnTo>
                  <a:pt x="5968428" y="15455"/>
                </a:lnTo>
                <a:lnTo>
                  <a:pt x="5922607" y="6946"/>
                </a:lnTo>
                <a:lnTo>
                  <a:pt x="5875706" y="1752"/>
                </a:lnTo>
                <a:lnTo>
                  <a:pt x="5827839" y="0"/>
                </a:lnTo>
                <a:lnTo>
                  <a:pt x="1017485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1017485" y="1282534"/>
                </a:lnTo>
                <a:lnTo>
                  <a:pt x="5827839" y="1282534"/>
                </a:lnTo>
                <a:lnTo>
                  <a:pt x="5875706" y="1280782"/>
                </a:lnTo>
                <a:lnTo>
                  <a:pt x="5922607" y="1275588"/>
                </a:lnTo>
                <a:lnTo>
                  <a:pt x="5968428" y="1267079"/>
                </a:lnTo>
                <a:lnTo>
                  <a:pt x="6013056" y="1255382"/>
                </a:lnTo>
                <a:lnTo>
                  <a:pt x="6056338" y="1240624"/>
                </a:lnTo>
                <a:lnTo>
                  <a:pt x="6098184" y="1222933"/>
                </a:lnTo>
                <a:lnTo>
                  <a:pt x="6138456" y="1202423"/>
                </a:lnTo>
                <a:lnTo>
                  <a:pt x="6177026" y="1179220"/>
                </a:lnTo>
                <a:lnTo>
                  <a:pt x="6213767" y="1153452"/>
                </a:lnTo>
                <a:lnTo>
                  <a:pt x="6248565" y="1125245"/>
                </a:lnTo>
                <a:lnTo>
                  <a:pt x="6281293" y="1094714"/>
                </a:lnTo>
                <a:lnTo>
                  <a:pt x="6311824" y="1061986"/>
                </a:lnTo>
                <a:lnTo>
                  <a:pt x="6340030" y="1027188"/>
                </a:lnTo>
                <a:lnTo>
                  <a:pt x="6365799" y="990447"/>
                </a:lnTo>
                <a:lnTo>
                  <a:pt x="6389002" y="951877"/>
                </a:lnTo>
                <a:lnTo>
                  <a:pt x="6409512" y="911606"/>
                </a:lnTo>
                <a:lnTo>
                  <a:pt x="6427203" y="869772"/>
                </a:lnTo>
                <a:lnTo>
                  <a:pt x="6441961" y="826477"/>
                </a:lnTo>
                <a:lnTo>
                  <a:pt x="6453657" y="781850"/>
                </a:lnTo>
                <a:lnTo>
                  <a:pt x="6462154" y="736028"/>
                </a:lnTo>
                <a:lnTo>
                  <a:pt x="6467348" y="689127"/>
                </a:lnTo>
                <a:lnTo>
                  <a:pt x="6469113" y="64126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Verdana"/>
                <a:cs typeface="Verdana"/>
              </a:rPr>
              <a:t>Documentar el manejo actual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/>
                <a:cs typeface="Verdana"/>
              </a:rPr>
              <a:t>de los PFNM</a:t>
            </a:r>
            <a:endParaRPr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23AADB9-2658-BA12-9019-1916DF763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22874"/>
              </p:ext>
            </p:extLst>
          </p:nvPr>
        </p:nvGraphicFramePr>
        <p:xfrm>
          <a:off x="518509" y="3429000"/>
          <a:ext cx="9949793" cy="320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45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2591A8-B6D1-C64B-F286-E23D1CC64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9958"/>
              </p:ext>
            </p:extLst>
          </p:nvPr>
        </p:nvGraphicFramePr>
        <p:xfrm>
          <a:off x="455648" y="1433423"/>
          <a:ext cx="10334773" cy="535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725">
                  <a:extLst>
                    <a:ext uri="{9D8B030D-6E8A-4147-A177-3AD203B41FA5}">
                      <a16:colId xmlns:a16="http://schemas.microsoft.com/office/drawing/2014/main" val="4235767115"/>
                    </a:ext>
                  </a:extLst>
                </a:gridCol>
                <a:gridCol w="2443655">
                  <a:extLst>
                    <a:ext uri="{9D8B030D-6E8A-4147-A177-3AD203B41FA5}">
                      <a16:colId xmlns:a16="http://schemas.microsoft.com/office/drawing/2014/main" val="522938300"/>
                    </a:ext>
                  </a:extLst>
                </a:gridCol>
                <a:gridCol w="5682393">
                  <a:extLst>
                    <a:ext uri="{9D8B030D-6E8A-4147-A177-3AD203B41FA5}">
                      <a16:colId xmlns:a16="http://schemas.microsoft.com/office/drawing/2014/main" val="1814051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Componente</a:t>
                      </a: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Preguntas guía para usar en taller o entrevista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3383190729"/>
                  </a:ext>
                </a:extLst>
              </a:tr>
              <a:tr h="1327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Especie utilizada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Identificar correctamente la especie en forma local y con nombre  científico. 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¿Qué especies usan para alimentos / medicina / artesanía / otros?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¿Cómo  llaman la especie en la comunidad? (nombre local / indígena) ;  ¿Existe más de un nombre? ¿Genera confusión?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+mn-lt"/>
                        </a:rPr>
                        <a:t>¿Ha sido identificada científicamente? ¿Con qué nombre?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+mn-lt"/>
                        </a:rPr>
                        <a:t>¿Quién es la persona o grupo que mejor conoce esta especie?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3984535846"/>
                  </a:ext>
                </a:extLst>
              </a:tr>
              <a:tr h="1327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Antecedentes históricos del manejo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Analiza cómo ha cambiado el manejo a lo largo del tiempo.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¿Qué cambios sociales / culturales / económicos han influido en el manejo de la especie? –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¿Ha cambiado la forma de recolectarlo? ¿Cómo y por qué?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¿Ha llegado gente de afuera con nuevas ideas o técnicas?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¿Qué errores o éxitos recuerdan del pasado? ¿Qué aprendieron?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862746526"/>
                  </a:ext>
                </a:extLst>
              </a:tr>
              <a:tr h="2023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Conocimiento ecológico y biológico de la especie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+mn-lt"/>
                        </a:rPr>
                        <a:t>Profundiza en ciclo de vida, reproducción, fenología, polinización, sexo de la planta, condiciones para germinar.</a:t>
                      </a:r>
                      <a:endParaRPr lang="es-CO" sz="1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+mn-lt"/>
                        </a:rPr>
                        <a:t>¿Dónde se encuentra esta especie en el territorio? </a:t>
                      </a:r>
                      <a:endParaRPr lang="es-CO" sz="1400" kern="100" dirty="0">
                        <a:effectLst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¿Cuándo florece? ¿Cuándo fructifica? </a:t>
                      </a:r>
                      <a:r>
                        <a:rPr lang="es-MX" sz="1400" dirty="0">
                          <a:latin typeface="+mn-lt"/>
                        </a:rPr>
                        <a:t>¿Tiene años buenos o malos?</a:t>
                      </a:r>
                      <a:endParaRPr lang="es-CO" sz="1400" kern="100" dirty="0">
                        <a:effectLst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Qué condiciones necesita para crecer? (sombra, suelo, humedad)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 ¿Cómo se reproduce (semilla, brotes, estacas)?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¿Qué factores afectan su polinización o regeneración?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+mn-lt"/>
                        </a:rPr>
                        <a:t>¿Qué señales usan para saber que está lista para cosecha?</a:t>
                      </a:r>
                      <a:endParaRPr lang="es-CO" sz="1400" kern="100" dirty="0">
                        <a:effectLst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400" dirty="0">
                          <a:latin typeface="+mn-lt"/>
                        </a:rPr>
                        <a:t>¿Está aumentando o disminuyendo en el territorio? ¿Por qué?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2064273236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AC79080F-3595-8D44-CFDB-54C0661A61F8}"/>
              </a:ext>
            </a:extLst>
          </p:cNvPr>
          <p:cNvSpPr/>
          <p:nvPr/>
        </p:nvSpPr>
        <p:spPr>
          <a:xfrm>
            <a:off x="0" y="0"/>
            <a:ext cx="6217920" cy="835572"/>
          </a:xfrm>
          <a:custGeom>
            <a:avLst/>
            <a:gdLst/>
            <a:ahLst/>
            <a:cxnLst/>
            <a:rect l="l" t="t" r="r" b="b"/>
            <a:pathLst>
              <a:path w="6217920" h="1385570">
                <a:moveTo>
                  <a:pt x="6217920" y="692531"/>
                </a:moveTo>
                <a:lnTo>
                  <a:pt x="6216320" y="645121"/>
                </a:lnTo>
                <a:lnTo>
                  <a:pt x="6211595" y="598563"/>
                </a:lnTo>
                <a:lnTo>
                  <a:pt x="6203848" y="552970"/>
                </a:lnTo>
                <a:lnTo>
                  <a:pt x="6193180" y="508431"/>
                </a:lnTo>
                <a:lnTo>
                  <a:pt x="6179693" y="465061"/>
                </a:lnTo>
                <a:lnTo>
                  <a:pt x="6163500" y="422973"/>
                </a:lnTo>
                <a:lnTo>
                  <a:pt x="6144692" y="382244"/>
                </a:lnTo>
                <a:lnTo>
                  <a:pt x="6123368" y="343001"/>
                </a:lnTo>
                <a:lnTo>
                  <a:pt x="6099645" y="305333"/>
                </a:lnTo>
                <a:lnTo>
                  <a:pt x="6073622" y="269354"/>
                </a:lnTo>
                <a:lnTo>
                  <a:pt x="6045403" y="235153"/>
                </a:lnTo>
                <a:lnTo>
                  <a:pt x="6015088" y="202844"/>
                </a:lnTo>
                <a:lnTo>
                  <a:pt x="5982779" y="172529"/>
                </a:lnTo>
                <a:lnTo>
                  <a:pt x="5948578" y="144297"/>
                </a:lnTo>
                <a:lnTo>
                  <a:pt x="5912586" y="118275"/>
                </a:lnTo>
                <a:lnTo>
                  <a:pt x="5874931" y="94551"/>
                </a:lnTo>
                <a:lnTo>
                  <a:pt x="5835675" y="73240"/>
                </a:lnTo>
                <a:lnTo>
                  <a:pt x="5794959" y="54432"/>
                </a:lnTo>
                <a:lnTo>
                  <a:pt x="5752858" y="38227"/>
                </a:lnTo>
                <a:lnTo>
                  <a:pt x="5709501" y="24739"/>
                </a:lnTo>
                <a:lnTo>
                  <a:pt x="5664962" y="14071"/>
                </a:lnTo>
                <a:lnTo>
                  <a:pt x="5619369" y="6324"/>
                </a:lnTo>
                <a:lnTo>
                  <a:pt x="5572811" y="1600"/>
                </a:lnTo>
                <a:lnTo>
                  <a:pt x="5525401" y="0"/>
                </a:lnTo>
                <a:lnTo>
                  <a:pt x="1017485" y="0"/>
                </a:lnTo>
                <a:lnTo>
                  <a:pt x="692518" y="0"/>
                </a:lnTo>
                <a:lnTo>
                  <a:pt x="0" y="0"/>
                </a:lnTo>
                <a:lnTo>
                  <a:pt x="0" y="692531"/>
                </a:lnTo>
                <a:lnTo>
                  <a:pt x="0" y="1385049"/>
                </a:lnTo>
                <a:lnTo>
                  <a:pt x="692518" y="1385049"/>
                </a:lnTo>
                <a:lnTo>
                  <a:pt x="5525389" y="1385062"/>
                </a:lnTo>
                <a:lnTo>
                  <a:pt x="5572798" y="1383461"/>
                </a:lnTo>
                <a:lnTo>
                  <a:pt x="5619356" y="1378737"/>
                </a:lnTo>
                <a:lnTo>
                  <a:pt x="5664962" y="1370990"/>
                </a:lnTo>
                <a:lnTo>
                  <a:pt x="5709488" y="1360322"/>
                </a:lnTo>
                <a:lnTo>
                  <a:pt x="5752858" y="1346835"/>
                </a:lnTo>
                <a:lnTo>
                  <a:pt x="5794946" y="1330642"/>
                </a:lnTo>
                <a:lnTo>
                  <a:pt x="5835675" y="1311821"/>
                </a:lnTo>
                <a:lnTo>
                  <a:pt x="5874918" y="1290510"/>
                </a:lnTo>
                <a:lnTo>
                  <a:pt x="5912586" y="1266786"/>
                </a:lnTo>
                <a:lnTo>
                  <a:pt x="5948565" y="1240764"/>
                </a:lnTo>
                <a:lnTo>
                  <a:pt x="5982767" y="1212545"/>
                </a:lnTo>
                <a:lnTo>
                  <a:pt x="6015075" y="1182217"/>
                </a:lnTo>
                <a:lnTo>
                  <a:pt x="6045390" y="1149908"/>
                </a:lnTo>
                <a:lnTo>
                  <a:pt x="6073622" y="1115720"/>
                </a:lnTo>
                <a:lnTo>
                  <a:pt x="6099645" y="1079728"/>
                </a:lnTo>
                <a:lnTo>
                  <a:pt x="6123368" y="1042060"/>
                </a:lnTo>
                <a:lnTo>
                  <a:pt x="6144679" y="1002817"/>
                </a:lnTo>
                <a:lnTo>
                  <a:pt x="6163488" y="962101"/>
                </a:lnTo>
                <a:lnTo>
                  <a:pt x="6179693" y="920000"/>
                </a:lnTo>
                <a:lnTo>
                  <a:pt x="6193180" y="876630"/>
                </a:lnTo>
                <a:lnTo>
                  <a:pt x="6203848" y="832104"/>
                </a:lnTo>
                <a:lnTo>
                  <a:pt x="6211595" y="786511"/>
                </a:lnTo>
                <a:lnTo>
                  <a:pt x="6216320" y="739952"/>
                </a:lnTo>
                <a:lnTo>
                  <a:pt x="6217920" y="69253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4F35CD3-8346-72A6-A91C-88F6435957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36" y="74556"/>
            <a:ext cx="5814848" cy="686460"/>
          </a:xfrm>
          <a:prstGeom prst="rect">
            <a:avLst/>
          </a:prstGeom>
        </p:spPr>
        <p:txBody>
          <a:bodyPr vert="horz" wrap="square" lIns="0" tIns="70221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lang="es-CO" sz="4000" spc="-50" dirty="0">
                <a:solidFill>
                  <a:schemeClr val="bg1"/>
                </a:solidFill>
              </a:rPr>
              <a:t>Preguntas orientadoras</a:t>
            </a:r>
            <a:endParaRPr sz="4000" spc="-1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22B905-3D3F-8860-FFE8-A36DEDA12A62}"/>
              </a:ext>
            </a:extLst>
          </p:cNvPr>
          <p:cNvSpPr txBox="1"/>
          <p:nvPr/>
        </p:nvSpPr>
        <p:spPr>
          <a:xfrm>
            <a:off x="6217920" y="74556"/>
            <a:ext cx="581484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/>
              <a:t>A través de talleres comunitarios, entrevistas y recorridos en campo con los actores locales es posible documentar el manejo actual del recurso. A continuación, se presenta un listado de preguntas organizadas por componentes, que facilitan el rescate del conocimiento tradicional y la comprensión de cómo se utiliza y gestiona la especie en la actualidad.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1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066C-FD3D-D378-C0D4-18F21E5B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889E896-52F6-CBA5-6261-456ABEFC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22972"/>
              </p:ext>
            </p:extLst>
          </p:nvPr>
        </p:nvGraphicFramePr>
        <p:xfrm>
          <a:off x="833660" y="69978"/>
          <a:ext cx="10202201" cy="6788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767">
                  <a:extLst>
                    <a:ext uri="{9D8B030D-6E8A-4147-A177-3AD203B41FA5}">
                      <a16:colId xmlns:a16="http://schemas.microsoft.com/office/drawing/2014/main" val="4235767115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val="522938300"/>
                    </a:ext>
                  </a:extLst>
                </a:gridCol>
                <a:gridCol w="5533696">
                  <a:extLst>
                    <a:ext uri="{9D8B030D-6E8A-4147-A177-3AD203B41FA5}">
                      <a16:colId xmlns:a16="http://schemas.microsoft.com/office/drawing/2014/main" val="1814051962"/>
                    </a:ext>
                  </a:extLst>
                </a:gridCol>
              </a:tblGrid>
              <a:tr h="1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Componente</a:t>
                      </a: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  <a:latin typeface="+mn-lt"/>
                        </a:rPr>
                        <a:t>Preguntas guía para usar en taller o entrevista</a:t>
                      </a:r>
                      <a:endParaRPr lang="es-CO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3383190729"/>
                  </a:ext>
                </a:extLst>
              </a:tr>
              <a:tr h="70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Prácticas de manejo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Describe las prácticas concretas: quién recolecta, dónde, cuándo, con qué frecuencia, qué criterios usa.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400" kern="100" dirty="0">
                          <a:effectLst/>
                        </a:rPr>
                        <a:t>¿Quién recolecta? ¿Mujeres, hombres, jóvenes? ¿Por qué ellos?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400" kern="100" dirty="0">
                          <a:effectLst/>
                        </a:rPr>
                        <a:t> ¿Dónde se recolecta? ¿Siempre en el mismo sitio o cambia?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400" kern="100" dirty="0">
                          <a:effectLst/>
                        </a:rPr>
                        <a:t>¿Con qué herramientas?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400" kern="100" dirty="0">
                          <a:effectLst/>
                        </a:rPr>
                        <a:t>¿Cada cuánto se recolecta? ¿Hay patrón estacional?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400" kern="100" dirty="0">
                          <a:effectLst/>
                        </a:rPr>
                        <a:t>¿Hay normas o acuerdos comunitarios sobre la cosecha?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367233483"/>
                  </a:ext>
                </a:extLst>
              </a:tr>
              <a:tr h="56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Usos y relaciones con otros productos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una especie puede tener varios usos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¿Para qué sirve esta especie? (alimento, medicina, ritual, artesanía…)</a:t>
                      </a:r>
                      <a:r>
                        <a:rPr lang="es-CO" sz="1400" kern="100" dirty="0">
                          <a:effectLst/>
                        </a:rPr>
                        <a:t>  </a:t>
                      </a:r>
                    </a:p>
                    <a:p>
                      <a:endParaRPr lang="es-CO" sz="1400" kern="100" dirty="0">
                        <a:effectLst/>
                      </a:endParaRPr>
                    </a:p>
                    <a:p>
                      <a:r>
                        <a:rPr lang="es-CO" sz="1400" kern="100" dirty="0">
                          <a:effectLst/>
                        </a:rPr>
                        <a:t>¿Quiénes usan cada parte (comunidad / artesanos / mercado / turistas)? </a:t>
                      </a:r>
                    </a:p>
                    <a:p>
                      <a:endParaRPr lang="es-CO" sz="14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¿Conocen quiénes compran o usan el producto fuera de la comunidad?</a:t>
                      </a:r>
                    </a:p>
                    <a:p>
                      <a:endParaRPr lang="es-CO" sz="1400" kern="100" dirty="0">
                        <a:effectLst/>
                      </a:endParaRPr>
                    </a:p>
                    <a:p>
                      <a:r>
                        <a:rPr lang="es-CO" sz="1400" kern="100" dirty="0">
                          <a:effectLst/>
                        </a:rPr>
                        <a:t> ¿Se prioriza un uso sobre otro? ¿Por qué?</a:t>
                      </a:r>
                    </a:p>
                    <a:p>
                      <a:endParaRPr lang="es-CO" sz="1400" kern="100" dirty="0">
                        <a:effectLst/>
                      </a:endParaRPr>
                    </a:p>
                    <a:p>
                      <a:r>
                        <a:rPr lang="es-MX" sz="1400" dirty="0"/>
                        <a:t>¿Cómo se prepara o procesa? (hervir, secar, machacar…)</a:t>
                      </a:r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¿Existen tabúes, restricciones o permisos tradicionales?</a:t>
                      </a:r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¿Desde cuándo se usa en la comunidad?</a:t>
                      </a:r>
                    </a:p>
                    <a:p>
                      <a:endParaRPr lang="es-MX" sz="1400" dirty="0"/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2209119147"/>
                  </a:ext>
                </a:extLst>
              </a:tr>
              <a:tr h="70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Futuro del sistema de manejo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Percepción de sustentabilidad futura usando línea de tiempo y análisis de amenazas externas.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-¿Cómo estaba hace 20 años? ¿Hace 10? ¿Hoy?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¿Cómo creen que estará en 10 y 20 años?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 ¿Qué amenazas externas ven? (cambio climático, mercado, actores externos, extracción ilegal, pastizales, etc.)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 ¿Qué ideas tienen para evitar la pérdida del recurso?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dirty="0"/>
                        <a:t>¿Qué les gustaría que ocurra con esta especie en el futuro?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4" marR="7334" marT="7334" marB="7334" anchor="ctr"/>
                </a:tc>
                <a:extLst>
                  <a:ext uri="{0D108BD9-81ED-4DB2-BD59-A6C34878D82A}">
                    <a16:rowId xmlns:a16="http://schemas.microsoft.com/office/drawing/2014/main" val="161238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8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7920" cy="1385570"/>
          </a:xfrm>
          <a:custGeom>
            <a:avLst/>
            <a:gdLst/>
            <a:ahLst/>
            <a:cxnLst/>
            <a:rect l="l" t="t" r="r" b="b"/>
            <a:pathLst>
              <a:path w="6217920" h="1385570">
                <a:moveTo>
                  <a:pt x="6217920" y="692531"/>
                </a:moveTo>
                <a:lnTo>
                  <a:pt x="6216320" y="645121"/>
                </a:lnTo>
                <a:lnTo>
                  <a:pt x="6211595" y="598563"/>
                </a:lnTo>
                <a:lnTo>
                  <a:pt x="6203848" y="552970"/>
                </a:lnTo>
                <a:lnTo>
                  <a:pt x="6193180" y="508431"/>
                </a:lnTo>
                <a:lnTo>
                  <a:pt x="6179693" y="465061"/>
                </a:lnTo>
                <a:lnTo>
                  <a:pt x="6163500" y="422973"/>
                </a:lnTo>
                <a:lnTo>
                  <a:pt x="6144692" y="382244"/>
                </a:lnTo>
                <a:lnTo>
                  <a:pt x="6123368" y="343001"/>
                </a:lnTo>
                <a:lnTo>
                  <a:pt x="6099645" y="305333"/>
                </a:lnTo>
                <a:lnTo>
                  <a:pt x="6073622" y="269354"/>
                </a:lnTo>
                <a:lnTo>
                  <a:pt x="6045403" y="235153"/>
                </a:lnTo>
                <a:lnTo>
                  <a:pt x="6015088" y="202844"/>
                </a:lnTo>
                <a:lnTo>
                  <a:pt x="5982779" y="172529"/>
                </a:lnTo>
                <a:lnTo>
                  <a:pt x="5948578" y="144297"/>
                </a:lnTo>
                <a:lnTo>
                  <a:pt x="5912586" y="118275"/>
                </a:lnTo>
                <a:lnTo>
                  <a:pt x="5874931" y="94551"/>
                </a:lnTo>
                <a:lnTo>
                  <a:pt x="5835675" y="73240"/>
                </a:lnTo>
                <a:lnTo>
                  <a:pt x="5794959" y="54432"/>
                </a:lnTo>
                <a:lnTo>
                  <a:pt x="5752858" y="38227"/>
                </a:lnTo>
                <a:lnTo>
                  <a:pt x="5709501" y="24739"/>
                </a:lnTo>
                <a:lnTo>
                  <a:pt x="5664962" y="14071"/>
                </a:lnTo>
                <a:lnTo>
                  <a:pt x="5619369" y="6324"/>
                </a:lnTo>
                <a:lnTo>
                  <a:pt x="5572811" y="1600"/>
                </a:lnTo>
                <a:lnTo>
                  <a:pt x="5525401" y="0"/>
                </a:lnTo>
                <a:lnTo>
                  <a:pt x="1017485" y="0"/>
                </a:lnTo>
                <a:lnTo>
                  <a:pt x="692518" y="0"/>
                </a:lnTo>
                <a:lnTo>
                  <a:pt x="0" y="0"/>
                </a:lnTo>
                <a:lnTo>
                  <a:pt x="0" y="692531"/>
                </a:lnTo>
                <a:lnTo>
                  <a:pt x="0" y="1385049"/>
                </a:lnTo>
                <a:lnTo>
                  <a:pt x="692518" y="1385049"/>
                </a:lnTo>
                <a:lnTo>
                  <a:pt x="5525389" y="1385062"/>
                </a:lnTo>
                <a:lnTo>
                  <a:pt x="5572798" y="1383461"/>
                </a:lnTo>
                <a:lnTo>
                  <a:pt x="5619356" y="1378737"/>
                </a:lnTo>
                <a:lnTo>
                  <a:pt x="5664962" y="1370990"/>
                </a:lnTo>
                <a:lnTo>
                  <a:pt x="5709488" y="1360322"/>
                </a:lnTo>
                <a:lnTo>
                  <a:pt x="5752858" y="1346835"/>
                </a:lnTo>
                <a:lnTo>
                  <a:pt x="5794946" y="1330642"/>
                </a:lnTo>
                <a:lnTo>
                  <a:pt x="5835675" y="1311821"/>
                </a:lnTo>
                <a:lnTo>
                  <a:pt x="5874918" y="1290510"/>
                </a:lnTo>
                <a:lnTo>
                  <a:pt x="5912586" y="1266786"/>
                </a:lnTo>
                <a:lnTo>
                  <a:pt x="5948565" y="1240764"/>
                </a:lnTo>
                <a:lnTo>
                  <a:pt x="5982767" y="1212545"/>
                </a:lnTo>
                <a:lnTo>
                  <a:pt x="6015075" y="1182217"/>
                </a:lnTo>
                <a:lnTo>
                  <a:pt x="6045390" y="1149908"/>
                </a:lnTo>
                <a:lnTo>
                  <a:pt x="6073622" y="1115720"/>
                </a:lnTo>
                <a:lnTo>
                  <a:pt x="6099645" y="1079728"/>
                </a:lnTo>
                <a:lnTo>
                  <a:pt x="6123368" y="1042060"/>
                </a:lnTo>
                <a:lnTo>
                  <a:pt x="6144679" y="1002817"/>
                </a:lnTo>
                <a:lnTo>
                  <a:pt x="6163488" y="962101"/>
                </a:lnTo>
                <a:lnTo>
                  <a:pt x="6179693" y="920000"/>
                </a:lnTo>
                <a:lnTo>
                  <a:pt x="6193180" y="876630"/>
                </a:lnTo>
                <a:lnTo>
                  <a:pt x="6203848" y="832104"/>
                </a:lnTo>
                <a:lnTo>
                  <a:pt x="6211595" y="786511"/>
                </a:lnTo>
                <a:lnTo>
                  <a:pt x="6216320" y="739952"/>
                </a:lnTo>
                <a:lnTo>
                  <a:pt x="6217920" y="69253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47" y="149352"/>
            <a:ext cx="5696711" cy="1024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432" y="2173732"/>
            <a:ext cx="11343640" cy="204164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CO" sz="1600" dirty="0" err="1"/>
              <a:t>Stockdale</a:t>
            </a:r>
            <a:r>
              <a:rPr lang="es-CO" sz="1600" dirty="0"/>
              <a:t>, M., &amp; López </a:t>
            </a:r>
            <a:r>
              <a:rPr lang="es-CO" sz="1600" dirty="0" err="1"/>
              <a:t>Binnquist</a:t>
            </a:r>
            <a:r>
              <a:rPr lang="es-CO" sz="1600" dirty="0"/>
              <a:t>, C. (</a:t>
            </a:r>
            <a:r>
              <a:rPr lang="es-CO" sz="1600" dirty="0" err="1"/>
              <a:t>Coords</a:t>
            </a:r>
            <a:r>
              <a:rPr lang="es-CO" sz="1600" dirty="0"/>
              <a:t>.). (2019). </a:t>
            </a:r>
            <a:r>
              <a:rPr lang="es-CO" sz="1600" i="1" dirty="0"/>
              <a:t>Manual de manejo comunitario sustentable de productos forestales no maderables: Un manual para América Latina</a:t>
            </a:r>
            <a:r>
              <a:rPr lang="es-CO" sz="1600" dirty="0"/>
              <a:t>. People &amp; </a:t>
            </a:r>
            <a:r>
              <a:rPr lang="es-CO" sz="1600" dirty="0" err="1"/>
              <a:t>Plants</a:t>
            </a:r>
            <a:r>
              <a:rPr lang="es-CO" sz="1600" dirty="0"/>
              <a:t> / </a:t>
            </a:r>
            <a:r>
              <a:rPr lang="es-CO" sz="1600" dirty="0" err="1"/>
              <a:t>Cordaid</a:t>
            </a:r>
            <a:r>
              <a:rPr lang="es-CO" sz="1600" dirty="0"/>
              <a:t> / Red Temática PFNM / CITRO-UV / NTFP-EP. ISBN: 978-607-502-790-6.</a:t>
            </a:r>
            <a:endParaRPr lang="es-CO" sz="1600" dirty="0">
              <a:latin typeface="Tahoma"/>
              <a:cs typeface="Tahoma"/>
            </a:endParaRPr>
          </a:p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MX" sz="1600" dirty="0"/>
              <a:t>Arias-García, J. C., &amp; Cárdenas López, D. (2007). </a:t>
            </a:r>
            <a:r>
              <a:rPr lang="es-MX" sz="1600" i="1" dirty="0"/>
              <a:t>Manual de identificación, selección y evaluación de oferta de productos forestales no maderables (PFNM)</a:t>
            </a:r>
            <a:r>
              <a:rPr lang="es-MX" sz="1600" dirty="0"/>
              <a:t>. Instituto SINCHI.</a:t>
            </a:r>
          </a:p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MX" sz="1600" dirty="0"/>
              <a:t>Wong, J. L. G., </a:t>
            </a:r>
            <a:r>
              <a:rPr lang="es-MX" sz="1600" dirty="0" err="1"/>
              <a:t>Thornber</a:t>
            </a:r>
            <a:r>
              <a:rPr lang="es-MX" sz="1600" dirty="0"/>
              <a:t>, K., &amp; Baker, N. (2001). </a:t>
            </a:r>
            <a:r>
              <a:rPr lang="es-MX" sz="1600" i="1" dirty="0"/>
              <a:t>Evaluación de los recursos de productos forestales no maderables: experiencia y principios biométricos</a:t>
            </a:r>
            <a:r>
              <a:rPr lang="es-MX" sz="1600" dirty="0"/>
              <a:t>. FAO.</a:t>
            </a:r>
          </a:p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sz="1600" dirty="0"/>
              <a:t>Pretty, J. et al. (1997). </a:t>
            </a:r>
            <a:r>
              <a:rPr lang="en-US" sz="1600" i="1" dirty="0"/>
              <a:t>Participatory Learning and Action</a:t>
            </a:r>
            <a:r>
              <a:rPr lang="en-US" sz="1600" dirty="0"/>
              <a:t>. IIED.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2" y="349555"/>
            <a:ext cx="5814848" cy="686460"/>
          </a:xfrm>
          <a:prstGeom prst="rect">
            <a:avLst/>
          </a:prstGeom>
        </p:spPr>
        <p:txBody>
          <a:bodyPr vert="horz" wrap="square" lIns="0" tIns="70221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sz="4000" spc="-50" dirty="0">
                <a:solidFill>
                  <a:schemeClr val="bg1"/>
                </a:solidFill>
              </a:rPr>
              <a:t>Referencias</a:t>
            </a:r>
            <a:r>
              <a:rPr sz="4000" spc="-200" dirty="0">
                <a:solidFill>
                  <a:schemeClr val="bg1"/>
                </a:solidFill>
              </a:rPr>
              <a:t> </a:t>
            </a:r>
            <a:r>
              <a:rPr sz="4000" spc="-10" dirty="0">
                <a:solidFill>
                  <a:schemeClr val="bg1"/>
                </a:solidFill>
              </a:rPr>
              <a:t>bibliográficas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AC568E-6F66-6432-9EF2-CCF7CE64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66" y="205692"/>
            <a:ext cx="945932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868</Words>
  <Application>Microsoft Office PowerPoint</Application>
  <PresentationFormat>Panorámica</PresentationFormat>
  <Paragraphs>73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Aptos ExtraBold</vt:lpstr>
      <vt:lpstr>Arial</vt:lpstr>
      <vt:lpstr>Tahoma</vt:lpstr>
      <vt:lpstr>Trebuchet MS</vt:lpstr>
      <vt:lpstr>Verdana</vt:lpstr>
      <vt:lpstr>Wingdings</vt:lpstr>
      <vt:lpstr>Tema de Office</vt:lpstr>
      <vt:lpstr>Lineamientos para documentar el manejo actual de los PFNM</vt:lpstr>
      <vt:lpstr>Presentación de PowerPoint</vt:lpstr>
      <vt:lpstr>Preguntas orientadoras</vt:lpstr>
      <vt:lpstr>Presentación de PowerPoint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Luisa Fernanda Lopez Osorio</dc:creator>
  <cp:lastModifiedBy>Luisa Fernanda Lopez Osorio</cp:lastModifiedBy>
  <cp:revision>1</cp:revision>
  <dcterms:created xsi:type="dcterms:W3CDTF">2025-11-28T11:28:21Z</dcterms:created>
  <dcterms:modified xsi:type="dcterms:W3CDTF">2025-11-28T12:59:54Z</dcterms:modified>
</cp:coreProperties>
</file>