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Fernanda Lopez Osorio" userId="06f33e7ff53744d7" providerId="LiveId" clId="{A5412236-BC57-45AF-BD66-44DCBA6869B8}"/>
    <pc:docChg chg="undo custSel addSld delSld modSld sldOrd">
      <pc:chgData name="Luisa Fernanda Lopez Osorio" userId="06f33e7ff53744d7" providerId="LiveId" clId="{A5412236-BC57-45AF-BD66-44DCBA6869B8}" dt="2025-10-18T12:15:12.189" v="2390" actId="20577"/>
      <pc:docMkLst>
        <pc:docMk/>
      </pc:docMkLst>
      <pc:sldChg chg="modSp mod">
        <pc:chgData name="Luisa Fernanda Lopez Osorio" userId="06f33e7ff53744d7" providerId="LiveId" clId="{A5412236-BC57-45AF-BD66-44DCBA6869B8}" dt="2025-10-18T12:11:48.994" v="2264" actId="20577"/>
        <pc:sldMkLst>
          <pc:docMk/>
          <pc:sldMk cId="0" sldId="256"/>
        </pc:sldMkLst>
        <pc:spChg chg="mod">
          <ac:chgData name="Luisa Fernanda Lopez Osorio" userId="06f33e7ff53744d7" providerId="LiveId" clId="{A5412236-BC57-45AF-BD66-44DCBA6869B8}" dt="2025-10-18T12:11:48.994" v="2264" actId="20577"/>
          <ac:spMkLst>
            <pc:docMk/>
            <pc:sldMk cId="0" sldId="256"/>
            <ac:spMk id="9" creationId="{CE5535E2-8035-2486-CFE1-5101BF5F4AE7}"/>
          </ac:spMkLst>
        </pc:spChg>
      </pc:sldChg>
      <pc:sldChg chg="del ord">
        <pc:chgData name="Luisa Fernanda Lopez Osorio" userId="06f33e7ff53744d7" providerId="LiveId" clId="{A5412236-BC57-45AF-BD66-44DCBA6869B8}" dt="2025-09-02T22:53:14.049" v="2258" actId="47"/>
        <pc:sldMkLst>
          <pc:docMk/>
          <pc:sldMk cId="0" sldId="258"/>
        </pc:sldMkLst>
      </pc:sldChg>
      <pc:sldChg chg="addSp delSp modSp new mod">
        <pc:chgData name="Luisa Fernanda Lopez Osorio" userId="06f33e7ff53744d7" providerId="LiveId" clId="{A5412236-BC57-45AF-BD66-44DCBA6869B8}" dt="2025-09-04T23:04:16.835" v="2260" actId="1076"/>
        <pc:sldMkLst>
          <pc:docMk/>
          <pc:sldMk cId="1400699350" sldId="262"/>
        </pc:sldMkLst>
      </pc:sldChg>
      <pc:sldChg chg="addSp delSp modSp add mod ord">
        <pc:chgData name="Luisa Fernanda Lopez Osorio" userId="06f33e7ff53744d7" providerId="LiveId" clId="{A5412236-BC57-45AF-BD66-44DCBA6869B8}" dt="2025-10-18T12:15:12.189" v="2390" actId="20577"/>
        <pc:sldMkLst>
          <pc:docMk/>
          <pc:sldMk cId="3169108512" sldId="263"/>
        </pc:sldMkLst>
        <pc:spChg chg="mod">
          <ac:chgData name="Luisa Fernanda Lopez Osorio" userId="06f33e7ff53744d7" providerId="LiveId" clId="{A5412236-BC57-45AF-BD66-44DCBA6869B8}" dt="2025-10-18T12:15:05.906" v="2388" actId="20577"/>
          <ac:spMkLst>
            <pc:docMk/>
            <pc:sldMk cId="3169108512" sldId="263"/>
            <ac:spMk id="28" creationId="{4E1CED8D-C445-0E27-8A62-55160B6761F2}"/>
          </ac:spMkLst>
        </pc:spChg>
        <pc:spChg chg="mod">
          <ac:chgData name="Luisa Fernanda Lopez Osorio" userId="06f33e7ff53744d7" providerId="LiveId" clId="{A5412236-BC57-45AF-BD66-44DCBA6869B8}" dt="2025-10-18T12:14:48.275" v="2322" actId="313"/>
          <ac:spMkLst>
            <pc:docMk/>
            <pc:sldMk cId="3169108512" sldId="263"/>
            <ac:spMk id="29" creationId="{4026AFB5-AA09-EA8E-76DC-8E56E8B07492}"/>
          </ac:spMkLst>
        </pc:spChg>
        <pc:spChg chg="mod">
          <ac:chgData name="Luisa Fernanda Lopez Osorio" userId="06f33e7ff53744d7" providerId="LiveId" clId="{A5412236-BC57-45AF-BD66-44DCBA6869B8}" dt="2025-10-18T12:15:12.189" v="2390" actId="20577"/>
          <ac:spMkLst>
            <pc:docMk/>
            <pc:sldMk cId="3169108512" sldId="263"/>
            <ac:spMk id="32" creationId="{C0045DEC-5086-6724-E157-1764E7BA89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499"/>
                </a:lnTo>
                <a:lnTo>
                  <a:pt x="9144000" y="514349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389" y="1770452"/>
            <a:ext cx="2510735" cy="24330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0864" y="1546477"/>
            <a:ext cx="2003892" cy="2625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811" y="409956"/>
            <a:ext cx="5110480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7252" y="2873755"/>
            <a:ext cx="3119120" cy="84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292" y="121411"/>
            <a:ext cx="49504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4"/>
              </a:spcBef>
            </a:pPr>
            <a:r>
              <a:rPr sz="2600" dirty="0">
                <a:latin typeface="Verdana"/>
                <a:cs typeface="Verdana"/>
              </a:rPr>
              <a:t>Lineamientos</a:t>
            </a:r>
            <a:r>
              <a:rPr sz="2600" spc="-8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para</a:t>
            </a:r>
            <a:r>
              <a:rPr sz="2600" spc="-75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la </a:t>
            </a:r>
            <a:r>
              <a:rPr sz="2600" dirty="0">
                <a:latin typeface="Verdana"/>
                <a:cs typeface="Verdana"/>
              </a:rPr>
              <a:t>creación</a:t>
            </a:r>
            <a:r>
              <a:rPr sz="2600" spc="-35" dirty="0"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3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comités</a:t>
            </a:r>
            <a:r>
              <a:rPr sz="2600" spc="-3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y</a:t>
            </a:r>
            <a:r>
              <a:rPr sz="2600" spc="-3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CBD300"/>
                </a:solidFill>
                <a:latin typeface="Verdana"/>
                <a:cs typeface="Verdana"/>
              </a:rPr>
              <a:t>otras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instancias</a:t>
            </a:r>
            <a:r>
              <a:rPr sz="2600" spc="-5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de</a:t>
            </a:r>
            <a:r>
              <a:rPr sz="2600" spc="-45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CBD300"/>
                </a:solidFill>
                <a:latin typeface="Verdana"/>
                <a:cs typeface="Verdana"/>
              </a:rPr>
              <a:t>reporte</a:t>
            </a:r>
            <a:r>
              <a:rPr sz="2600" spc="-40" dirty="0">
                <a:solidFill>
                  <a:srgbClr val="CBD300"/>
                </a:solidFill>
                <a:latin typeface="Verdana"/>
                <a:cs typeface="Verdana"/>
              </a:rPr>
              <a:t> </a:t>
            </a:r>
            <a:r>
              <a:rPr sz="2600" spc="-20" dirty="0">
                <a:latin typeface="Verdana"/>
                <a:cs typeface="Verdana"/>
              </a:rPr>
              <a:t>para </a:t>
            </a:r>
            <a:r>
              <a:rPr sz="2600" dirty="0">
                <a:latin typeface="Verdana"/>
                <a:cs typeface="Verdana"/>
              </a:rPr>
              <a:t>proyectos</a:t>
            </a:r>
            <a:r>
              <a:rPr sz="2600" spc="-60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de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spc="-25" dirty="0">
                <a:latin typeface="Verdana"/>
                <a:cs typeface="Verdana"/>
              </a:rPr>
              <a:t>SbN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6239"/>
            <a:ext cx="8719820" cy="4967605"/>
            <a:chOff x="0" y="176239"/>
            <a:chExt cx="8719820" cy="4967605"/>
          </a:xfrm>
        </p:grpSpPr>
        <p:sp>
          <p:nvSpPr>
            <p:cNvPr id="4" name="object 4"/>
            <p:cNvSpPr/>
            <p:nvPr/>
          </p:nvSpPr>
          <p:spPr>
            <a:xfrm>
              <a:off x="0" y="4203522"/>
              <a:ext cx="5252085" cy="940435"/>
            </a:xfrm>
            <a:custGeom>
              <a:avLst/>
              <a:gdLst/>
              <a:ahLst/>
              <a:cxnLst/>
              <a:rect l="l" t="t" r="r" b="b"/>
              <a:pathLst>
                <a:path w="5252085" h="940435">
                  <a:moveTo>
                    <a:pt x="5251869" y="494423"/>
                  </a:moveTo>
                  <a:lnTo>
                    <a:pt x="5249608" y="446798"/>
                  </a:lnTo>
                  <a:lnTo>
                    <a:pt x="5242953" y="400469"/>
                  </a:lnTo>
                  <a:lnTo>
                    <a:pt x="5232120" y="355625"/>
                  </a:lnTo>
                  <a:lnTo>
                    <a:pt x="5217312" y="312470"/>
                  </a:lnTo>
                  <a:lnTo>
                    <a:pt x="5198745" y="271221"/>
                  </a:lnTo>
                  <a:lnTo>
                    <a:pt x="5176609" y="232079"/>
                  </a:lnTo>
                  <a:lnTo>
                    <a:pt x="5151120" y="195249"/>
                  </a:lnTo>
                  <a:lnTo>
                    <a:pt x="5122494" y="160959"/>
                  </a:lnTo>
                  <a:lnTo>
                    <a:pt x="5090922" y="129387"/>
                  </a:lnTo>
                  <a:lnTo>
                    <a:pt x="5056619" y="100749"/>
                  </a:lnTo>
                  <a:lnTo>
                    <a:pt x="5019789" y="75272"/>
                  </a:lnTo>
                  <a:lnTo>
                    <a:pt x="4980660" y="53136"/>
                  </a:lnTo>
                  <a:lnTo>
                    <a:pt x="4939411" y="34556"/>
                  </a:lnTo>
                  <a:lnTo>
                    <a:pt x="4896256" y="19748"/>
                  </a:lnTo>
                  <a:lnTo>
                    <a:pt x="4851400" y="8915"/>
                  </a:lnTo>
                  <a:lnTo>
                    <a:pt x="4805070" y="2273"/>
                  </a:lnTo>
                  <a:lnTo>
                    <a:pt x="4757458" y="0"/>
                  </a:lnTo>
                  <a:lnTo>
                    <a:pt x="798220" y="0"/>
                  </a:lnTo>
                  <a:lnTo>
                    <a:pt x="474027" y="0"/>
                  </a:lnTo>
                  <a:lnTo>
                    <a:pt x="0" y="0"/>
                  </a:lnTo>
                  <a:lnTo>
                    <a:pt x="0" y="353796"/>
                  </a:lnTo>
                  <a:lnTo>
                    <a:pt x="0" y="635038"/>
                  </a:lnTo>
                  <a:lnTo>
                    <a:pt x="0" y="939977"/>
                  </a:lnTo>
                  <a:lnTo>
                    <a:pt x="260350" y="939977"/>
                  </a:lnTo>
                  <a:lnTo>
                    <a:pt x="798220" y="939977"/>
                  </a:lnTo>
                  <a:lnTo>
                    <a:pt x="4971148" y="939977"/>
                  </a:lnTo>
                  <a:lnTo>
                    <a:pt x="4980648" y="935697"/>
                  </a:lnTo>
                  <a:lnTo>
                    <a:pt x="5019789" y="913574"/>
                  </a:lnTo>
                  <a:lnTo>
                    <a:pt x="5056619" y="888085"/>
                  </a:lnTo>
                  <a:lnTo>
                    <a:pt x="5090909" y="859447"/>
                  </a:lnTo>
                  <a:lnTo>
                    <a:pt x="5122481" y="827887"/>
                  </a:lnTo>
                  <a:lnTo>
                    <a:pt x="5151107" y="793584"/>
                  </a:lnTo>
                  <a:lnTo>
                    <a:pt x="5176596" y="756754"/>
                  </a:lnTo>
                  <a:lnTo>
                    <a:pt x="5198732" y="717613"/>
                  </a:lnTo>
                  <a:lnTo>
                    <a:pt x="5217312" y="676363"/>
                  </a:lnTo>
                  <a:lnTo>
                    <a:pt x="5232108" y="633222"/>
                  </a:lnTo>
                  <a:lnTo>
                    <a:pt x="5242941" y="588365"/>
                  </a:lnTo>
                  <a:lnTo>
                    <a:pt x="5249596" y="542036"/>
                  </a:lnTo>
                  <a:lnTo>
                    <a:pt x="5251869" y="4944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473" y="4386851"/>
              <a:ext cx="4413968" cy="6221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8678" y="176239"/>
              <a:ext cx="1400519" cy="1441758"/>
            </a:xfrm>
            <a:prstGeom prst="rect">
              <a:avLst/>
            </a:prstGeom>
          </p:spPr>
        </p:pic>
      </p:grpSp>
      <p:sp>
        <p:nvSpPr>
          <p:cNvPr id="9" name="Subtítulo 8">
            <a:extLst>
              <a:ext uri="{FF2B5EF4-FFF2-40B4-BE49-F238E27FC236}">
                <a16:creationId xmlns:a16="http://schemas.microsoft.com/office/drawing/2014/main" id="{CE5535E2-8035-2486-CFE1-5101BF5F4AE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65800" y="2896128"/>
            <a:ext cx="3119120" cy="830997"/>
          </a:xfrm>
        </p:spPr>
        <p:txBody>
          <a:bodyPr/>
          <a:lstStyle/>
          <a:p>
            <a:r>
              <a:rPr lang="es-CO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Manejo forestal </a:t>
            </a:r>
            <a:r>
              <a:rPr lang="es-CO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sostenible</a:t>
            </a:r>
            <a:r>
              <a:rPr lang="es-CO" b="1" dirty="0">
                <a:solidFill>
                  <a:srgbClr val="99CC00"/>
                </a:solidFill>
                <a:latin typeface="Aptos ExtraBold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comunitario – no maderables</a:t>
            </a:r>
          </a:p>
          <a:p>
            <a:endParaRPr lang="es-CO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AB92F48-63FB-C2FE-989E-25A3A34EC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4662"/>
              </p:ext>
            </p:extLst>
          </p:nvPr>
        </p:nvGraphicFramePr>
        <p:xfrm>
          <a:off x="6536650" y="6348139"/>
          <a:ext cx="5593061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3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4893928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1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1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1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1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B7761A7-0D08-9CFA-A7B8-B1CB63366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50775"/>
              </p:ext>
            </p:extLst>
          </p:nvPr>
        </p:nvGraphicFramePr>
        <p:xfrm>
          <a:off x="5417652" y="4449635"/>
          <a:ext cx="3496791" cy="56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95">
                  <a:extLst>
                    <a:ext uri="{9D8B030D-6E8A-4147-A177-3AD203B41FA5}">
                      <a16:colId xmlns:a16="http://schemas.microsoft.com/office/drawing/2014/main" val="504670032"/>
                    </a:ext>
                  </a:extLst>
                </a:gridCol>
                <a:gridCol w="2906496">
                  <a:extLst>
                    <a:ext uri="{9D8B030D-6E8A-4147-A177-3AD203B41FA5}">
                      <a16:colId xmlns:a16="http://schemas.microsoft.com/office/drawing/2014/main" val="1150441096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1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REDCRE, 2022</a:t>
                      </a:r>
                      <a:endParaRPr lang="es-CO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3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1" kern="0">
                          <a:solidFill>
                            <a:schemeClr val="bg1"/>
                          </a:solidFill>
                          <a:effectLst/>
                        </a:rPr>
                        <a:t>Versión 2</a:t>
                      </a:r>
                      <a:endParaRPr lang="es-CO" sz="10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Ejemplo adaptado por: Corporación Biocomercio Sostenible, </a:t>
                      </a:r>
                      <a:r>
                        <a:rPr lang="es-CO" sz="1000" b="0" kern="0" dirty="0" err="1">
                          <a:solidFill>
                            <a:schemeClr val="bg1"/>
                          </a:solidFill>
                          <a:effectLst/>
                        </a:rPr>
                        <a:t>Skaphe</a:t>
                      </a:r>
                      <a:r>
                        <a:rPr lang="es-CO" sz="1000" b="0" kern="0" dirty="0">
                          <a:solidFill>
                            <a:schemeClr val="bg1"/>
                          </a:solidFill>
                          <a:effectLst/>
                        </a:rPr>
                        <a:t>, 2025</a:t>
                      </a:r>
                      <a:endParaRPr lang="es-CO" sz="10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2538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3701" y="1712765"/>
            <a:ext cx="2698750" cy="3430904"/>
          </a:xfrm>
          <a:custGeom>
            <a:avLst/>
            <a:gdLst/>
            <a:ahLst/>
            <a:cxnLst/>
            <a:rect l="l" t="t" r="r" b="b"/>
            <a:pathLst>
              <a:path w="2698750" h="3430904">
                <a:moveTo>
                  <a:pt x="2698245" y="0"/>
                </a:moveTo>
                <a:lnTo>
                  <a:pt x="0" y="0"/>
                </a:lnTo>
                <a:lnTo>
                  <a:pt x="0" y="3430734"/>
                </a:lnTo>
                <a:lnTo>
                  <a:pt x="2698245" y="3430734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0176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5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5" y="3444642"/>
                </a:lnTo>
                <a:lnTo>
                  <a:pt x="26982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674" y="1698857"/>
            <a:ext cx="2698750" cy="3444875"/>
          </a:xfrm>
          <a:custGeom>
            <a:avLst/>
            <a:gdLst/>
            <a:ahLst/>
            <a:cxnLst/>
            <a:rect l="l" t="t" r="r" b="b"/>
            <a:pathLst>
              <a:path w="2698750" h="3444875">
                <a:moveTo>
                  <a:pt x="2698246" y="0"/>
                </a:moveTo>
                <a:lnTo>
                  <a:pt x="0" y="0"/>
                </a:lnTo>
                <a:lnTo>
                  <a:pt x="0" y="3444642"/>
                </a:lnTo>
                <a:lnTo>
                  <a:pt x="2698246" y="3444642"/>
                </a:lnTo>
                <a:lnTo>
                  <a:pt x="269824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3221"/>
            <a:ext cx="5461000" cy="454659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205522" y="2810068"/>
            <a:ext cx="1809750" cy="144780"/>
            <a:chOff x="6205522" y="2810068"/>
            <a:chExt cx="1809750" cy="144780"/>
          </a:xfrm>
        </p:grpSpPr>
        <p:sp>
          <p:nvSpPr>
            <p:cNvPr id="7" name="object 7"/>
            <p:cNvSpPr/>
            <p:nvPr/>
          </p:nvSpPr>
          <p:spPr>
            <a:xfrm>
              <a:off x="6205522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6" y="123169"/>
                  </a:lnTo>
                  <a:lnTo>
                    <a:pt x="1803928" y="100235"/>
                  </a:lnTo>
                  <a:lnTo>
                    <a:pt x="1809598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622" y="2810068"/>
              <a:ext cx="144299" cy="1442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00322" y="2811829"/>
            <a:ext cx="1809750" cy="144780"/>
            <a:chOff x="600322" y="2811829"/>
            <a:chExt cx="1809750" cy="144780"/>
          </a:xfrm>
        </p:grpSpPr>
        <p:sp>
          <p:nvSpPr>
            <p:cNvPr id="10" name="object 10"/>
            <p:cNvSpPr/>
            <p:nvPr/>
          </p:nvSpPr>
          <p:spPr>
            <a:xfrm>
              <a:off x="600322" y="2811829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0" y="0"/>
                  </a:moveTo>
                  <a:lnTo>
                    <a:pt x="72150" y="0"/>
                  </a:lnTo>
                  <a:lnTo>
                    <a:pt x="44066" y="5670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9"/>
                  </a:lnTo>
                  <a:lnTo>
                    <a:pt x="5669" y="100234"/>
                  </a:lnTo>
                  <a:lnTo>
                    <a:pt x="21132" y="123167"/>
                  </a:lnTo>
                  <a:lnTo>
                    <a:pt x="44066" y="138630"/>
                  </a:lnTo>
                  <a:lnTo>
                    <a:pt x="72150" y="144299"/>
                  </a:lnTo>
                  <a:lnTo>
                    <a:pt x="1737449" y="144302"/>
                  </a:lnTo>
                  <a:lnTo>
                    <a:pt x="1765533" y="138632"/>
                  </a:lnTo>
                  <a:lnTo>
                    <a:pt x="1788467" y="123169"/>
                  </a:lnTo>
                  <a:lnTo>
                    <a:pt x="1803929" y="100235"/>
                  </a:lnTo>
                  <a:lnTo>
                    <a:pt x="1809599" y="72151"/>
                  </a:lnTo>
                  <a:lnTo>
                    <a:pt x="1803932" y="44066"/>
                  </a:lnTo>
                  <a:lnTo>
                    <a:pt x="1788469" y="21132"/>
                  </a:lnTo>
                  <a:lnTo>
                    <a:pt x="1765535" y="5670"/>
                  </a:lnTo>
                  <a:lnTo>
                    <a:pt x="1737450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971" y="2811829"/>
              <a:ext cx="144299" cy="14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74435" y="1822195"/>
            <a:ext cx="1754505" cy="87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FA400"/>
                </a:solidFill>
                <a:latin typeface="Arial"/>
                <a:cs typeface="Arial"/>
              </a:rPr>
              <a:t>Equidad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45"/>
              </a:spcBef>
            </a:pPr>
            <a:r>
              <a:rPr sz="1300" dirty="0">
                <a:latin typeface="Arial MT"/>
                <a:cs typeface="Arial MT"/>
              </a:rPr>
              <a:t>Distribución</a:t>
            </a:r>
            <a:r>
              <a:rPr sz="1300" spc="-7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concertada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equitativa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-25" dirty="0">
                <a:latin typeface="Arial MT"/>
                <a:cs typeface="Arial MT"/>
              </a:rPr>
              <a:t> los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beneficios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93846" y="2733548"/>
            <a:ext cx="54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FA400"/>
                </a:solidFill>
                <a:latin typeface="Arial"/>
                <a:cs typeface="Arial"/>
              </a:rPr>
              <a:t>25</a:t>
            </a:r>
            <a:r>
              <a:rPr sz="1800" b="1" spc="-10" dirty="0">
                <a:solidFill>
                  <a:srgbClr val="0FA4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FA4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232" y="1816100"/>
            <a:ext cx="152463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DE9703"/>
                </a:solidFill>
                <a:latin typeface="Arial"/>
                <a:cs typeface="Arial"/>
              </a:rPr>
              <a:t>Eficacia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40"/>
              </a:spcBef>
            </a:pPr>
            <a:r>
              <a:rPr sz="1300" dirty="0">
                <a:latin typeface="Arial MT"/>
                <a:cs typeface="Arial MT"/>
              </a:rPr>
              <a:t>Cumplimiento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de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los </a:t>
            </a:r>
            <a:r>
              <a:rPr sz="1300" dirty="0">
                <a:latin typeface="Arial MT"/>
                <a:cs typeface="Arial MT"/>
              </a:rPr>
              <a:t>objetivos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25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metas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establecidas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5797" y="2749804"/>
            <a:ext cx="488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DE9703"/>
                </a:solidFill>
                <a:latin typeface="Arial"/>
                <a:cs typeface="Arial"/>
              </a:rPr>
              <a:t>50</a:t>
            </a:r>
            <a:r>
              <a:rPr sz="1600" b="1" spc="-5" dirty="0">
                <a:solidFill>
                  <a:srgbClr val="DE9703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DE970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02921" y="2810068"/>
            <a:ext cx="1809750" cy="144780"/>
            <a:chOff x="3402921" y="2810068"/>
            <a:chExt cx="1809750" cy="144780"/>
          </a:xfrm>
        </p:grpSpPr>
        <p:sp>
          <p:nvSpPr>
            <p:cNvPr id="17" name="object 17"/>
            <p:cNvSpPr/>
            <p:nvPr/>
          </p:nvSpPr>
          <p:spPr>
            <a:xfrm>
              <a:off x="3402921" y="2810068"/>
              <a:ext cx="1809750" cy="144780"/>
            </a:xfrm>
            <a:custGeom>
              <a:avLst/>
              <a:gdLst/>
              <a:ahLst/>
              <a:cxnLst/>
              <a:rect l="l" t="t" r="r" b="b"/>
              <a:pathLst>
                <a:path w="1809750" h="144780">
                  <a:moveTo>
                    <a:pt x="1737451" y="0"/>
                  </a:moveTo>
                  <a:lnTo>
                    <a:pt x="72149" y="0"/>
                  </a:lnTo>
                  <a:lnTo>
                    <a:pt x="44065" y="5669"/>
                  </a:lnTo>
                  <a:lnTo>
                    <a:pt x="21132" y="21132"/>
                  </a:lnTo>
                  <a:lnTo>
                    <a:pt x="5669" y="44066"/>
                  </a:lnTo>
                  <a:lnTo>
                    <a:pt x="0" y="72148"/>
                  </a:lnTo>
                  <a:lnTo>
                    <a:pt x="5669" y="100233"/>
                  </a:lnTo>
                  <a:lnTo>
                    <a:pt x="21132" y="123167"/>
                  </a:lnTo>
                  <a:lnTo>
                    <a:pt x="44065" y="138629"/>
                  </a:lnTo>
                  <a:lnTo>
                    <a:pt x="72149" y="144299"/>
                  </a:lnTo>
                  <a:lnTo>
                    <a:pt x="1737448" y="144301"/>
                  </a:lnTo>
                  <a:lnTo>
                    <a:pt x="1765533" y="138631"/>
                  </a:lnTo>
                  <a:lnTo>
                    <a:pt x="1788467" y="123169"/>
                  </a:lnTo>
                  <a:lnTo>
                    <a:pt x="1803930" y="100235"/>
                  </a:lnTo>
                  <a:lnTo>
                    <a:pt x="1809600" y="72151"/>
                  </a:lnTo>
                  <a:lnTo>
                    <a:pt x="1803931" y="44066"/>
                  </a:lnTo>
                  <a:lnTo>
                    <a:pt x="1788469" y="21132"/>
                  </a:lnTo>
                  <a:lnTo>
                    <a:pt x="1765535" y="5669"/>
                  </a:lnTo>
                  <a:lnTo>
                    <a:pt x="1737451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2021" y="2810068"/>
              <a:ext cx="144299" cy="1442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371833" y="1813051"/>
            <a:ext cx="2465705" cy="120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672E5"/>
                </a:solidFill>
                <a:latin typeface="Arial"/>
                <a:cs typeface="Arial"/>
              </a:rPr>
              <a:t>Eficiencia</a:t>
            </a:r>
            <a:endParaRPr sz="1800">
              <a:latin typeface="Arial"/>
              <a:cs typeface="Arial"/>
            </a:endParaRPr>
          </a:p>
          <a:p>
            <a:pPr marL="12700" marR="255904">
              <a:lnSpc>
                <a:spcPts val="1490"/>
              </a:lnSpc>
              <a:spcBef>
                <a:spcPts val="80"/>
              </a:spcBef>
            </a:pPr>
            <a:r>
              <a:rPr sz="1300" dirty="0">
                <a:latin typeface="Arial MT"/>
                <a:cs typeface="Arial MT"/>
              </a:rPr>
              <a:t>Manejo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y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distribución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de </a:t>
            </a:r>
            <a:r>
              <a:rPr sz="1300" dirty="0">
                <a:latin typeface="Arial MT"/>
                <a:cs typeface="Arial MT"/>
              </a:rPr>
              <a:t>recursos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técnicos,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dirty="0">
                <a:latin typeface="Arial MT"/>
                <a:cs typeface="Arial MT"/>
              </a:rPr>
              <a:t>humanos</a:t>
            </a:r>
            <a:r>
              <a:rPr sz="1300" spc="-55" dirty="0">
                <a:latin typeface="Arial MT"/>
                <a:cs typeface="Arial MT"/>
              </a:rPr>
              <a:t> </a:t>
            </a:r>
            <a:r>
              <a:rPr sz="1300" spc="-50" dirty="0">
                <a:latin typeface="Arial MT"/>
                <a:cs typeface="Arial MT"/>
              </a:rPr>
              <a:t>y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00" spc="-10" dirty="0">
                <a:latin typeface="Arial MT"/>
                <a:cs typeface="Arial MT"/>
              </a:rPr>
              <a:t>financieros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85"/>
              </a:spcBef>
            </a:pPr>
            <a:r>
              <a:rPr sz="1600" b="1" dirty="0">
                <a:solidFill>
                  <a:srgbClr val="409AFA"/>
                </a:solidFill>
                <a:latin typeface="Arial"/>
                <a:cs typeface="Arial"/>
              </a:rPr>
              <a:t>25</a:t>
            </a:r>
            <a:r>
              <a:rPr sz="1600" b="1" spc="-5" dirty="0">
                <a:solidFill>
                  <a:srgbClr val="409AFA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09AFA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7422" y="3161117"/>
            <a:ext cx="8223250" cy="1966595"/>
            <a:chOff x="497422" y="3161117"/>
            <a:chExt cx="8223250" cy="196659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1848" y="3161117"/>
              <a:ext cx="1629958" cy="18706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7422" y="5031772"/>
              <a:ext cx="8223250" cy="0"/>
            </a:xfrm>
            <a:custGeom>
              <a:avLst/>
              <a:gdLst/>
              <a:ahLst/>
              <a:cxnLst/>
              <a:rect l="l" t="t" r="r" b="b"/>
              <a:pathLst>
                <a:path w="8223250">
                  <a:moveTo>
                    <a:pt x="0" y="0"/>
                  </a:moveTo>
                  <a:lnTo>
                    <a:pt x="8222700" y="1"/>
                  </a:lnTo>
                </a:path>
              </a:pathLst>
            </a:custGeom>
            <a:ln w="9525">
              <a:solidFill>
                <a:srgbClr val="526D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1063" y="3176454"/>
              <a:ext cx="2156679" cy="19509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502" y="3183491"/>
              <a:ext cx="1363495" cy="18705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43514" y="792988"/>
            <a:ext cx="848868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Arial MT"/>
                <a:cs typeface="Arial MT"/>
              </a:rPr>
              <a:t>Son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instancias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crean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velar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éxito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proyecto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correcta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ejecución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los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recursos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técnicos,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financieros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humanos;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través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evaluaciones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periódicas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b="1" dirty="0">
                <a:latin typeface="Arial"/>
                <a:cs typeface="Arial"/>
              </a:rPr>
              <a:t>eficacia,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eficiencia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equidad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desarrollo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intervenciones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spc="-25" dirty="0"/>
              <a:t> </a:t>
            </a:r>
            <a:r>
              <a:rPr dirty="0"/>
              <a:t>son</a:t>
            </a:r>
            <a:r>
              <a:rPr spc="-30" dirty="0"/>
              <a:t> </a:t>
            </a:r>
            <a:r>
              <a:rPr dirty="0"/>
              <a:t>los</a:t>
            </a:r>
            <a:r>
              <a:rPr spc="-25" dirty="0"/>
              <a:t> </a:t>
            </a:r>
            <a:r>
              <a:rPr dirty="0"/>
              <a:t>comités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reporte?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4727" y="1624583"/>
            <a:ext cx="6672580" cy="3317240"/>
            <a:chOff x="2014727" y="1624583"/>
            <a:chExt cx="6672580" cy="3317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727" y="1624583"/>
              <a:ext cx="5114544" cy="3163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9317" y="2736963"/>
              <a:ext cx="3297555" cy="2204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2760" y="313435"/>
            <a:ext cx="7260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0000"/>
                </a:solidFill>
              </a:rPr>
              <a:t>conformación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comités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dependerá</a:t>
            </a:r>
            <a:r>
              <a:rPr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naturaleza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proyectos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,</a:t>
            </a:r>
            <a:r>
              <a:rPr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los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cuales</a:t>
            </a:r>
            <a:r>
              <a:rPr b="0" spc="-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pueden</a:t>
            </a:r>
            <a:r>
              <a:rPr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ser: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325" y="1341483"/>
            <a:ext cx="2084705" cy="10052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latin typeface="Arial"/>
                <a:cs typeface="Arial"/>
              </a:rPr>
              <a:t>Internos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7900"/>
              </a:lnSpc>
              <a:spcBef>
                <a:spcPts val="290"/>
              </a:spcBef>
            </a:pPr>
            <a:r>
              <a:rPr sz="1400" dirty="0">
                <a:latin typeface="Arial MT"/>
                <a:cs typeface="Arial MT"/>
              </a:rPr>
              <a:t>Conformados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miembros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las </a:t>
            </a:r>
            <a:r>
              <a:rPr sz="1400" dirty="0">
                <a:latin typeface="Arial MT"/>
                <a:cs typeface="Arial MT"/>
              </a:rPr>
              <a:t>organizaciones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ejecutoras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853" y="3257804"/>
            <a:ext cx="113855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Externos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30"/>
              </a:spcBef>
            </a:pPr>
            <a:r>
              <a:rPr sz="1400" dirty="0">
                <a:latin typeface="Arial MT"/>
                <a:cs typeface="Arial MT"/>
              </a:rPr>
              <a:t>Integrado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delegados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entidad independiente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91447" y="1987585"/>
            <a:ext cx="4615815" cy="2343150"/>
            <a:chOff x="2091447" y="1987585"/>
            <a:chExt cx="4615815" cy="2343150"/>
          </a:xfrm>
        </p:grpSpPr>
        <p:sp>
          <p:nvSpPr>
            <p:cNvPr id="9" name="object 9"/>
            <p:cNvSpPr/>
            <p:nvPr/>
          </p:nvSpPr>
          <p:spPr>
            <a:xfrm>
              <a:off x="2091447" y="377512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299"/>
                  </a:lnTo>
                  <a:lnTo>
                    <a:pt x="65299" y="98763"/>
                  </a:lnTo>
                  <a:lnTo>
                    <a:pt x="37907" y="137514"/>
                  </a:lnTo>
                  <a:lnTo>
                    <a:pt x="17370" y="180769"/>
                  </a:lnTo>
                  <a:lnTo>
                    <a:pt x="4473" y="227742"/>
                  </a:lnTo>
                  <a:lnTo>
                    <a:pt x="0" y="277649"/>
                  </a:lnTo>
                  <a:lnTo>
                    <a:pt x="4473" y="327557"/>
                  </a:lnTo>
                  <a:lnTo>
                    <a:pt x="17370" y="374530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300"/>
                  </a:lnTo>
                  <a:lnTo>
                    <a:pt x="560848" y="555300"/>
                  </a:lnTo>
                  <a:lnTo>
                    <a:pt x="610756" y="550827"/>
                  </a:lnTo>
                  <a:lnTo>
                    <a:pt x="657729" y="537930"/>
                  </a:lnTo>
                  <a:lnTo>
                    <a:pt x="700984" y="517393"/>
                  </a:lnTo>
                  <a:lnTo>
                    <a:pt x="739735" y="490000"/>
                  </a:lnTo>
                  <a:lnTo>
                    <a:pt x="773199" y="456537"/>
                  </a:lnTo>
                  <a:lnTo>
                    <a:pt x="800592" y="417785"/>
                  </a:lnTo>
                  <a:lnTo>
                    <a:pt x="821129" y="374531"/>
                  </a:lnTo>
                  <a:lnTo>
                    <a:pt x="834026" y="327558"/>
                  </a:lnTo>
                  <a:lnTo>
                    <a:pt x="838499" y="277650"/>
                  </a:lnTo>
                  <a:lnTo>
                    <a:pt x="834027" y="227742"/>
                  </a:lnTo>
                  <a:lnTo>
                    <a:pt x="821130" y="180769"/>
                  </a:lnTo>
                  <a:lnTo>
                    <a:pt x="800593" y="137514"/>
                  </a:lnTo>
                  <a:lnTo>
                    <a:pt x="773200" y="98763"/>
                  </a:lnTo>
                  <a:lnTo>
                    <a:pt x="739736" y="65299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A78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8214" y="1987585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4" h="555625">
                  <a:moveTo>
                    <a:pt x="560849" y="0"/>
                  </a:moveTo>
                  <a:lnTo>
                    <a:pt x="277649" y="0"/>
                  </a:lnTo>
                  <a:lnTo>
                    <a:pt x="227741" y="4473"/>
                  </a:lnTo>
                  <a:lnTo>
                    <a:pt x="180768" y="17370"/>
                  </a:lnTo>
                  <a:lnTo>
                    <a:pt x="137514" y="37907"/>
                  </a:lnTo>
                  <a:lnTo>
                    <a:pt x="98763" y="65300"/>
                  </a:lnTo>
                  <a:lnTo>
                    <a:pt x="65299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299" y="456536"/>
                  </a:lnTo>
                  <a:lnTo>
                    <a:pt x="98763" y="490000"/>
                  </a:lnTo>
                  <a:lnTo>
                    <a:pt x="137514" y="517392"/>
                  </a:lnTo>
                  <a:lnTo>
                    <a:pt x="180768" y="537929"/>
                  </a:lnTo>
                  <a:lnTo>
                    <a:pt x="227741" y="550826"/>
                  </a:lnTo>
                  <a:lnTo>
                    <a:pt x="277649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6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7" y="4473"/>
                  </a:lnTo>
                  <a:lnTo>
                    <a:pt x="560849" y="0"/>
                  </a:lnTo>
                  <a:close/>
                </a:path>
              </a:pathLst>
            </a:custGeom>
            <a:solidFill>
              <a:srgbClr val="B8A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8363" y="2436483"/>
              <a:ext cx="838835" cy="555625"/>
            </a:xfrm>
            <a:custGeom>
              <a:avLst/>
              <a:gdLst/>
              <a:ahLst/>
              <a:cxnLst/>
              <a:rect l="l" t="t" r="r" b="b"/>
              <a:pathLst>
                <a:path w="838835" h="555625">
                  <a:moveTo>
                    <a:pt x="560851" y="0"/>
                  </a:moveTo>
                  <a:lnTo>
                    <a:pt x="277651" y="0"/>
                  </a:lnTo>
                  <a:lnTo>
                    <a:pt x="227743" y="4473"/>
                  </a:lnTo>
                  <a:lnTo>
                    <a:pt x="180769" y="17370"/>
                  </a:lnTo>
                  <a:lnTo>
                    <a:pt x="137515" y="37907"/>
                  </a:lnTo>
                  <a:lnTo>
                    <a:pt x="98764" y="65300"/>
                  </a:lnTo>
                  <a:lnTo>
                    <a:pt x="65300" y="98764"/>
                  </a:lnTo>
                  <a:lnTo>
                    <a:pt x="37907" y="137515"/>
                  </a:lnTo>
                  <a:lnTo>
                    <a:pt x="17370" y="180769"/>
                  </a:lnTo>
                  <a:lnTo>
                    <a:pt x="4473" y="227743"/>
                  </a:lnTo>
                  <a:lnTo>
                    <a:pt x="0" y="277649"/>
                  </a:lnTo>
                  <a:lnTo>
                    <a:pt x="4473" y="327558"/>
                  </a:lnTo>
                  <a:lnTo>
                    <a:pt x="17370" y="374531"/>
                  </a:lnTo>
                  <a:lnTo>
                    <a:pt x="37907" y="417785"/>
                  </a:lnTo>
                  <a:lnTo>
                    <a:pt x="65300" y="456536"/>
                  </a:lnTo>
                  <a:lnTo>
                    <a:pt x="98764" y="490000"/>
                  </a:lnTo>
                  <a:lnTo>
                    <a:pt x="137515" y="517392"/>
                  </a:lnTo>
                  <a:lnTo>
                    <a:pt x="180769" y="537929"/>
                  </a:lnTo>
                  <a:lnTo>
                    <a:pt x="227743" y="550826"/>
                  </a:lnTo>
                  <a:lnTo>
                    <a:pt x="277651" y="555299"/>
                  </a:lnTo>
                  <a:lnTo>
                    <a:pt x="560849" y="555301"/>
                  </a:lnTo>
                  <a:lnTo>
                    <a:pt x="610757" y="550827"/>
                  </a:lnTo>
                  <a:lnTo>
                    <a:pt x="657731" y="537930"/>
                  </a:lnTo>
                  <a:lnTo>
                    <a:pt x="700985" y="517393"/>
                  </a:lnTo>
                  <a:lnTo>
                    <a:pt x="739736" y="490001"/>
                  </a:lnTo>
                  <a:lnTo>
                    <a:pt x="773200" y="456537"/>
                  </a:lnTo>
                  <a:lnTo>
                    <a:pt x="800592" y="417786"/>
                  </a:lnTo>
                  <a:lnTo>
                    <a:pt x="821129" y="374532"/>
                  </a:lnTo>
                  <a:lnTo>
                    <a:pt x="834026" y="327559"/>
                  </a:lnTo>
                  <a:lnTo>
                    <a:pt x="838499" y="277651"/>
                  </a:lnTo>
                  <a:lnTo>
                    <a:pt x="834027" y="227743"/>
                  </a:lnTo>
                  <a:lnTo>
                    <a:pt x="821130" y="180769"/>
                  </a:lnTo>
                  <a:lnTo>
                    <a:pt x="800593" y="137515"/>
                  </a:lnTo>
                  <a:lnTo>
                    <a:pt x="773200" y="98764"/>
                  </a:lnTo>
                  <a:lnTo>
                    <a:pt x="739737" y="65300"/>
                  </a:lnTo>
                  <a:lnTo>
                    <a:pt x="700985" y="37907"/>
                  </a:lnTo>
                  <a:lnTo>
                    <a:pt x="657731" y="17370"/>
                  </a:lnTo>
                  <a:lnTo>
                    <a:pt x="610758" y="4473"/>
                  </a:lnTo>
                  <a:lnTo>
                    <a:pt x="560851" y="0"/>
                  </a:lnTo>
                  <a:close/>
                </a:path>
              </a:pathLst>
            </a:custGeom>
            <a:solidFill>
              <a:srgbClr val="B873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35968" y="1417247"/>
            <a:ext cx="1572895" cy="12985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765"/>
              </a:spcBef>
            </a:pPr>
            <a:r>
              <a:rPr sz="1800" b="1" spc="-10" dirty="0">
                <a:latin typeface="Arial"/>
                <a:cs typeface="Arial"/>
              </a:rPr>
              <a:t>Participativos</a:t>
            </a:r>
            <a:endParaRPr sz="1800">
              <a:latin typeface="Arial"/>
              <a:cs typeface="Arial"/>
            </a:endParaRPr>
          </a:p>
          <a:p>
            <a:pPr marL="12700" marR="5080" indent="493395" algn="r">
              <a:lnSpc>
                <a:spcPct val="97900"/>
              </a:lnSpc>
              <a:spcBef>
                <a:spcPts val="555"/>
              </a:spcBef>
            </a:pPr>
            <a:r>
              <a:rPr sz="1400" dirty="0">
                <a:latin typeface="Arial MT"/>
                <a:cs typeface="Arial MT"/>
              </a:rPr>
              <a:t>Integrado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por </a:t>
            </a:r>
            <a:r>
              <a:rPr sz="1400" dirty="0">
                <a:latin typeface="Arial MT"/>
                <a:cs typeface="Arial MT"/>
              </a:rPr>
              <a:t>actores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interesados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incidencia</a:t>
            </a:r>
            <a:endParaRPr sz="14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Arial MT"/>
                <a:cs typeface="Arial MT"/>
              </a:rPr>
              <a:t>territorial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0390" y="1596184"/>
            <a:ext cx="5344574" cy="35388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9218" y="1785619"/>
            <a:ext cx="1551305" cy="12776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 dirty="0">
                <a:latin typeface="Arial"/>
                <a:cs typeface="Arial"/>
              </a:rPr>
              <a:t>Integrantes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465"/>
              </a:spcBef>
            </a:pPr>
            <a:r>
              <a:rPr sz="1400" dirty="0">
                <a:latin typeface="Arial MT"/>
                <a:cs typeface="Arial MT"/>
              </a:rPr>
              <a:t>Definir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quiénes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lo </a:t>
            </a:r>
            <a:r>
              <a:rPr sz="1400" dirty="0">
                <a:latin typeface="Arial MT"/>
                <a:cs typeface="Arial MT"/>
              </a:rPr>
              <a:t>integrarán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qué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rol </a:t>
            </a:r>
            <a:r>
              <a:rPr sz="1400" dirty="0">
                <a:latin typeface="Arial MT"/>
                <a:cs typeface="Arial MT"/>
              </a:rPr>
              <a:t>cumplirán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</a:t>
            </a:r>
            <a:r>
              <a:rPr sz="1400" spc="-25" dirty="0">
                <a:latin typeface="Arial MT"/>
                <a:cs typeface="Arial MT"/>
              </a:rPr>
              <a:t> el </a:t>
            </a:r>
            <a:r>
              <a:rPr sz="1400" spc="-10" dirty="0">
                <a:latin typeface="Arial MT"/>
                <a:cs typeface="Arial MT"/>
              </a:rPr>
              <a:t>comité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089" y="192780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5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4"/>
                </a:lnTo>
                <a:lnTo>
                  <a:pt x="58750" y="484333"/>
                </a:lnTo>
                <a:lnTo>
                  <a:pt x="89185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3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4"/>
                </a:lnTo>
                <a:lnTo>
                  <a:pt x="593476" y="400745"/>
                </a:lnTo>
                <a:lnTo>
                  <a:pt x="605014" y="353891"/>
                </a:lnTo>
                <a:lnTo>
                  <a:pt x="609000" y="304500"/>
                </a:lnTo>
                <a:lnTo>
                  <a:pt x="605014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3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4527" y="2104135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5427" y="1453388"/>
            <a:ext cx="1581785" cy="1496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b="1" spc="-10" dirty="0">
                <a:latin typeface="Arial"/>
                <a:cs typeface="Arial"/>
              </a:rPr>
              <a:t>Operatividad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45"/>
              </a:spcBef>
            </a:pPr>
            <a:r>
              <a:rPr sz="1400" dirty="0">
                <a:latin typeface="Arial MT"/>
                <a:cs typeface="Arial MT"/>
              </a:rPr>
              <a:t>Tipo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temporalidad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las</a:t>
            </a:r>
            <a:r>
              <a:rPr sz="1400" spc="-10" dirty="0">
                <a:latin typeface="Arial MT"/>
                <a:cs typeface="Arial MT"/>
              </a:rPr>
              <a:t> reuniones, </a:t>
            </a:r>
            <a:r>
              <a:rPr sz="1400" dirty="0">
                <a:latin typeface="Arial MT"/>
                <a:cs typeface="Arial MT"/>
              </a:rPr>
              <a:t>sistema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trabajo, </a:t>
            </a:r>
            <a:r>
              <a:rPr sz="1400" dirty="0">
                <a:latin typeface="Arial MT"/>
                <a:cs typeface="Arial MT"/>
              </a:rPr>
              <a:t>métodos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evaluación,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0735" y="1774951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8430" y="258571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</a:rPr>
              <a:t>Funciones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4058430" y="589788"/>
            <a:ext cx="1769110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400" dirty="0">
                <a:latin typeface="Arial MT"/>
                <a:cs typeface="Arial MT"/>
              </a:rPr>
              <a:t>Definir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claramente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las </a:t>
            </a:r>
            <a:r>
              <a:rPr sz="1400" spc="-10" dirty="0">
                <a:latin typeface="Arial MT"/>
                <a:cs typeface="Arial MT"/>
              </a:rPr>
              <a:t>funciones, </a:t>
            </a:r>
            <a:r>
              <a:rPr sz="1400" dirty="0">
                <a:latin typeface="Arial MT"/>
                <a:cs typeface="Arial MT"/>
              </a:rPr>
              <a:t>atribuciones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 </a:t>
            </a:r>
            <a:r>
              <a:rPr sz="1400" dirty="0">
                <a:latin typeface="Arial MT"/>
                <a:cs typeface="Arial MT"/>
              </a:rPr>
              <a:t>reglamento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comité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8290" y="32690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500" y="0"/>
                </a:moveTo>
                <a:lnTo>
                  <a:pt x="255108" y="3985"/>
                </a:lnTo>
                <a:lnTo>
                  <a:pt x="208254" y="15523"/>
                </a:lnTo>
                <a:lnTo>
                  <a:pt x="164564" y="33987"/>
                </a:lnTo>
                <a:lnTo>
                  <a:pt x="124666" y="58750"/>
                </a:lnTo>
                <a:lnTo>
                  <a:pt x="89186" y="89186"/>
                </a:lnTo>
                <a:lnTo>
                  <a:pt x="58750" y="124666"/>
                </a:lnTo>
                <a:lnTo>
                  <a:pt x="33987" y="164564"/>
                </a:lnTo>
                <a:lnTo>
                  <a:pt x="15523" y="208254"/>
                </a:lnTo>
                <a:lnTo>
                  <a:pt x="3985" y="255108"/>
                </a:lnTo>
                <a:lnTo>
                  <a:pt x="0" y="304500"/>
                </a:lnTo>
                <a:lnTo>
                  <a:pt x="3985" y="353891"/>
                </a:lnTo>
                <a:lnTo>
                  <a:pt x="15523" y="400745"/>
                </a:lnTo>
                <a:lnTo>
                  <a:pt x="33987" y="444435"/>
                </a:lnTo>
                <a:lnTo>
                  <a:pt x="58750" y="484333"/>
                </a:lnTo>
                <a:lnTo>
                  <a:pt x="89186" y="519813"/>
                </a:lnTo>
                <a:lnTo>
                  <a:pt x="124666" y="550248"/>
                </a:lnTo>
                <a:lnTo>
                  <a:pt x="164564" y="575011"/>
                </a:lnTo>
                <a:lnTo>
                  <a:pt x="208254" y="593475"/>
                </a:lnTo>
                <a:lnTo>
                  <a:pt x="255108" y="605013"/>
                </a:lnTo>
                <a:lnTo>
                  <a:pt x="304500" y="608999"/>
                </a:lnTo>
                <a:lnTo>
                  <a:pt x="353891" y="605013"/>
                </a:lnTo>
                <a:lnTo>
                  <a:pt x="400745" y="593475"/>
                </a:lnTo>
                <a:lnTo>
                  <a:pt x="444435" y="575011"/>
                </a:lnTo>
                <a:lnTo>
                  <a:pt x="484334" y="550248"/>
                </a:lnTo>
                <a:lnTo>
                  <a:pt x="519814" y="519813"/>
                </a:lnTo>
                <a:lnTo>
                  <a:pt x="550249" y="484333"/>
                </a:lnTo>
                <a:lnTo>
                  <a:pt x="575012" y="444435"/>
                </a:lnTo>
                <a:lnTo>
                  <a:pt x="593476" y="400745"/>
                </a:lnTo>
                <a:lnTo>
                  <a:pt x="605015" y="353891"/>
                </a:lnTo>
                <a:lnTo>
                  <a:pt x="609000" y="304500"/>
                </a:lnTo>
                <a:lnTo>
                  <a:pt x="605015" y="255108"/>
                </a:lnTo>
                <a:lnTo>
                  <a:pt x="593476" y="208254"/>
                </a:lnTo>
                <a:lnTo>
                  <a:pt x="575012" y="164564"/>
                </a:lnTo>
                <a:lnTo>
                  <a:pt x="550249" y="124666"/>
                </a:lnTo>
                <a:lnTo>
                  <a:pt x="519814" y="89186"/>
                </a:lnTo>
                <a:lnTo>
                  <a:pt x="484334" y="58750"/>
                </a:lnTo>
                <a:lnTo>
                  <a:pt x="444435" y="33987"/>
                </a:lnTo>
                <a:lnTo>
                  <a:pt x="400745" y="15523"/>
                </a:lnTo>
                <a:lnTo>
                  <a:pt x="353891" y="3985"/>
                </a:lnTo>
                <a:lnTo>
                  <a:pt x="304500" y="0"/>
                </a:lnTo>
                <a:close/>
              </a:path>
            </a:pathLst>
          </a:custGeom>
          <a:solidFill>
            <a:srgbClr val="829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03728" y="503935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4928" y="4348988"/>
            <a:ext cx="25666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07950">
              <a:lnSpc>
                <a:spcPts val="2110"/>
              </a:lnSpc>
              <a:spcBef>
                <a:spcPts val="2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hora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definir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tenga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cuenta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5303" y="746759"/>
            <a:ext cx="5416550" cy="3370579"/>
            <a:chOff x="3575303" y="746759"/>
            <a:chExt cx="5416550" cy="33705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5303" y="746759"/>
              <a:ext cx="5416296" cy="3297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2368" y="2236666"/>
              <a:ext cx="2705352" cy="18806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092" y="783844"/>
            <a:ext cx="3091180" cy="3088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1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Arial MT"/>
                <a:cs typeface="Arial MT"/>
              </a:rPr>
              <a:t>Más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allá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funciones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veeduría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sancionatorias,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los </a:t>
            </a:r>
            <a:r>
              <a:rPr sz="1600" dirty="0">
                <a:latin typeface="Arial MT"/>
                <a:cs typeface="Arial MT"/>
              </a:rPr>
              <a:t>comités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reporte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instancias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contribuyen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direccionar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el </a:t>
            </a:r>
            <a:r>
              <a:rPr sz="1600" dirty="0">
                <a:latin typeface="Arial MT"/>
                <a:cs typeface="Arial MT"/>
              </a:rPr>
              <a:t>proyecto,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permiten: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Arial MT"/>
              <a:cs typeface="Arial MT"/>
            </a:endParaRPr>
          </a:p>
          <a:p>
            <a:pPr marL="298450" marR="5080" indent="-285750">
              <a:lnSpc>
                <a:spcPts val="1900"/>
              </a:lnSpc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participación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activa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los </a:t>
            </a:r>
            <a:r>
              <a:rPr sz="1600" dirty="0">
                <a:latin typeface="Arial MT"/>
                <a:cs typeface="Arial MT"/>
              </a:rPr>
              <a:t>actores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interesados</a:t>
            </a:r>
            <a:endParaRPr sz="1600">
              <a:latin typeface="Arial MT"/>
              <a:cs typeface="Arial MT"/>
            </a:endParaRPr>
          </a:p>
          <a:p>
            <a:pPr marL="298450" marR="66675" indent="-285750">
              <a:lnSpc>
                <a:spcPts val="1900"/>
              </a:lnSpc>
              <a:spcBef>
                <a:spcPts val="590"/>
              </a:spcBef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sistematización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dirty="0">
                <a:latin typeface="Arial MT"/>
                <a:cs typeface="Arial MT"/>
              </a:rPr>
              <a:t>experiencia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aprendizajes</a:t>
            </a:r>
            <a:endParaRPr sz="1600">
              <a:latin typeface="Arial MT"/>
              <a:cs typeface="Arial MT"/>
            </a:endParaRPr>
          </a:p>
          <a:p>
            <a:pPr marL="298450" marR="832485" indent="-285750">
              <a:lnSpc>
                <a:spcPct val="105000"/>
              </a:lnSpc>
              <a:spcBef>
                <a:spcPts val="415"/>
              </a:spcBef>
              <a:buChar char="•"/>
              <a:tabLst>
                <a:tab pos="298450" algn="l"/>
              </a:tabLst>
            </a:pPr>
            <a:r>
              <a:rPr sz="1600" dirty="0">
                <a:latin typeface="Arial MT"/>
                <a:cs typeface="Arial MT"/>
              </a:rPr>
              <a:t>La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b="1" dirty="0">
                <a:latin typeface="Arial"/>
                <a:cs typeface="Arial"/>
              </a:rPr>
              <a:t>innovación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 MT"/>
                <a:cs typeface="Arial MT"/>
              </a:rPr>
              <a:t>socio- institucional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3230"/>
            <a:ext cx="2413000" cy="454659"/>
          </a:xfrm>
          <a:custGeom>
            <a:avLst/>
            <a:gdLst/>
            <a:ahLst/>
            <a:cxnLst/>
            <a:rect l="l" t="t" r="r" b="b"/>
            <a:pathLst>
              <a:path w="2413000" h="454659">
                <a:moveTo>
                  <a:pt x="2413000" y="227139"/>
                </a:moveTo>
                <a:lnTo>
                  <a:pt x="2408377" y="181368"/>
                </a:lnTo>
                <a:lnTo>
                  <a:pt x="2395143" y="138722"/>
                </a:lnTo>
                <a:lnTo>
                  <a:pt x="2374201" y="100139"/>
                </a:lnTo>
                <a:lnTo>
                  <a:pt x="2346464" y="66522"/>
                </a:lnTo>
                <a:lnTo>
                  <a:pt x="2312847" y="38785"/>
                </a:lnTo>
                <a:lnTo>
                  <a:pt x="2274265" y="17843"/>
                </a:lnTo>
                <a:lnTo>
                  <a:pt x="2231631" y="4610"/>
                </a:lnTo>
                <a:lnTo>
                  <a:pt x="2185847" y="0"/>
                </a:lnTo>
                <a:lnTo>
                  <a:pt x="387896" y="0"/>
                </a:lnTo>
                <a:lnTo>
                  <a:pt x="221894" y="0"/>
                </a:lnTo>
                <a:lnTo>
                  <a:pt x="0" y="0"/>
                </a:lnTo>
                <a:lnTo>
                  <a:pt x="0" y="179349"/>
                </a:lnTo>
                <a:lnTo>
                  <a:pt x="0" y="274942"/>
                </a:lnTo>
                <a:lnTo>
                  <a:pt x="0" y="454279"/>
                </a:lnTo>
                <a:lnTo>
                  <a:pt x="221894" y="454279"/>
                </a:lnTo>
                <a:lnTo>
                  <a:pt x="387896" y="454279"/>
                </a:lnTo>
                <a:lnTo>
                  <a:pt x="2185847" y="454279"/>
                </a:lnTo>
                <a:lnTo>
                  <a:pt x="2231631" y="449668"/>
                </a:lnTo>
                <a:lnTo>
                  <a:pt x="2274265" y="436435"/>
                </a:lnTo>
                <a:lnTo>
                  <a:pt x="2312847" y="415493"/>
                </a:lnTo>
                <a:lnTo>
                  <a:pt x="2346464" y="387756"/>
                </a:lnTo>
                <a:lnTo>
                  <a:pt x="2374201" y="354139"/>
                </a:lnTo>
                <a:lnTo>
                  <a:pt x="2395143" y="315556"/>
                </a:lnTo>
                <a:lnTo>
                  <a:pt x="2408377" y="272923"/>
                </a:lnTo>
                <a:lnTo>
                  <a:pt x="2413000" y="227139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Recuerde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4587197"/>
            <a:ext cx="9144000" cy="556895"/>
          </a:xfrm>
          <a:custGeom>
            <a:avLst/>
            <a:gdLst/>
            <a:ahLst/>
            <a:cxnLst/>
            <a:rect l="l" t="t" r="r" b="b"/>
            <a:pathLst>
              <a:path w="9144000" h="556895">
                <a:moveTo>
                  <a:pt x="9144000" y="0"/>
                </a:moveTo>
                <a:lnTo>
                  <a:pt x="0" y="0"/>
                </a:lnTo>
                <a:lnTo>
                  <a:pt x="0" y="556302"/>
                </a:lnTo>
                <a:lnTo>
                  <a:pt x="9144000" y="556302"/>
                </a:lnTo>
                <a:lnTo>
                  <a:pt x="9144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145" y="4662932"/>
            <a:ext cx="874522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 dirty="0">
                <a:latin typeface="Arial"/>
                <a:cs typeface="Arial"/>
              </a:rPr>
              <a:t>Referencia: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MMAyA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-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Ministerio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Medio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Ambiente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Agua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Bolivia.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(2019).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Guía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conformación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comités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gestión. </a:t>
            </a:r>
            <a:r>
              <a:rPr sz="1200" dirty="0">
                <a:latin typeface="Arial MT"/>
                <a:cs typeface="Arial MT"/>
              </a:rPr>
              <a:t>Unión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Europea,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WWF.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línea: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u="sng" spc="-10" dirty="0">
                <a:solidFill>
                  <a:srgbClr val="2D22F9"/>
                </a:solidFill>
                <a:uFill>
                  <a:solidFill>
                    <a:srgbClr val="2D22F9"/>
                  </a:solidFill>
                </a:uFill>
                <a:latin typeface="Arial MT"/>
                <a:cs typeface="Arial MT"/>
              </a:rPr>
              <a:t>https://bit.ly/3nBCMBU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7088" y="57911"/>
            <a:ext cx="3075432" cy="5608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F367DA-3F9A-F855-FBB9-7DD9551FB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AFB0D72-BF73-E1AA-48E8-078FD9B8525A}"/>
              </a:ext>
            </a:extLst>
          </p:cNvPr>
          <p:cNvSpPr/>
          <p:nvPr/>
        </p:nvSpPr>
        <p:spPr>
          <a:xfrm>
            <a:off x="0" y="93222"/>
            <a:ext cx="8015272" cy="762000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70701C2-A744-6F75-51C4-551000D5F7DA}"/>
              </a:ext>
            </a:extLst>
          </p:cNvPr>
          <p:cNvSpPr/>
          <p:nvPr/>
        </p:nvSpPr>
        <p:spPr>
          <a:xfrm>
            <a:off x="0" y="93221"/>
            <a:ext cx="387985" cy="454659"/>
          </a:xfrm>
          <a:custGeom>
            <a:avLst/>
            <a:gdLst/>
            <a:ahLst/>
            <a:cxnLst/>
            <a:rect l="l" t="t" r="r" b="b"/>
            <a:pathLst>
              <a:path w="387985" h="454659">
                <a:moveTo>
                  <a:pt x="387896" y="0"/>
                </a:moveTo>
                <a:lnTo>
                  <a:pt x="0" y="0"/>
                </a:lnTo>
                <a:lnTo>
                  <a:pt x="0" y="454287"/>
                </a:lnTo>
                <a:lnTo>
                  <a:pt x="387896" y="454287"/>
                </a:lnTo>
                <a:lnTo>
                  <a:pt x="387896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9A8A6899-AE24-ACBE-22C6-4AC765BFF7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291" y="121411"/>
            <a:ext cx="76916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000" dirty="0"/>
              <a:t>En la </a:t>
            </a:r>
            <a:r>
              <a:rPr lang="es-CO" sz="2000" dirty="0" err="1"/>
              <a:t>SbN</a:t>
            </a:r>
            <a:r>
              <a:rPr lang="es-CO" sz="2000" dirty="0"/>
              <a:t> de Manejo forestal sostenible comunitario se plantean los siguientes comités e instancias de articulación</a:t>
            </a:r>
            <a:endParaRPr sz="2000" spc="-10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4E1CED8D-C445-0E27-8A62-55160B6761F2}"/>
              </a:ext>
            </a:extLst>
          </p:cNvPr>
          <p:cNvSpPr/>
          <p:nvPr/>
        </p:nvSpPr>
        <p:spPr>
          <a:xfrm>
            <a:off x="221249" y="1805738"/>
            <a:ext cx="1799129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Comité local de seguimiento a la implementación del plan de manejo de los PFNM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026AFB5-AA09-EA8E-76DC-8E56E8B07492}"/>
              </a:ext>
            </a:extLst>
          </p:cNvPr>
          <p:cNvSpPr/>
          <p:nvPr/>
        </p:nvSpPr>
        <p:spPr>
          <a:xfrm>
            <a:off x="639160" y="1221205"/>
            <a:ext cx="2854008" cy="381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Aprovechamiento sostenible de los PFNM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565CF50-A791-0593-6178-5155B6D68DDB}"/>
              </a:ext>
            </a:extLst>
          </p:cNvPr>
          <p:cNvSpPr/>
          <p:nvPr/>
        </p:nvSpPr>
        <p:spPr>
          <a:xfrm>
            <a:off x="4419600" y="1236244"/>
            <a:ext cx="3810000" cy="381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Empresa forestal comunitaria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6EC9DA3-8581-85EA-2B10-C0663E142819}"/>
              </a:ext>
            </a:extLst>
          </p:cNvPr>
          <p:cNvSpPr txBox="1"/>
          <p:nvPr/>
        </p:nvSpPr>
        <p:spPr>
          <a:xfrm>
            <a:off x="6015790" y="1738561"/>
            <a:ext cx="288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00" dirty="0"/>
              <a:t>Se describen en los estatutos de la empresa , generalmente son: la asamblea general de socios, la junta directiva, gerencia y  revisoría fiscal.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0045DEC-5086-6724-E157-1764E7BA8919}"/>
              </a:ext>
            </a:extLst>
          </p:cNvPr>
          <p:cNvSpPr txBox="1"/>
          <p:nvPr/>
        </p:nvSpPr>
        <p:spPr>
          <a:xfrm>
            <a:off x="2030069" y="1775660"/>
            <a:ext cx="19491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00" dirty="0"/>
              <a:t>Encargado del seguimiento de la implementación del plan de manejo y del registro de datos del sistemas de monitoreo, interacción con actores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D9D785A5-5AA5-E31B-A7B4-19896DD3C50D}"/>
              </a:ext>
            </a:extLst>
          </p:cNvPr>
          <p:cNvSpPr/>
          <p:nvPr/>
        </p:nvSpPr>
        <p:spPr>
          <a:xfrm>
            <a:off x="4493460" y="1738561"/>
            <a:ext cx="144847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Órganos de dirección y control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276D3A17-DCC1-1534-E21B-256249E6D061}"/>
              </a:ext>
            </a:extLst>
          </p:cNvPr>
          <p:cNvSpPr/>
          <p:nvPr/>
        </p:nvSpPr>
        <p:spPr>
          <a:xfrm>
            <a:off x="4517523" y="2745207"/>
            <a:ext cx="1448470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Estructura operativa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6CE83A5-67A0-E466-F330-7CE5654F1E78}"/>
              </a:ext>
            </a:extLst>
          </p:cNvPr>
          <p:cNvSpPr txBox="1"/>
          <p:nvPr/>
        </p:nvSpPr>
        <p:spPr>
          <a:xfrm>
            <a:off x="6031832" y="2745207"/>
            <a:ext cx="2888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1400"/>
            </a:lvl1pPr>
          </a:lstStyle>
          <a:p>
            <a:pPr algn="just"/>
            <a:r>
              <a:rPr lang="es-CO" sz="1000" dirty="0"/>
              <a:t>Son los grupos de trabajo para la operación de la empresa, parten de la definición de tareas, funciones, perfil y cargo, sobre los cuales se estructura el manual de funciones. Generalmente se tiene al menos un comité operativo relacionado  con los aspectos de producción, uno de comercialización y mercado y otro de aspectos administrativos. </a:t>
            </a:r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FA8524FD-536A-F874-7C91-B3DCDD3C5048}"/>
              </a:ext>
            </a:extLst>
          </p:cNvPr>
          <p:cNvSpPr/>
          <p:nvPr/>
        </p:nvSpPr>
        <p:spPr>
          <a:xfrm>
            <a:off x="923164" y="2845487"/>
            <a:ext cx="592630" cy="13234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41D3BE4-76DE-EFE8-85E5-2554002F7526}"/>
              </a:ext>
            </a:extLst>
          </p:cNvPr>
          <p:cNvSpPr txBox="1"/>
          <p:nvPr/>
        </p:nvSpPr>
        <p:spPr>
          <a:xfrm>
            <a:off x="1484081" y="3930744"/>
            <a:ext cx="2289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just">
              <a:defRPr sz="1000"/>
            </a:lvl1pPr>
          </a:lstStyle>
          <a:p>
            <a:r>
              <a:rPr lang="es-CO" dirty="0"/>
              <a:t>Integración con otras instancias de articulación de monitoreo forestal de orden nacional y regional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BD079C5-5421-57CC-7D3B-1C163B53375F}"/>
              </a:ext>
            </a:extLst>
          </p:cNvPr>
          <p:cNvSpPr txBox="1"/>
          <p:nvPr/>
        </p:nvSpPr>
        <p:spPr>
          <a:xfrm>
            <a:off x="189981" y="4788669"/>
            <a:ext cx="5493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Fuente: Corporación Biocomercio Sostenible, 2025</a:t>
            </a:r>
          </a:p>
        </p:txBody>
      </p:sp>
    </p:spTree>
    <p:extLst>
      <p:ext uri="{BB962C8B-B14F-4D97-AF65-F5344CB8AC3E}">
        <p14:creationId xmlns:p14="http://schemas.microsoft.com/office/powerpoint/2010/main" val="316910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DDD40-721B-1696-BBA6-6C058ACC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FB6DC8-AFC8-0234-3DB2-D5AE4AF964B2}"/>
              </a:ext>
            </a:extLst>
          </p:cNvPr>
          <p:cNvSpPr txBox="1"/>
          <p:nvPr/>
        </p:nvSpPr>
        <p:spPr>
          <a:xfrm>
            <a:off x="914400" y="-8934450"/>
            <a:ext cx="6705600" cy="21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0589C1-AB46-7947-CD13-53F465B2A7D1}"/>
              </a:ext>
            </a:extLst>
          </p:cNvPr>
          <p:cNvSpPr txBox="1"/>
          <p:nvPr/>
        </p:nvSpPr>
        <p:spPr>
          <a:xfrm>
            <a:off x="201196" y="552201"/>
            <a:ext cx="8561804" cy="395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documento “Guía práctica para la articulación de iniciativas de monitoreo comunitario con el Sistema de Monitoreo de Bosques y Carbono de Colombia” (IDEAM–</a:t>
            </a:r>
            <a:r>
              <a:rPr lang="es-CO" sz="9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MinAmbiente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–WWF, 2021), se identifican las siguientes instancias de reporte y articulación para el monitoreo forestal comunitario, diferenciadas por orden nacional y regional, con citas en normas APA según el propio documento.</a:t>
            </a:r>
            <a:endParaRPr lang="es-CO" sz="900" kern="100" dirty="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900" b="1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de orden nacional</a:t>
            </a:r>
            <a:br>
              <a:rPr lang="es-CO" sz="900" b="1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Monitoreo de Bosques y Carbono (</a:t>
            </a:r>
            <a:r>
              <a:rPr lang="es-CO" sz="900" u="sng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SMByC</a:t>
            </a: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/IDEAM):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Publica la cifra anual nacional de bosques y deforestación, los Reportes Semanales de ATD (alertas tempranas) y boletines trimestrales de DTD (detecciones), que incluyen ubicación y causas, útiles para articular reportes comunitarios con el sistema oficial. (IDEAM, 2021, pp. 55–70, 33–41).</a:t>
            </a:r>
            <a:b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Nacional de Monitoreo Comunitario Participativo (RNMCP) y su “Mesa de MCP”: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Espacio nacional (en el marco del Seminario Nacional de Monitoreo de la Cobertura Forestal del IDEAM) donde iniciativas locales socializan avances, retos y propuestas; funciona como instancia de intercambio y reporte entre comunidades e IDEAM. (IDEAM, 2021, pp. 4–13, 15–23).</a:t>
            </a:r>
            <a:b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SIAC – Sistema de Información Ambiental de Colombia: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Marco nacional que integra actores e información (liderado por </a:t>
            </a:r>
            <a:r>
              <a:rPr lang="es-CO" sz="9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MinAmbiente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IDEAM, institutos del SINA, AAR y urbanas, ANLA, PNN), que sirve como portal de consulta y descarga de datos ambientales relevantes para reportes. (IDEAM, 2021, pp. 50–58, 79–86).</a:t>
            </a:r>
            <a:b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Instrumentos nacionales complementarios (IDEAM):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IFN – Inventario Forestal Nacional: genera y difunde datos nacionales sobre estructura, composición y dinámica de los bosques. SNIF – Sistema Nacional de Información Forestal: integra y estandariza captura, análisis y difusión de información forestal (aprovechamientos, movilizaciones, incendios, etc.), habilitando consulta de datos para reportes. (IDEAM, 2021, pp. 104–110, 16–30).</a:t>
            </a:r>
            <a:b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900" kern="100" dirty="0">
              <a:effectLst/>
              <a:latin typeface="Aptos Narrow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900" b="1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Instancias de orden regional</a:t>
            </a:r>
            <a:br>
              <a:rPr lang="es-CO" sz="900" b="1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Cobertura y deforestación reportadas por jurisdicción de las CAR: 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9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SMByC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presenta resultados a nivel nacional, departamental y por jurisdicción de las corporaciones autónomas regionales, lo que constituye un nivel regional de reporte y seguimiento. (IDEAM, 2021, pp. 66–74).</a:t>
            </a:r>
            <a:b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SIAT-AC – Sistema de Información Ambiental Territorial de la Amazonia: 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Plataforma regional con datos sobre cambio de coberturas, puntos de calor, frontera agropecuaria, acuerdos de conservación y motores de deforestación. Útil como instancia regional de consulta/reporte. (IDEAM, 2021, pp. 40–60).</a:t>
            </a:r>
            <a:b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u="sng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SIAT-PC – Sistema de Información Ambiental Territorial del Pacífico: </a:t>
            </a: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Plataforma regional con información para ordenación, planificación, manejo y conservación del territorio del Pacífico. (IDEAM, 2021, pp. 80–93).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9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Referencia bibliográfica:  IDEAM, Ministerio de Ambiente y Desarrollo Sostenible, &amp; WWF. (2021). Guía práctica para la articulación de iniciativas de monitoreo comunitario con el Sistema de Monitoreo de Bosques y Carbono de Colombia. IDEAM.</a:t>
            </a:r>
            <a:endParaRPr lang="es-CO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199DCE3-83C7-1E8A-AF1B-FBD4C890918C}"/>
              </a:ext>
            </a:extLst>
          </p:cNvPr>
          <p:cNvSpPr/>
          <p:nvPr/>
        </p:nvSpPr>
        <p:spPr>
          <a:xfrm>
            <a:off x="0" y="22127"/>
            <a:ext cx="7777980" cy="419349"/>
          </a:xfrm>
          <a:custGeom>
            <a:avLst/>
            <a:gdLst/>
            <a:ahLst/>
            <a:cxnLst/>
            <a:rect l="l" t="t" r="r" b="b"/>
            <a:pathLst>
              <a:path w="5461000" h="454659">
                <a:moveTo>
                  <a:pt x="5233861" y="0"/>
                </a:moveTo>
                <a:lnTo>
                  <a:pt x="221902" y="0"/>
                </a:lnTo>
                <a:lnTo>
                  <a:pt x="176124" y="4614"/>
                </a:lnTo>
                <a:lnTo>
                  <a:pt x="133487" y="17850"/>
                </a:lnTo>
                <a:lnTo>
                  <a:pt x="94903" y="38793"/>
                </a:lnTo>
                <a:lnTo>
                  <a:pt x="61287" y="66530"/>
                </a:lnTo>
                <a:lnTo>
                  <a:pt x="33550" y="100147"/>
                </a:lnTo>
                <a:lnTo>
                  <a:pt x="12608" y="138731"/>
                </a:lnTo>
                <a:lnTo>
                  <a:pt x="0" y="179348"/>
                </a:lnTo>
                <a:lnTo>
                  <a:pt x="0" y="274939"/>
                </a:lnTo>
                <a:lnTo>
                  <a:pt x="12608" y="315556"/>
                </a:lnTo>
                <a:lnTo>
                  <a:pt x="33550" y="354141"/>
                </a:lnTo>
                <a:lnTo>
                  <a:pt x="61287" y="387758"/>
                </a:lnTo>
                <a:lnTo>
                  <a:pt x="94903" y="415494"/>
                </a:lnTo>
                <a:lnTo>
                  <a:pt x="133487" y="436437"/>
                </a:lnTo>
                <a:lnTo>
                  <a:pt x="176124" y="449673"/>
                </a:lnTo>
                <a:lnTo>
                  <a:pt x="221902" y="454287"/>
                </a:lnTo>
                <a:lnTo>
                  <a:pt x="5233855" y="454294"/>
                </a:lnTo>
                <a:lnTo>
                  <a:pt x="5279632" y="449679"/>
                </a:lnTo>
                <a:lnTo>
                  <a:pt x="5322270" y="436443"/>
                </a:lnTo>
                <a:lnTo>
                  <a:pt x="5360853" y="415500"/>
                </a:lnTo>
                <a:lnTo>
                  <a:pt x="5394470" y="387764"/>
                </a:lnTo>
                <a:lnTo>
                  <a:pt x="5422207" y="354146"/>
                </a:lnTo>
                <a:lnTo>
                  <a:pt x="5443149" y="315562"/>
                </a:lnTo>
                <a:lnTo>
                  <a:pt x="5456385" y="272925"/>
                </a:lnTo>
                <a:lnTo>
                  <a:pt x="5461006" y="227147"/>
                </a:lnTo>
                <a:lnTo>
                  <a:pt x="5456391" y="181369"/>
                </a:lnTo>
                <a:lnTo>
                  <a:pt x="5443156" y="138731"/>
                </a:lnTo>
                <a:lnTo>
                  <a:pt x="5422213" y="100147"/>
                </a:lnTo>
                <a:lnTo>
                  <a:pt x="5394477" y="66530"/>
                </a:lnTo>
                <a:lnTo>
                  <a:pt x="5360860" y="38793"/>
                </a:lnTo>
                <a:lnTo>
                  <a:pt x="5322276" y="17850"/>
                </a:lnTo>
                <a:lnTo>
                  <a:pt x="5279639" y="4614"/>
                </a:lnTo>
                <a:lnTo>
                  <a:pt x="5233861" y="0"/>
                </a:lnTo>
                <a:close/>
              </a:path>
            </a:pathLst>
          </a:custGeom>
          <a:solidFill>
            <a:srgbClr val="004241"/>
          </a:solidFill>
        </p:spPr>
        <p:txBody>
          <a:bodyPr wrap="square" lIns="0" tIns="0" rIns="0" bIns="0" rtlCol="0"/>
          <a:lstStyle/>
          <a:p>
            <a:r>
              <a:rPr lang="es-CO" dirty="0">
                <a:solidFill>
                  <a:schemeClr val="bg1"/>
                </a:solidFill>
              </a:rPr>
              <a:t>Articulación con otras instancias del monitoreo forestal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9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1039</Words>
  <Application>Microsoft Office PowerPoint</Application>
  <PresentationFormat>Presentación en pantalla (16:9)</PresentationFormat>
  <Paragraphs>68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Aptos</vt:lpstr>
      <vt:lpstr>Aptos ExtraBold</vt:lpstr>
      <vt:lpstr>Aptos Narrow</vt:lpstr>
      <vt:lpstr>Arial</vt:lpstr>
      <vt:lpstr>Arial MT</vt:lpstr>
      <vt:lpstr>Calibri</vt:lpstr>
      <vt:lpstr>Verdana</vt:lpstr>
      <vt:lpstr>Office Theme</vt:lpstr>
      <vt:lpstr>Lineamientos para la creación de comités y otras instancias de reporte para proyectos de SbN</vt:lpstr>
      <vt:lpstr>¿Qué son los comités de reporte?</vt:lpstr>
      <vt:lpstr>La conformación de los comités dependerá de la naturaleza de los proyectos, los cuales pueden ser:</vt:lpstr>
      <vt:lpstr>Funciones</vt:lpstr>
      <vt:lpstr>Recuerde</vt:lpstr>
      <vt:lpstr>En la SbN de Manejo forestal sostenible comunitario se plantean los siguientes comités e instancias de articulación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luisa lopez</dc:creator>
  <cp:lastModifiedBy>Luisa Fernanda Lopez Osorio</cp:lastModifiedBy>
  <cp:revision>1</cp:revision>
  <dcterms:created xsi:type="dcterms:W3CDTF">2025-09-02T22:21:55Z</dcterms:created>
  <dcterms:modified xsi:type="dcterms:W3CDTF">2025-10-18T12:15:18Z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LastSaved">
    <vt:filetime>2025-09-02T00:00:00Z</vt:filetime>
  </property>
  <property fmtid="{D5CDD505-2E9C-101B-9397-08002B2CF9AE}" pid="4" name="Producer">
    <vt:lpwstr>macOS Versión 12.2 (Compilación 21D48) Quartz PDFContext</vt:lpwstr>
  </property>
</Properties>
</file>