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1" r:id="rId4"/>
    <p:sldId id="275" r:id="rId5"/>
    <p:sldId id="267" r:id="rId6"/>
    <p:sldId id="273" r:id="rId7"/>
    <p:sldId id="274" r:id="rId8"/>
    <p:sldId id="272" r:id="rId9"/>
    <p:sldId id="270" r:id="rId10"/>
    <p:sldId id="269" r:id="rId11"/>
    <p:sldId id="259" r:id="rId1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Peña" initials="NP" lastIdx="5" clrIdx="0">
    <p:extLst>
      <p:ext uri="{19B8F6BF-5375-455C-9EA6-DF929625EA0E}">
        <p15:presenceInfo xmlns:p15="http://schemas.microsoft.com/office/powerpoint/2012/main" userId="8e9156b425f3c3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0B4"/>
    <a:srgbClr val="004241"/>
    <a:srgbClr val="CBD300"/>
    <a:srgbClr val="23BB5D"/>
    <a:srgbClr val="21B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249" autoAdjust="0"/>
  </p:normalViewPr>
  <p:slideViewPr>
    <p:cSldViewPr snapToGrid="0" snapToObjects="1" showGuides="1">
      <p:cViewPr varScale="1">
        <p:scale>
          <a:sx n="67" d="100"/>
          <a:sy n="67" d="100"/>
        </p:scale>
        <p:origin x="510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D8789-C053-4549-A4FA-547FB607B842}" type="doc">
      <dgm:prSet loTypeId="urn:microsoft.com/office/officeart/2008/layout/VerticalCurvedList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B921DF9F-99CB-3245-97E6-C3290F012B60}">
      <dgm:prSet phldrT="[Texto]" custT="1"/>
      <dgm:spPr>
        <a:solidFill>
          <a:srgbClr val="C6E0B4"/>
        </a:solidFill>
      </dgm:spPr>
      <dgm:t>
        <a:bodyPr/>
        <a:lstStyle/>
        <a:p>
          <a:r>
            <a:rPr lang="es-ES_tradnl" sz="18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  <a:ea typeface="Avenir Next" charset="0"/>
              <a:cs typeface="Avenir Next" charset="0"/>
            </a:rPr>
            <a:t>Realizarse de manera continua para evidenciar cambios y dejar información disponible a largo plazo.</a:t>
          </a:r>
        </a:p>
      </dgm:t>
    </dgm:pt>
    <dgm:pt modelId="{F5450878-48A8-1146-B249-91E53E6A906F}" type="parTrans" cxnId="{D9088696-F7DD-6A42-A3C6-23A66CB7B4B3}">
      <dgm:prSet/>
      <dgm:spPr/>
      <dgm:t>
        <a:bodyPr/>
        <a:lstStyle/>
        <a:p>
          <a:endParaRPr lang="es-ES_tradnl" sz="2000">
            <a:latin typeface="Avenir Next"/>
            <a:ea typeface="Avenir Next" charset="0"/>
            <a:cs typeface="Avenir Next" charset="0"/>
          </a:endParaRPr>
        </a:p>
      </dgm:t>
    </dgm:pt>
    <dgm:pt modelId="{F9F1D957-0B8B-434E-9E34-9BD327D48472}" type="sibTrans" cxnId="{D9088696-F7DD-6A42-A3C6-23A66CB7B4B3}">
      <dgm:prSet/>
      <dgm:spPr/>
      <dgm:t>
        <a:bodyPr/>
        <a:lstStyle/>
        <a:p>
          <a:endParaRPr lang="es-ES_tradnl" sz="2000">
            <a:latin typeface="Avenir Next"/>
            <a:ea typeface="Avenir Next" charset="0"/>
            <a:cs typeface="Avenir Next" charset="0"/>
          </a:endParaRPr>
        </a:p>
      </dgm:t>
    </dgm:pt>
    <dgm:pt modelId="{B8FD3858-0609-284B-BA39-62078FEB33DD}">
      <dgm:prSet phldrT="[Texto]" custT="1"/>
      <dgm:spPr/>
      <dgm:t>
        <a:bodyPr/>
        <a:lstStyle/>
        <a:p>
          <a:r>
            <a:rPr lang="es-ES_tradnl" sz="1800" dirty="0">
              <a:latin typeface="Avenir Next"/>
              <a:ea typeface="Avenir Next" charset="0"/>
              <a:cs typeface="Avenir Next" charset="0"/>
            </a:rPr>
            <a:t>Proponer variables de respuesta fáciles de medir e indicadores de evaluación medibles a corto, mediano y largo plazo.</a:t>
          </a:r>
        </a:p>
      </dgm:t>
    </dgm:pt>
    <dgm:pt modelId="{57420418-891A-9545-AB50-2E227CC95D59}" type="parTrans" cxnId="{3D70D063-8D1E-4943-8D2F-4C7352C1A9D6}">
      <dgm:prSet/>
      <dgm:spPr/>
      <dgm:t>
        <a:bodyPr/>
        <a:lstStyle/>
        <a:p>
          <a:endParaRPr lang="es-ES_tradnl" sz="2000">
            <a:latin typeface="Avenir Next"/>
            <a:ea typeface="Avenir Next" charset="0"/>
            <a:cs typeface="Avenir Next" charset="0"/>
          </a:endParaRPr>
        </a:p>
      </dgm:t>
    </dgm:pt>
    <dgm:pt modelId="{609F5E22-DFBE-0C4E-AD0F-7A2EC35DDDF4}" type="sibTrans" cxnId="{3D70D063-8D1E-4943-8D2F-4C7352C1A9D6}">
      <dgm:prSet/>
      <dgm:spPr/>
      <dgm:t>
        <a:bodyPr/>
        <a:lstStyle/>
        <a:p>
          <a:endParaRPr lang="es-ES_tradnl" sz="2000">
            <a:latin typeface="Avenir Next"/>
            <a:ea typeface="Avenir Next" charset="0"/>
            <a:cs typeface="Avenir Next" charset="0"/>
          </a:endParaRPr>
        </a:p>
      </dgm:t>
    </dgm:pt>
    <dgm:pt modelId="{0DB3F59F-4A87-6E4E-9CE7-FECC7B36633C}">
      <dgm:prSet phldrT="[Texto]" custT="1"/>
      <dgm:spPr>
        <a:solidFill>
          <a:srgbClr val="23BB5D"/>
        </a:solidFill>
      </dgm:spPr>
      <dgm:t>
        <a:bodyPr/>
        <a:lstStyle/>
        <a:p>
          <a:r>
            <a:rPr lang="es-ES_tradnl" sz="1800" dirty="0">
              <a:latin typeface="Avenir Next"/>
              <a:ea typeface="Avenir Next" charset="0"/>
              <a:cs typeface="Avenir Next" charset="0"/>
            </a:rPr>
            <a:t>Los indicadores deben reflejar umbrales que permitan una alerta temprana, ser viables, verificables y eficientes, y estar estrechamente relacionados con el objetivo.</a:t>
          </a:r>
        </a:p>
      </dgm:t>
    </dgm:pt>
    <dgm:pt modelId="{72E441D3-1CFF-084E-A9DF-34D524AD6961}" type="parTrans" cxnId="{12B7C612-F523-5044-900C-A3E303FF20B2}">
      <dgm:prSet/>
      <dgm:spPr/>
      <dgm:t>
        <a:bodyPr/>
        <a:lstStyle/>
        <a:p>
          <a:endParaRPr lang="es-ES_tradnl" sz="2000">
            <a:latin typeface="Avenir Next"/>
            <a:ea typeface="Avenir Next" charset="0"/>
            <a:cs typeface="Avenir Next" charset="0"/>
          </a:endParaRPr>
        </a:p>
      </dgm:t>
    </dgm:pt>
    <dgm:pt modelId="{5CEE3916-AC8D-4143-97DB-7ED87FE76848}" type="sibTrans" cxnId="{12B7C612-F523-5044-900C-A3E303FF20B2}">
      <dgm:prSet/>
      <dgm:spPr/>
      <dgm:t>
        <a:bodyPr/>
        <a:lstStyle/>
        <a:p>
          <a:endParaRPr lang="es-ES_tradnl" sz="2000">
            <a:latin typeface="Avenir Next"/>
            <a:ea typeface="Avenir Next" charset="0"/>
            <a:cs typeface="Avenir Next" charset="0"/>
          </a:endParaRPr>
        </a:p>
      </dgm:t>
    </dgm:pt>
    <dgm:pt modelId="{E316541C-D89A-A547-B5C9-93BEAF1771FD}">
      <dgm:prSet phldrT="[Texto]" custT="1"/>
      <dgm:spPr>
        <a:solidFill>
          <a:srgbClr val="21B158"/>
        </a:solidFill>
      </dgm:spPr>
      <dgm:t>
        <a:bodyPr/>
        <a:lstStyle/>
        <a:p>
          <a:r>
            <a:rPr lang="es-ES_tradnl" sz="1800" dirty="0">
              <a:latin typeface="Avenir Next"/>
              <a:ea typeface="Avenir Next" charset="0"/>
              <a:cs typeface="Avenir Next" charset="0"/>
            </a:rPr>
            <a:t>Ser sencilla económica, eficiente y replicable.</a:t>
          </a:r>
        </a:p>
      </dgm:t>
    </dgm:pt>
    <dgm:pt modelId="{7D9E5D12-E624-C542-B77E-A88004A160D1}" type="parTrans" cxnId="{2CFFED6D-631F-6643-A341-D2022750AA39}">
      <dgm:prSet/>
      <dgm:spPr/>
      <dgm:t>
        <a:bodyPr/>
        <a:lstStyle/>
        <a:p>
          <a:endParaRPr lang="es-ES_tradnl" sz="2000">
            <a:latin typeface="Avenir Next"/>
          </a:endParaRPr>
        </a:p>
      </dgm:t>
    </dgm:pt>
    <dgm:pt modelId="{06F88994-C98F-744E-94DD-04973BF7BB7E}" type="sibTrans" cxnId="{2CFFED6D-631F-6643-A341-D2022750AA39}">
      <dgm:prSet/>
      <dgm:spPr>
        <a:ln>
          <a:solidFill>
            <a:srgbClr val="21B158"/>
          </a:solidFill>
        </a:ln>
      </dgm:spPr>
      <dgm:t>
        <a:bodyPr/>
        <a:lstStyle/>
        <a:p>
          <a:endParaRPr lang="es-ES_tradnl" sz="2000">
            <a:latin typeface="Avenir Next"/>
          </a:endParaRPr>
        </a:p>
      </dgm:t>
    </dgm:pt>
    <dgm:pt modelId="{BE52DD9A-830E-4925-96E2-A3EB78FADC95}">
      <dgm:prSet custT="1"/>
      <dgm:spPr>
        <a:solidFill>
          <a:schemeClr val="bg2"/>
        </a:solidFill>
      </dgm:spPr>
      <dgm:t>
        <a:bodyPr/>
        <a:lstStyle/>
        <a:p>
          <a:r>
            <a:rPr lang="es-CO" sz="18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</a:rPr>
            <a:t>Tener una frecuencia o temporalidad de medición y realizarse de forma participativa con la comunidad, las mujeres, los jóvenes y los niños.</a:t>
          </a:r>
        </a:p>
      </dgm:t>
    </dgm:pt>
    <dgm:pt modelId="{78C1D00F-7E46-4B47-93E0-68F7EE52B383}" type="parTrans" cxnId="{196C1E19-BBB8-4B6C-9845-B776DCEF9115}">
      <dgm:prSet/>
      <dgm:spPr/>
      <dgm:t>
        <a:bodyPr/>
        <a:lstStyle/>
        <a:p>
          <a:endParaRPr lang="es-CO" sz="2000">
            <a:latin typeface="Avenir Next"/>
          </a:endParaRPr>
        </a:p>
      </dgm:t>
    </dgm:pt>
    <dgm:pt modelId="{90D2B97A-89DD-435A-8D12-855B0605D0C1}" type="sibTrans" cxnId="{196C1E19-BBB8-4B6C-9845-B776DCEF9115}">
      <dgm:prSet/>
      <dgm:spPr/>
      <dgm:t>
        <a:bodyPr/>
        <a:lstStyle/>
        <a:p>
          <a:endParaRPr lang="es-CO" sz="2000">
            <a:latin typeface="Avenir Next"/>
          </a:endParaRPr>
        </a:p>
      </dgm:t>
    </dgm:pt>
    <dgm:pt modelId="{782281F1-3DDC-4BE0-B90B-FB5CEA1C9674}">
      <dgm:prSet custT="1"/>
      <dgm:spPr>
        <a:solidFill>
          <a:srgbClr val="21B158"/>
        </a:solidFill>
      </dgm:spPr>
      <dgm:t>
        <a:bodyPr/>
        <a:lstStyle/>
        <a:p>
          <a:r>
            <a:rPr lang="es-CO" sz="1800" dirty="0">
              <a:latin typeface="Avenir Next"/>
            </a:rPr>
            <a:t>Establecer diseños de muestreo y formatos para la toma de datos al momento de implementar el monitoreo, así como responsables de la toma de datos, la sistematización y el análisis. El monitoreo participativo debe ir acompañado de un proceso de formación.</a:t>
          </a:r>
        </a:p>
      </dgm:t>
    </dgm:pt>
    <dgm:pt modelId="{F9E300EA-82B1-4115-B06D-BB0B2EB9B8D6}" type="parTrans" cxnId="{28A4350B-A108-4241-AE89-3D6857DEA6A2}">
      <dgm:prSet/>
      <dgm:spPr/>
      <dgm:t>
        <a:bodyPr/>
        <a:lstStyle/>
        <a:p>
          <a:endParaRPr lang="es-CO" sz="2000">
            <a:latin typeface="Avenir Next"/>
          </a:endParaRPr>
        </a:p>
      </dgm:t>
    </dgm:pt>
    <dgm:pt modelId="{FEBAFBAA-D7A8-4D98-9F97-AD3AB1FE2681}" type="sibTrans" cxnId="{28A4350B-A108-4241-AE89-3D6857DEA6A2}">
      <dgm:prSet/>
      <dgm:spPr/>
      <dgm:t>
        <a:bodyPr/>
        <a:lstStyle/>
        <a:p>
          <a:endParaRPr lang="es-CO" sz="2000">
            <a:latin typeface="Avenir Next"/>
          </a:endParaRPr>
        </a:p>
      </dgm:t>
    </dgm:pt>
    <dgm:pt modelId="{1007B2C9-D18A-0A41-AA30-406B634BB717}" type="pres">
      <dgm:prSet presAssocID="{C5DD8789-C053-4549-A4FA-547FB607B842}" presName="Name0" presStyleCnt="0">
        <dgm:presLayoutVars>
          <dgm:chMax val="7"/>
          <dgm:chPref val="7"/>
          <dgm:dir/>
        </dgm:presLayoutVars>
      </dgm:prSet>
      <dgm:spPr/>
    </dgm:pt>
    <dgm:pt modelId="{F9BC950A-DAAC-F740-8716-CA5FA7BC594E}" type="pres">
      <dgm:prSet presAssocID="{C5DD8789-C053-4549-A4FA-547FB607B842}" presName="Name1" presStyleCnt="0"/>
      <dgm:spPr/>
    </dgm:pt>
    <dgm:pt modelId="{C49710EC-230E-1147-A314-43403A843E0E}" type="pres">
      <dgm:prSet presAssocID="{C5DD8789-C053-4549-A4FA-547FB607B842}" presName="cycle" presStyleCnt="0"/>
      <dgm:spPr/>
    </dgm:pt>
    <dgm:pt modelId="{46A2D25A-0D4C-9E47-B9E8-09406021E17F}" type="pres">
      <dgm:prSet presAssocID="{C5DD8789-C053-4549-A4FA-547FB607B842}" presName="srcNode" presStyleLbl="node1" presStyleIdx="0" presStyleCnt="6"/>
      <dgm:spPr/>
    </dgm:pt>
    <dgm:pt modelId="{C1478AA9-AD24-0841-B788-B14DABD3DA1A}" type="pres">
      <dgm:prSet presAssocID="{C5DD8789-C053-4549-A4FA-547FB607B842}" presName="conn" presStyleLbl="parChTrans1D2" presStyleIdx="0" presStyleCnt="1"/>
      <dgm:spPr/>
    </dgm:pt>
    <dgm:pt modelId="{48747132-05EA-7844-8B9F-A0DA618E1CBF}" type="pres">
      <dgm:prSet presAssocID="{C5DD8789-C053-4549-A4FA-547FB607B842}" presName="extraNode" presStyleLbl="node1" presStyleIdx="0" presStyleCnt="6"/>
      <dgm:spPr/>
    </dgm:pt>
    <dgm:pt modelId="{72DCAAC0-DB3D-EA47-8B09-E0A57A9F29BD}" type="pres">
      <dgm:prSet presAssocID="{C5DD8789-C053-4549-A4FA-547FB607B842}" presName="dstNode" presStyleLbl="node1" presStyleIdx="0" presStyleCnt="6"/>
      <dgm:spPr/>
    </dgm:pt>
    <dgm:pt modelId="{D62B6356-3776-C846-B327-3BA3024B3DEB}" type="pres">
      <dgm:prSet presAssocID="{E316541C-D89A-A547-B5C9-93BEAF1771FD}" presName="text_1" presStyleLbl="node1" presStyleIdx="0" presStyleCnt="6" custScaleY="122403">
        <dgm:presLayoutVars>
          <dgm:bulletEnabled val="1"/>
        </dgm:presLayoutVars>
      </dgm:prSet>
      <dgm:spPr/>
    </dgm:pt>
    <dgm:pt modelId="{C6138615-C2E9-D947-880F-89EF93FC947C}" type="pres">
      <dgm:prSet presAssocID="{E316541C-D89A-A547-B5C9-93BEAF1771FD}" presName="accent_1" presStyleCnt="0"/>
      <dgm:spPr/>
    </dgm:pt>
    <dgm:pt modelId="{949D9ECE-E803-6544-B0FE-07ACF6A4C7FA}" type="pres">
      <dgm:prSet presAssocID="{E316541C-D89A-A547-B5C9-93BEAF1771FD}" presName="accentRepeatNode" presStyleLbl="solidFgAcc1" presStyleIdx="0" presStyleCnt="6"/>
      <dgm:spPr>
        <a:ln>
          <a:solidFill>
            <a:srgbClr val="21B158"/>
          </a:solidFill>
        </a:ln>
      </dgm:spPr>
    </dgm:pt>
    <dgm:pt modelId="{6CAD670D-DBEB-894F-A366-D0A632C0C41A}" type="pres">
      <dgm:prSet presAssocID="{B921DF9F-99CB-3245-97E6-C3290F012B60}" presName="text_2" presStyleLbl="node1" presStyleIdx="1" presStyleCnt="6" custScaleY="128200">
        <dgm:presLayoutVars>
          <dgm:bulletEnabled val="1"/>
        </dgm:presLayoutVars>
      </dgm:prSet>
      <dgm:spPr/>
    </dgm:pt>
    <dgm:pt modelId="{8B201967-B810-ED4F-8F7E-6BB016133FFC}" type="pres">
      <dgm:prSet presAssocID="{B921DF9F-99CB-3245-97E6-C3290F012B60}" presName="accent_2" presStyleCnt="0"/>
      <dgm:spPr/>
    </dgm:pt>
    <dgm:pt modelId="{8C3CD512-A37B-A74D-94B6-756C83780EBB}" type="pres">
      <dgm:prSet presAssocID="{B921DF9F-99CB-3245-97E6-C3290F012B60}" presName="accentRepeatNode" presStyleLbl="solidFgAcc1" presStyleIdx="1" presStyleCnt="6"/>
      <dgm:spPr>
        <a:ln>
          <a:solidFill>
            <a:srgbClr val="21B158"/>
          </a:solidFill>
        </a:ln>
      </dgm:spPr>
    </dgm:pt>
    <dgm:pt modelId="{72C249C8-D157-0545-A184-FF924BC9F723}" type="pres">
      <dgm:prSet presAssocID="{B8FD3858-0609-284B-BA39-62078FEB33DD}" presName="text_3" presStyleLbl="node1" presStyleIdx="2" presStyleCnt="6" custScaleY="138982" custLinFactNeighborX="-553">
        <dgm:presLayoutVars>
          <dgm:bulletEnabled val="1"/>
        </dgm:presLayoutVars>
      </dgm:prSet>
      <dgm:spPr/>
    </dgm:pt>
    <dgm:pt modelId="{BDDCEAC0-C902-5847-96B1-CBBA717CDD09}" type="pres">
      <dgm:prSet presAssocID="{B8FD3858-0609-284B-BA39-62078FEB33DD}" presName="accent_3" presStyleCnt="0"/>
      <dgm:spPr/>
    </dgm:pt>
    <dgm:pt modelId="{EAC950A3-542B-B943-9593-DF1425002CFC}" type="pres">
      <dgm:prSet presAssocID="{B8FD3858-0609-284B-BA39-62078FEB33DD}" presName="accentRepeatNode" presStyleLbl="solidFgAcc1" presStyleIdx="2" presStyleCnt="6"/>
      <dgm:spPr>
        <a:ln>
          <a:solidFill>
            <a:srgbClr val="21B158"/>
          </a:solidFill>
        </a:ln>
      </dgm:spPr>
    </dgm:pt>
    <dgm:pt modelId="{F984DE90-4992-F345-85BF-D7C14F48F59F}" type="pres">
      <dgm:prSet presAssocID="{0DB3F59F-4A87-6E4E-9CE7-FECC7B36633C}" presName="text_4" presStyleLbl="node1" presStyleIdx="3" presStyleCnt="6" custScaleY="134617">
        <dgm:presLayoutVars>
          <dgm:bulletEnabled val="1"/>
        </dgm:presLayoutVars>
      </dgm:prSet>
      <dgm:spPr/>
    </dgm:pt>
    <dgm:pt modelId="{1D12D5EB-3B0C-E845-A287-5FEBC74AD5F0}" type="pres">
      <dgm:prSet presAssocID="{0DB3F59F-4A87-6E4E-9CE7-FECC7B36633C}" presName="accent_4" presStyleCnt="0"/>
      <dgm:spPr/>
    </dgm:pt>
    <dgm:pt modelId="{372026D7-5BD5-8B48-99FB-7DD5BBB4665B}" type="pres">
      <dgm:prSet presAssocID="{0DB3F59F-4A87-6E4E-9CE7-FECC7B36633C}" presName="accentRepeatNode" presStyleLbl="solidFgAcc1" presStyleIdx="3" presStyleCnt="6"/>
      <dgm:spPr>
        <a:ln>
          <a:solidFill>
            <a:srgbClr val="21B158"/>
          </a:solidFill>
        </a:ln>
      </dgm:spPr>
    </dgm:pt>
    <dgm:pt modelId="{15B0860D-4238-4CB2-8825-7284BBE3063E}" type="pres">
      <dgm:prSet presAssocID="{BE52DD9A-830E-4925-96E2-A3EB78FADC95}" presName="text_5" presStyleLbl="node1" presStyleIdx="4" presStyleCnt="6" custScaleY="130443" custLinFactNeighborY="-8949">
        <dgm:presLayoutVars>
          <dgm:bulletEnabled val="1"/>
        </dgm:presLayoutVars>
      </dgm:prSet>
      <dgm:spPr/>
    </dgm:pt>
    <dgm:pt modelId="{DD4438E9-4A88-4EA8-A0F0-D1E31EEAC6D4}" type="pres">
      <dgm:prSet presAssocID="{BE52DD9A-830E-4925-96E2-A3EB78FADC95}" presName="accent_5" presStyleCnt="0"/>
      <dgm:spPr/>
    </dgm:pt>
    <dgm:pt modelId="{0489CEA7-4FCB-4715-A039-06559F0AE7FB}" type="pres">
      <dgm:prSet presAssocID="{BE52DD9A-830E-4925-96E2-A3EB78FADC95}" presName="accentRepeatNode" presStyleLbl="solidFgAcc1" presStyleIdx="4" presStyleCnt="6" custLinFactNeighborY="-7158"/>
      <dgm:spPr>
        <a:ln>
          <a:solidFill>
            <a:srgbClr val="21B158"/>
          </a:solidFill>
        </a:ln>
      </dgm:spPr>
    </dgm:pt>
    <dgm:pt modelId="{3E7DBFF4-1F61-4226-B2F7-C130A5AF3F0E}" type="pres">
      <dgm:prSet presAssocID="{782281F1-3DDC-4BE0-B90B-FB5CEA1C9674}" presName="text_6" presStyleLbl="node1" presStyleIdx="5" presStyleCnt="6" custScaleY="168010" custLinFactNeighborX="5306" custLinFactNeighborY="2138">
        <dgm:presLayoutVars>
          <dgm:bulletEnabled val="1"/>
        </dgm:presLayoutVars>
      </dgm:prSet>
      <dgm:spPr/>
    </dgm:pt>
    <dgm:pt modelId="{F445AFCE-469B-4184-9BDA-F82824636082}" type="pres">
      <dgm:prSet presAssocID="{782281F1-3DDC-4BE0-B90B-FB5CEA1C9674}" presName="accent_6" presStyleCnt="0"/>
      <dgm:spPr/>
    </dgm:pt>
    <dgm:pt modelId="{13916EAF-B4A1-42B2-98B2-CC392D342F47}" type="pres">
      <dgm:prSet presAssocID="{782281F1-3DDC-4BE0-B90B-FB5CEA1C9674}" presName="accentRepeatNode" presStyleLbl="solidFgAcc1" presStyleIdx="5" presStyleCnt="6"/>
      <dgm:spPr>
        <a:ln>
          <a:solidFill>
            <a:srgbClr val="21B158"/>
          </a:solidFill>
        </a:ln>
      </dgm:spPr>
    </dgm:pt>
  </dgm:ptLst>
  <dgm:cxnLst>
    <dgm:cxn modelId="{28A4350B-A108-4241-AE89-3D6857DEA6A2}" srcId="{C5DD8789-C053-4549-A4FA-547FB607B842}" destId="{782281F1-3DDC-4BE0-B90B-FB5CEA1C9674}" srcOrd="5" destOrd="0" parTransId="{F9E300EA-82B1-4115-B06D-BB0B2EB9B8D6}" sibTransId="{FEBAFBAA-D7A8-4D98-9F97-AD3AB1FE2681}"/>
    <dgm:cxn modelId="{39DD7A0D-4BB3-4208-A54C-B0EE8453B18E}" type="presOf" srcId="{782281F1-3DDC-4BE0-B90B-FB5CEA1C9674}" destId="{3E7DBFF4-1F61-4226-B2F7-C130A5AF3F0E}" srcOrd="0" destOrd="0" presId="urn:microsoft.com/office/officeart/2008/layout/VerticalCurvedList"/>
    <dgm:cxn modelId="{12B7C612-F523-5044-900C-A3E303FF20B2}" srcId="{C5DD8789-C053-4549-A4FA-547FB607B842}" destId="{0DB3F59F-4A87-6E4E-9CE7-FECC7B36633C}" srcOrd="3" destOrd="0" parTransId="{72E441D3-1CFF-084E-A9DF-34D524AD6961}" sibTransId="{5CEE3916-AC8D-4143-97DB-7ED87FE76848}"/>
    <dgm:cxn modelId="{BC018314-31D4-4B1F-A0FD-FD8617EC7AB2}" type="presOf" srcId="{BE52DD9A-830E-4925-96E2-A3EB78FADC95}" destId="{15B0860D-4238-4CB2-8825-7284BBE3063E}" srcOrd="0" destOrd="0" presId="urn:microsoft.com/office/officeart/2008/layout/VerticalCurvedList"/>
    <dgm:cxn modelId="{196C1E19-BBB8-4B6C-9845-B776DCEF9115}" srcId="{C5DD8789-C053-4549-A4FA-547FB607B842}" destId="{BE52DD9A-830E-4925-96E2-A3EB78FADC95}" srcOrd="4" destOrd="0" parTransId="{78C1D00F-7E46-4B47-93E0-68F7EE52B383}" sibTransId="{90D2B97A-89DD-435A-8D12-855B0605D0C1}"/>
    <dgm:cxn modelId="{B263CC1F-59B7-4493-8E08-4417FD2E739B}" type="presOf" srcId="{06F88994-C98F-744E-94DD-04973BF7BB7E}" destId="{C1478AA9-AD24-0841-B788-B14DABD3DA1A}" srcOrd="0" destOrd="0" presId="urn:microsoft.com/office/officeart/2008/layout/VerticalCurvedList"/>
    <dgm:cxn modelId="{C6DC9437-B68D-4120-AFE2-C2440F16DA3C}" type="presOf" srcId="{0DB3F59F-4A87-6E4E-9CE7-FECC7B36633C}" destId="{F984DE90-4992-F345-85BF-D7C14F48F59F}" srcOrd="0" destOrd="0" presId="urn:microsoft.com/office/officeart/2008/layout/VerticalCurvedList"/>
    <dgm:cxn modelId="{96301A5D-14E8-49B5-9523-868DADFD4DE5}" type="presOf" srcId="{E316541C-D89A-A547-B5C9-93BEAF1771FD}" destId="{D62B6356-3776-C846-B327-3BA3024B3DEB}" srcOrd="0" destOrd="0" presId="urn:microsoft.com/office/officeart/2008/layout/VerticalCurvedList"/>
    <dgm:cxn modelId="{3D70D063-8D1E-4943-8D2F-4C7352C1A9D6}" srcId="{C5DD8789-C053-4549-A4FA-547FB607B842}" destId="{B8FD3858-0609-284B-BA39-62078FEB33DD}" srcOrd="2" destOrd="0" parTransId="{57420418-891A-9545-AB50-2E227CC95D59}" sibTransId="{609F5E22-DFBE-0C4E-AD0F-7A2EC35DDDF4}"/>
    <dgm:cxn modelId="{2CFFED6D-631F-6643-A341-D2022750AA39}" srcId="{C5DD8789-C053-4549-A4FA-547FB607B842}" destId="{E316541C-D89A-A547-B5C9-93BEAF1771FD}" srcOrd="0" destOrd="0" parTransId="{7D9E5D12-E624-C542-B77E-A88004A160D1}" sibTransId="{06F88994-C98F-744E-94DD-04973BF7BB7E}"/>
    <dgm:cxn modelId="{D9088696-F7DD-6A42-A3C6-23A66CB7B4B3}" srcId="{C5DD8789-C053-4549-A4FA-547FB607B842}" destId="{B921DF9F-99CB-3245-97E6-C3290F012B60}" srcOrd="1" destOrd="0" parTransId="{F5450878-48A8-1146-B249-91E53E6A906F}" sibTransId="{F9F1D957-0B8B-434E-9E34-9BD327D48472}"/>
    <dgm:cxn modelId="{E7C26DB1-B264-41E2-B8D8-96CBF44CC3CF}" type="presOf" srcId="{C5DD8789-C053-4549-A4FA-547FB607B842}" destId="{1007B2C9-D18A-0A41-AA30-406B634BB717}" srcOrd="0" destOrd="0" presId="urn:microsoft.com/office/officeart/2008/layout/VerticalCurvedList"/>
    <dgm:cxn modelId="{2F81E3C2-5E6F-4B22-8316-41A859964781}" type="presOf" srcId="{B8FD3858-0609-284B-BA39-62078FEB33DD}" destId="{72C249C8-D157-0545-A184-FF924BC9F723}" srcOrd="0" destOrd="0" presId="urn:microsoft.com/office/officeart/2008/layout/VerticalCurvedList"/>
    <dgm:cxn modelId="{3E9782EF-917D-4F2A-8E6E-1210B4BCED92}" type="presOf" srcId="{B921DF9F-99CB-3245-97E6-C3290F012B60}" destId="{6CAD670D-DBEB-894F-A366-D0A632C0C41A}" srcOrd="0" destOrd="0" presId="urn:microsoft.com/office/officeart/2008/layout/VerticalCurvedList"/>
    <dgm:cxn modelId="{F3B629A5-F739-4910-B7CD-E28A3C3958CE}" type="presParOf" srcId="{1007B2C9-D18A-0A41-AA30-406B634BB717}" destId="{F9BC950A-DAAC-F740-8716-CA5FA7BC594E}" srcOrd="0" destOrd="0" presId="urn:microsoft.com/office/officeart/2008/layout/VerticalCurvedList"/>
    <dgm:cxn modelId="{A29E7174-6675-4CF6-8A93-0A13EE2F3CC4}" type="presParOf" srcId="{F9BC950A-DAAC-F740-8716-CA5FA7BC594E}" destId="{C49710EC-230E-1147-A314-43403A843E0E}" srcOrd="0" destOrd="0" presId="urn:microsoft.com/office/officeart/2008/layout/VerticalCurvedList"/>
    <dgm:cxn modelId="{751DAA0A-C906-41A8-B11D-09F18ABA84D6}" type="presParOf" srcId="{C49710EC-230E-1147-A314-43403A843E0E}" destId="{46A2D25A-0D4C-9E47-B9E8-09406021E17F}" srcOrd="0" destOrd="0" presId="urn:microsoft.com/office/officeart/2008/layout/VerticalCurvedList"/>
    <dgm:cxn modelId="{316EF60C-CD02-4137-B232-6B03823BC3EC}" type="presParOf" srcId="{C49710EC-230E-1147-A314-43403A843E0E}" destId="{C1478AA9-AD24-0841-B788-B14DABD3DA1A}" srcOrd="1" destOrd="0" presId="urn:microsoft.com/office/officeart/2008/layout/VerticalCurvedList"/>
    <dgm:cxn modelId="{4FDFDBF7-E04C-42C2-9961-62F13D24DC7E}" type="presParOf" srcId="{C49710EC-230E-1147-A314-43403A843E0E}" destId="{48747132-05EA-7844-8B9F-A0DA618E1CBF}" srcOrd="2" destOrd="0" presId="urn:microsoft.com/office/officeart/2008/layout/VerticalCurvedList"/>
    <dgm:cxn modelId="{7EA6026C-6E8C-4EED-B192-14273CCF09C5}" type="presParOf" srcId="{C49710EC-230E-1147-A314-43403A843E0E}" destId="{72DCAAC0-DB3D-EA47-8B09-E0A57A9F29BD}" srcOrd="3" destOrd="0" presId="urn:microsoft.com/office/officeart/2008/layout/VerticalCurvedList"/>
    <dgm:cxn modelId="{3EC5D082-0F1D-41A9-9D01-A0499EDE336E}" type="presParOf" srcId="{F9BC950A-DAAC-F740-8716-CA5FA7BC594E}" destId="{D62B6356-3776-C846-B327-3BA3024B3DEB}" srcOrd="1" destOrd="0" presId="urn:microsoft.com/office/officeart/2008/layout/VerticalCurvedList"/>
    <dgm:cxn modelId="{7DEFCB8F-00B2-4DF2-8D03-B35A7E3A917A}" type="presParOf" srcId="{F9BC950A-DAAC-F740-8716-CA5FA7BC594E}" destId="{C6138615-C2E9-D947-880F-89EF93FC947C}" srcOrd="2" destOrd="0" presId="urn:microsoft.com/office/officeart/2008/layout/VerticalCurvedList"/>
    <dgm:cxn modelId="{F859DEA6-BA75-4A1D-87BE-86DC7FC3D753}" type="presParOf" srcId="{C6138615-C2E9-D947-880F-89EF93FC947C}" destId="{949D9ECE-E803-6544-B0FE-07ACF6A4C7FA}" srcOrd="0" destOrd="0" presId="urn:microsoft.com/office/officeart/2008/layout/VerticalCurvedList"/>
    <dgm:cxn modelId="{04A9BD83-64DD-49BA-A374-F65EADB92CD8}" type="presParOf" srcId="{F9BC950A-DAAC-F740-8716-CA5FA7BC594E}" destId="{6CAD670D-DBEB-894F-A366-D0A632C0C41A}" srcOrd="3" destOrd="0" presId="urn:microsoft.com/office/officeart/2008/layout/VerticalCurvedList"/>
    <dgm:cxn modelId="{6B38B4F9-6F38-49B3-9100-8B314D79061D}" type="presParOf" srcId="{F9BC950A-DAAC-F740-8716-CA5FA7BC594E}" destId="{8B201967-B810-ED4F-8F7E-6BB016133FFC}" srcOrd="4" destOrd="0" presId="urn:microsoft.com/office/officeart/2008/layout/VerticalCurvedList"/>
    <dgm:cxn modelId="{64EBBB80-365B-4DF3-BBAA-D6695B7E8A11}" type="presParOf" srcId="{8B201967-B810-ED4F-8F7E-6BB016133FFC}" destId="{8C3CD512-A37B-A74D-94B6-756C83780EBB}" srcOrd="0" destOrd="0" presId="urn:microsoft.com/office/officeart/2008/layout/VerticalCurvedList"/>
    <dgm:cxn modelId="{A40E8228-EFBD-46DE-8D6F-8AACC5F2C960}" type="presParOf" srcId="{F9BC950A-DAAC-F740-8716-CA5FA7BC594E}" destId="{72C249C8-D157-0545-A184-FF924BC9F723}" srcOrd="5" destOrd="0" presId="urn:microsoft.com/office/officeart/2008/layout/VerticalCurvedList"/>
    <dgm:cxn modelId="{DA99ABF8-5D15-4716-B78B-8F29C6C451A1}" type="presParOf" srcId="{F9BC950A-DAAC-F740-8716-CA5FA7BC594E}" destId="{BDDCEAC0-C902-5847-96B1-CBBA717CDD09}" srcOrd="6" destOrd="0" presId="urn:microsoft.com/office/officeart/2008/layout/VerticalCurvedList"/>
    <dgm:cxn modelId="{66ADA2CF-F319-49E9-BC25-3BD4D3140791}" type="presParOf" srcId="{BDDCEAC0-C902-5847-96B1-CBBA717CDD09}" destId="{EAC950A3-542B-B943-9593-DF1425002CFC}" srcOrd="0" destOrd="0" presId="urn:microsoft.com/office/officeart/2008/layout/VerticalCurvedList"/>
    <dgm:cxn modelId="{43A2E8B1-08A0-48D3-8BD9-886716F83BDB}" type="presParOf" srcId="{F9BC950A-DAAC-F740-8716-CA5FA7BC594E}" destId="{F984DE90-4992-F345-85BF-D7C14F48F59F}" srcOrd="7" destOrd="0" presId="urn:microsoft.com/office/officeart/2008/layout/VerticalCurvedList"/>
    <dgm:cxn modelId="{94250AED-0D5E-4615-9659-8BF48D3E9E07}" type="presParOf" srcId="{F9BC950A-DAAC-F740-8716-CA5FA7BC594E}" destId="{1D12D5EB-3B0C-E845-A287-5FEBC74AD5F0}" srcOrd="8" destOrd="0" presId="urn:microsoft.com/office/officeart/2008/layout/VerticalCurvedList"/>
    <dgm:cxn modelId="{F2A76DC8-EC44-4A4B-82E2-A53BE0173EAD}" type="presParOf" srcId="{1D12D5EB-3B0C-E845-A287-5FEBC74AD5F0}" destId="{372026D7-5BD5-8B48-99FB-7DD5BBB4665B}" srcOrd="0" destOrd="0" presId="urn:microsoft.com/office/officeart/2008/layout/VerticalCurvedList"/>
    <dgm:cxn modelId="{D12A41BC-6302-4EC7-95E3-4E7E8D38BE76}" type="presParOf" srcId="{F9BC950A-DAAC-F740-8716-CA5FA7BC594E}" destId="{15B0860D-4238-4CB2-8825-7284BBE3063E}" srcOrd="9" destOrd="0" presId="urn:microsoft.com/office/officeart/2008/layout/VerticalCurvedList"/>
    <dgm:cxn modelId="{F817F2C2-6D30-4915-971D-1E045D2BAC5E}" type="presParOf" srcId="{F9BC950A-DAAC-F740-8716-CA5FA7BC594E}" destId="{DD4438E9-4A88-4EA8-A0F0-D1E31EEAC6D4}" srcOrd="10" destOrd="0" presId="urn:microsoft.com/office/officeart/2008/layout/VerticalCurvedList"/>
    <dgm:cxn modelId="{C9FCFCED-685D-44A8-A93A-9F23B55F2201}" type="presParOf" srcId="{DD4438E9-4A88-4EA8-A0F0-D1E31EEAC6D4}" destId="{0489CEA7-4FCB-4715-A039-06559F0AE7FB}" srcOrd="0" destOrd="0" presId="urn:microsoft.com/office/officeart/2008/layout/VerticalCurvedList"/>
    <dgm:cxn modelId="{8F2BED23-7FA7-4CB9-B902-307367B749F7}" type="presParOf" srcId="{F9BC950A-DAAC-F740-8716-CA5FA7BC594E}" destId="{3E7DBFF4-1F61-4226-B2F7-C130A5AF3F0E}" srcOrd="11" destOrd="0" presId="urn:microsoft.com/office/officeart/2008/layout/VerticalCurvedList"/>
    <dgm:cxn modelId="{89CB3686-50B0-4A9C-AAC9-5A2FB0F73693}" type="presParOf" srcId="{F9BC950A-DAAC-F740-8716-CA5FA7BC594E}" destId="{F445AFCE-469B-4184-9BDA-F82824636082}" srcOrd="12" destOrd="0" presId="urn:microsoft.com/office/officeart/2008/layout/VerticalCurvedList"/>
    <dgm:cxn modelId="{DBC83EF9-734B-4ABC-B105-1E6FC56DC696}" type="presParOf" srcId="{F445AFCE-469B-4184-9BDA-F82824636082}" destId="{13916EAF-B4A1-42B2-98B2-CC392D342F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78AA9-AD24-0841-B788-B14DABD3DA1A}">
      <dsp:nvSpPr>
        <dsp:cNvPr id="0" name=""/>
        <dsp:cNvSpPr/>
      </dsp:nvSpPr>
      <dsp:spPr>
        <a:xfrm>
          <a:off x="-5879628" y="-911514"/>
          <a:ext cx="6999651" cy="6999651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rgbClr val="21B1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B6356-3776-C846-B327-3BA3024B3DEB}">
      <dsp:nvSpPr>
        <dsp:cNvPr id="0" name=""/>
        <dsp:cNvSpPr/>
      </dsp:nvSpPr>
      <dsp:spPr>
        <a:xfrm>
          <a:off x="417234" y="200801"/>
          <a:ext cx="10837277" cy="670107"/>
        </a:xfrm>
        <a:prstGeom prst="rect">
          <a:avLst/>
        </a:prstGeom>
        <a:solidFill>
          <a:srgbClr val="21B15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5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Avenir Next"/>
              <a:ea typeface="Avenir Next" charset="0"/>
              <a:cs typeface="Avenir Next" charset="0"/>
            </a:rPr>
            <a:t>Ser sencilla económica, eficiente y replicable.</a:t>
          </a:r>
        </a:p>
      </dsp:txBody>
      <dsp:txXfrm>
        <a:off x="417234" y="200801"/>
        <a:ext cx="10837277" cy="670107"/>
      </dsp:txXfrm>
    </dsp:sp>
    <dsp:sp modelId="{949D9ECE-E803-6544-B0FE-07ACF6A4C7FA}">
      <dsp:nvSpPr>
        <dsp:cNvPr id="0" name=""/>
        <dsp:cNvSpPr/>
      </dsp:nvSpPr>
      <dsp:spPr>
        <a:xfrm>
          <a:off x="75071" y="193693"/>
          <a:ext cx="684325" cy="684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B1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D670D-DBEB-894F-A366-D0A632C0C41A}">
      <dsp:nvSpPr>
        <dsp:cNvPr id="0" name=""/>
        <dsp:cNvSpPr/>
      </dsp:nvSpPr>
      <dsp:spPr>
        <a:xfrm>
          <a:off x="867557" y="1006019"/>
          <a:ext cx="10386954" cy="701843"/>
        </a:xfrm>
        <a:prstGeom prst="rect">
          <a:avLst/>
        </a:prstGeom>
        <a:solidFill>
          <a:srgbClr val="C6E0B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5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  <a:ea typeface="Avenir Next" charset="0"/>
              <a:cs typeface="Avenir Next" charset="0"/>
            </a:rPr>
            <a:t>Realizarse de manera continua para evidenciar cambios y dejar información disponible a largo plazo.</a:t>
          </a:r>
        </a:p>
      </dsp:txBody>
      <dsp:txXfrm>
        <a:off x="867557" y="1006019"/>
        <a:ext cx="10386954" cy="701843"/>
      </dsp:txXfrm>
    </dsp:sp>
    <dsp:sp modelId="{8C3CD512-A37B-A74D-94B6-756C83780EBB}">
      <dsp:nvSpPr>
        <dsp:cNvPr id="0" name=""/>
        <dsp:cNvSpPr/>
      </dsp:nvSpPr>
      <dsp:spPr>
        <a:xfrm>
          <a:off x="525395" y="1014779"/>
          <a:ext cx="684325" cy="684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B1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249C8-D157-0545-A184-FF924BC9F723}">
      <dsp:nvSpPr>
        <dsp:cNvPr id="0" name=""/>
        <dsp:cNvSpPr/>
      </dsp:nvSpPr>
      <dsp:spPr>
        <a:xfrm>
          <a:off x="1017178" y="1797592"/>
          <a:ext cx="10181032" cy="7608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5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Avenir Next"/>
              <a:ea typeface="Avenir Next" charset="0"/>
              <a:cs typeface="Avenir Next" charset="0"/>
            </a:rPr>
            <a:t>Proponer variables de respuesta fáciles de medir e indicadores de evaluación medibles a corto, mediano y largo plazo.</a:t>
          </a:r>
        </a:p>
      </dsp:txBody>
      <dsp:txXfrm>
        <a:off x="1017178" y="1797592"/>
        <a:ext cx="10181032" cy="760870"/>
      </dsp:txXfrm>
    </dsp:sp>
    <dsp:sp modelId="{EAC950A3-542B-B943-9593-DF1425002CFC}">
      <dsp:nvSpPr>
        <dsp:cNvPr id="0" name=""/>
        <dsp:cNvSpPr/>
      </dsp:nvSpPr>
      <dsp:spPr>
        <a:xfrm>
          <a:off x="731316" y="1835865"/>
          <a:ext cx="684325" cy="684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B1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4DE90-4992-F345-85BF-D7C14F48F59F}">
      <dsp:nvSpPr>
        <dsp:cNvPr id="0" name=""/>
        <dsp:cNvSpPr/>
      </dsp:nvSpPr>
      <dsp:spPr>
        <a:xfrm>
          <a:off x="1073479" y="2630106"/>
          <a:ext cx="10181032" cy="736974"/>
        </a:xfrm>
        <a:prstGeom prst="rect">
          <a:avLst/>
        </a:prstGeom>
        <a:solidFill>
          <a:srgbClr val="23BB5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5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Avenir Next"/>
              <a:ea typeface="Avenir Next" charset="0"/>
              <a:cs typeface="Avenir Next" charset="0"/>
            </a:rPr>
            <a:t>Los indicadores deben reflejar umbrales que permitan una alerta temprana, ser viables, verificables y eficientes, y estar estrechamente relacionados con el objetivo.</a:t>
          </a:r>
        </a:p>
      </dsp:txBody>
      <dsp:txXfrm>
        <a:off x="1073479" y="2630106"/>
        <a:ext cx="10181032" cy="736974"/>
      </dsp:txXfrm>
    </dsp:sp>
    <dsp:sp modelId="{372026D7-5BD5-8B48-99FB-7DD5BBB4665B}">
      <dsp:nvSpPr>
        <dsp:cNvPr id="0" name=""/>
        <dsp:cNvSpPr/>
      </dsp:nvSpPr>
      <dsp:spPr>
        <a:xfrm>
          <a:off x="731316" y="2656431"/>
          <a:ext cx="684325" cy="684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B1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0860D-4238-4CB2-8825-7284BBE3063E}">
      <dsp:nvSpPr>
        <dsp:cNvPr id="0" name=""/>
        <dsp:cNvSpPr/>
      </dsp:nvSpPr>
      <dsp:spPr>
        <a:xfrm>
          <a:off x="867557" y="3413625"/>
          <a:ext cx="10386954" cy="714123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5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</a:rPr>
            <a:t>Tener una frecuencia o temporalidad de medición y realizarse de forma participativa con la comunidad, las mujeres, los jóvenes y los niños.</a:t>
          </a:r>
        </a:p>
      </dsp:txBody>
      <dsp:txXfrm>
        <a:off x="867557" y="3413625"/>
        <a:ext cx="10386954" cy="714123"/>
      </dsp:txXfrm>
    </dsp:sp>
    <dsp:sp modelId="{0489CEA7-4FCB-4715-A039-06559F0AE7FB}">
      <dsp:nvSpPr>
        <dsp:cNvPr id="0" name=""/>
        <dsp:cNvSpPr/>
      </dsp:nvSpPr>
      <dsp:spPr>
        <a:xfrm>
          <a:off x="525395" y="3428533"/>
          <a:ext cx="684325" cy="684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B1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DBFF4-1F61-4226-B2F7-C130A5AF3F0E}">
      <dsp:nvSpPr>
        <dsp:cNvPr id="0" name=""/>
        <dsp:cNvSpPr/>
      </dsp:nvSpPr>
      <dsp:spPr>
        <a:xfrm>
          <a:off x="490363" y="4192576"/>
          <a:ext cx="10837277" cy="919787"/>
        </a:xfrm>
        <a:prstGeom prst="rect">
          <a:avLst/>
        </a:prstGeom>
        <a:solidFill>
          <a:srgbClr val="21B15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45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Avenir Next"/>
            </a:rPr>
            <a:t>Establecer diseños de muestreo y formatos para la toma de datos al momento de implementar el monitoreo, así como responsables de la toma de datos, la sistematización y el análisis. El monitoreo participativo debe ir acompañado de un proceso de formación.</a:t>
          </a:r>
        </a:p>
      </dsp:txBody>
      <dsp:txXfrm>
        <a:off x="490363" y="4192576"/>
        <a:ext cx="10837277" cy="919787"/>
      </dsp:txXfrm>
    </dsp:sp>
    <dsp:sp modelId="{13916EAF-B4A1-42B2-98B2-CC392D342F47}">
      <dsp:nvSpPr>
        <dsp:cNvPr id="0" name=""/>
        <dsp:cNvSpPr/>
      </dsp:nvSpPr>
      <dsp:spPr>
        <a:xfrm>
          <a:off x="75071" y="4298603"/>
          <a:ext cx="684325" cy="684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1B15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DCE76-C06E-4C6D-BC2F-A352ECE3C6EE}" type="datetimeFigureOut">
              <a:rPr lang="es-CO" smtClean="0"/>
              <a:t>15/03/2022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285B0-3B22-49E0-B76C-92D7124C73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424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85B0-3B22-49E0-B76C-92D7124C738F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971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85B0-3B22-49E0-B76C-92D7124C738F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853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285B0-3B22-49E0-B76C-92D7124C738F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667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85B0-3B22-49E0-B76C-92D7124C738F}" type="slidenum">
              <a:rPr lang="es-CO" smtClean="0"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9996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85B0-3B22-49E0-B76C-92D7124C738F}" type="slidenum">
              <a:rPr lang="es-CO" smtClean="0"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6516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85B0-3B22-49E0-B76C-92D7124C738F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723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01C-56B5-C948-98FC-AB171540F786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5593-0E2E-5B4F-A988-038F40EF6E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655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01C-56B5-C948-98FC-AB171540F786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5593-0E2E-5B4F-A988-038F40EF6E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167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01C-56B5-C948-98FC-AB171540F786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5593-0E2E-5B4F-A988-038F40EF6E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768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01C-56B5-C948-98FC-AB171540F786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5593-0E2E-5B4F-A988-038F40EF6E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660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01C-56B5-C948-98FC-AB171540F786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5593-0E2E-5B4F-A988-038F40EF6E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77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01C-56B5-C948-98FC-AB171540F786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5593-0E2E-5B4F-A988-038F40EF6E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840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01C-56B5-C948-98FC-AB171540F786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5593-0E2E-5B4F-A988-038F40EF6E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40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01C-56B5-C948-98FC-AB171540F786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5593-0E2E-5B4F-A988-038F40EF6E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762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01C-56B5-C948-98FC-AB171540F786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5593-0E2E-5B4F-A988-038F40EF6E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84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01C-56B5-C948-98FC-AB171540F786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5593-0E2E-5B4F-A988-038F40EF6E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24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01C-56B5-C948-98FC-AB171540F786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5593-0E2E-5B4F-A988-038F40EF6E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464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3101C-56B5-C948-98FC-AB171540F786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A5593-0E2E-5B4F-A988-038F40EF6E9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441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news/evaluating-impact-nature-based-solutions-handbook-practitioners-2021-may-06_e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epository.humboldt.org.co/handle/20.500.11761/3530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5"/>
          <p:cNvSpPr txBox="1"/>
          <p:nvPr/>
        </p:nvSpPr>
        <p:spPr>
          <a:xfrm>
            <a:off x="676297" y="667510"/>
            <a:ext cx="58769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MX" sz="3200" b="1" kern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venir Next"/>
              </a:rPr>
              <a:t>Lineamientos para el diseño del sistema de monitoreo y evaluación de proyectos de </a:t>
            </a:r>
            <a:r>
              <a:rPr lang="es-MX" sz="3200" b="1" kern="12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venir Next"/>
              </a:rPr>
              <a:t>SbN</a:t>
            </a:r>
            <a:r>
              <a:rPr lang="es-MX" sz="3200" b="1" kern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venir Next"/>
              </a:rPr>
              <a:t> de </a:t>
            </a:r>
            <a:r>
              <a:rPr lang="es-MX" sz="3200" b="1" kern="1200" dirty="0">
                <a:solidFill>
                  <a:srgbClr val="CBD3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venir Next"/>
              </a:rPr>
              <a:t>protección y restauración de ecosistemas de sabanas</a:t>
            </a:r>
            <a:endParaRPr lang="es-CO" sz="3200" b="1" dirty="0">
              <a:solidFill>
                <a:srgbClr val="CBD3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5628932"/>
            <a:ext cx="6553200" cy="1229068"/>
            <a:chOff x="0" y="5628932"/>
            <a:chExt cx="6553200" cy="1229068"/>
          </a:xfrm>
        </p:grpSpPr>
        <p:grpSp>
          <p:nvGrpSpPr>
            <p:cNvPr id="7" name="Grupo 6"/>
            <p:cNvGrpSpPr/>
            <p:nvPr/>
          </p:nvGrpSpPr>
          <p:grpSpPr>
            <a:xfrm>
              <a:off x="0" y="5628932"/>
              <a:ext cx="6553200" cy="1229068"/>
              <a:chOff x="0" y="5628932"/>
              <a:chExt cx="6553200" cy="1229068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0" y="5628932"/>
                <a:ext cx="1017494" cy="1229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0" name="Rectángulo redondeado 9"/>
              <p:cNvSpPr/>
              <p:nvPr/>
            </p:nvSpPr>
            <p:spPr>
              <a:xfrm>
                <a:off x="0" y="5628932"/>
                <a:ext cx="6553200" cy="122906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76" y="5856803"/>
              <a:ext cx="5486400" cy="773325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41" y="215900"/>
            <a:ext cx="1701216" cy="18300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76" y="204598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>
            <a:extLst>
              <a:ext uri="{FF2B5EF4-FFF2-40B4-BE49-F238E27FC236}">
                <a16:creationId xmlns:a16="http://schemas.microsoft.com/office/drawing/2014/main" id="{B2414D78-47DE-48B4-81D3-F3657083B331}"/>
              </a:ext>
            </a:extLst>
          </p:cNvPr>
          <p:cNvGrpSpPr/>
          <p:nvPr/>
        </p:nvGrpSpPr>
        <p:grpSpPr>
          <a:xfrm>
            <a:off x="2" y="-13294"/>
            <a:ext cx="9482215" cy="1265898"/>
            <a:chOff x="0" y="279268"/>
            <a:chExt cx="6469117" cy="1282535"/>
          </a:xfrm>
          <a:solidFill>
            <a:srgbClr val="004241"/>
          </a:solidFill>
        </p:grpSpPr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3B82FAD0-BEB3-47EB-9C0C-89B0FA1CBF19}"/>
                </a:ext>
              </a:extLst>
            </p:cNvPr>
            <p:cNvSpPr/>
            <p:nvPr/>
          </p:nvSpPr>
          <p:spPr>
            <a:xfrm>
              <a:off x="0" y="279268"/>
              <a:ext cx="1017494" cy="12825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46" name="Rectángulo redondeado 10">
              <a:extLst>
                <a:ext uri="{FF2B5EF4-FFF2-40B4-BE49-F238E27FC236}">
                  <a16:creationId xmlns:a16="http://schemas.microsoft.com/office/drawing/2014/main" id="{ADDE6A25-5955-4085-9578-2091A22D6FD4}"/>
                </a:ext>
              </a:extLst>
            </p:cNvPr>
            <p:cNvSpPr/>
            <p:nvPr/>
          </p:nvSpPr>
          <p:spPr>
            <a:xfrm>
              <a:off x="0" y="279268"/>
              <a:ext cx="6469117" cy="12825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1" name="Rectángulo 20"/>
          <p:cNvSpPr/>
          <p:nvPr/>
        </p:nvSpPr>
        <p:spPr>
          <a:xfrm>
            <a:off x="0" y="1618353"/>
            <a:ext cx="12192000" cy="1582298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dirty="0">
              <a:solidFill>
                <a:schemeClr val="tx1"/>
              </a:solidFill>
              <a:latin typeface="Avenir Nex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54512" t="28282" r="21250" b="28608"/>
          <a:stretch/>
        </p:blipFill>
        <p:spPr>
          <a:xfrm>
            <a:off x="80151" y="3502445"/>
            <a:ext cx="1498696" cy="14986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87" y="3496987"/>
            <a:ext cx="1366745" cy="21029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66" y="3462333"/>
            <a:ext cx="1251400" cy="1613058"/>
          </a:xfrm>
          <a:prstGeom prst="rect">
            <a:avLst/>
          </a:prstGeom>
        </p:spPr>
      </p:pic>
      <p:grpSp>
        <p:nvGrpSpPr>
          <p:cNvPr id="24" name="Google Shape;1271;p23"/>
          <p:cNvGrpSpPr/>
          <p:nvPr/>
        </p:nvGrpSpPr>
        <p:grpSpPr>
          <a:xfrm>
            <a:off x="9309775" y="3443241"/>
            <a:ext cx="923671" cy="943129"/>
            <a:chOff x="546075" y="375000"/>
            <a:chExt cx="1682050" cy="2244225"/>
          </a:xfrm>
        </p:grpSpPr>
        <p:sp>
          <p:nvSpPr>
            <p:cNvPr id="25" name="Google Shape;1272;p23"/>
            <p:cNvSpPr/>
            <p:nvPr/>
          </p:nvSpPr>
          <p:spPr>
            <a:xfrm>
              <a:off x="546075" y="1587725"/>
              <a:ext cx="1682050" cy="1031500"/>
            </a:xfrm>
            <a:custGeom>
              <a:avLst/>
              <a:gdLst/>
              <a:ahLst/>
              <a:cxnLst/>
              <a:rect l="l" t="t" r="r" b="b"/>
              <a:pathLst>
                <a:path w="67282" h="41260" extrusionOk="0">
                  <a:moveTo>
                    <a:pt x="36366" y="1"/>
                  </a:moveTo>
                  <a:lnTo>
                    <a:pt x="24210" y="1040"/>
                  </a:lnTo>
                  <a:lnTo>
                    <a:pt x="23551" y="1496"/>
                  </a:lnTo>
                  <a:lnTo>
                    <a:pt x="22791" y="2041"/>
                  </a:lnTo>
                  <a:lnTo>
                    <a:pt x="21764" y="2764"/>
                  </a:lnTo>
                  <a:lnTo>
                    <a:pt x="20547" y="3651"/>
                  </a:lnTo>
                  <a:lnTo>
                    <a:pt x="19140" y="4691"/>
                  </a:lnTo>
                  <a:lnTo>
                    <a:pt x="17606" y="5844"/>
                  </a:lnTo>
                  <a:lnTo>
                    <a:pt x="15971" y="7112"/>
                  </a:lnTo>
                  <a:lnTo>
                    <a:pt x="15122" y="7783"/>
                  </a:lnTo>
                  <a:lnTo>
                    <a:pt x="14260" y="8480"/>
                  </a:lnTo>
                  <a:lnTo>
                    <a:pt x="13398" y="9178"/>
                  </a:lnTo>
                  <a:lnTo>
                    <a:pt x="12524" y="9900"/>
                  </a:lnTo>
                  <a:lnTo>
                    <a:pt x="11649" y="10635"/>
                  </a:lnTo>
                  <a:lnTo>
                    <a:pt x="10787" y="11370"/>
                  </a:lnTo>
                  <a:lnTo>
                    <a:pt x="9938" y="12131"/>
                  </a:lnTo>
                  <a:lnTo>
                    <a:pt x="9101" y="12879"/>
                  </a:lnTo>
                  <a:lnTo>
                    <a:pt x="8290" y="13639"/>
                  </a:lnTo>
                  <a:lnTo>
                    <a:pt x="7492" y="14400"/>
                  </a:lnTo>
                  <a:lnTo>
                    <a:pt x="6731" y="15160"/>
                  </a:lnTo>
                  <a:lnTo>
                    <a:pt x="5996" y="15921"/>
                  </a:lnTo>
                  <a:lnTo>
                    <a:pt x="5299" y="16669"/>
                  </a:lnTo>
                  <a:lnTo>
                    <a:pt x="4640" y="17404"/>
                  </a:lnTo>
                  <a:lnTo>
                    <a:pt x="4031" y="18139"/>
                  </a:lnTo>
                  <a:lnTo>
                    <a:pt x="3752" y="18494"/>
                  </a:lnTo>
                  <a:lnTo>
                    <a:pt x="3473" y="18849"/>
                  </a:lnTo>
                  <a:lnTo>
                    <a:pt x="3220" y="19204"/>
                  </a:lnTo>
                  <a:lnTo>
                    <a:pt x="2966" y="19571"/>
                  </a:lnTo>
                  <a:lnTo>
                    <a:pt x="2738" y="19952"/>
                  </a:lnTo>
                  <a:lnTo>
                    <a:pt x="2510" y="20345"/>
                  </a:lnTo>
                  <a:lnTo>
                    <a:pt x="2307" y="20738"/>
                  </a:lnTo>
                  <a:lnTo>
                    <a:pt x="2104" y="21143"/>
                  </a:lnTo>
                  <a:lnTo>
                    <a:pt x="1914" y="21561"/>
                  </a:lnTo>
                  <a:lnTo>
                    <a:pt x="1737" y="21980"/>
                  </a:lnTo>
                  <a:lnTo>
                    <a:pt x="1572" y="22398"/>
                  </a:lnTo>
                  <a:lnTo>
                    <a:pt x="1407" y="22829"/>
                  </a:lnTo>
                  <a:lnTo>
                    <a:pt x="1268" y="23273"/>
                  </a:lnTo>
                  <a:lnTo>
                    <a:pt x="1128" y="23716"/>
                  </a:lnTo>
                  <a:lnTo>
                    <a:pt x="1002" y="24160"/>
                  </a:lnTo>
                  <a:lnTo>
                    <a:pt x="875" y="24616"/>
                  </a:lnTo>
                  <a:lnTo>
                    <a:pt x="774" y="25073"/>
                  </a:lnTo>
                  <a:lnTo>
                    <a:pt x="659" y="25529"/>
                  </a:lnTo>
                  <a:lnTo>
                    <a:pt x="571" y="25998"/>
                  </a:lnTo>
                  <a:lnTo>
                    <a:pt x="482" y="26454"/>
                  </a:lnTo>
                  <a:lnTo>
                    <a:pt x="406" y="26923"/>
                  </a:lnTo>
                  <a:lnTo>
                    <a:pt x="343" y="27392"/>
                  </a:lnTo>
                  <a:lnTo>
                    <a:pt x="216" y="28317"/>
                  </a:lnTo>
                  <a:lnTo>
                    <a:pt x="127" y="29255"/>
                  </a:lnTo>
                  <a:lnTo>
                    <a:pt x="64" y="30181"/>
                  </a:lnTo>
                  <a:lnTo>
                    <a:pt x="26" y="31093"/>
                  </a:lnTo>
                  <a:lnTo>
                    <a:pt x="0" y="31993"/>
                  </a:lnTo>
                  <a:lnTo>
                    <a:pt x="0" y="32881"/>
                  </a:lnTo>
                  <a:lnTo>
                    <a:pt x="13" y="33743"/>
                  </a:lnTo>
                  <a:lnTo>
                    <a:pt x="38" y="34579"/>
                  </a:lnTo>
                  <a:lnTo>
                    <a:pt x="76" y="35390"/>
                  </a:lnTo>
                  <a:lnTo>
                    <a:pt x="127" y="36151"/>
                  </a:lnTo>
                  <a:lnTo>
                    <a:pt x="178" y="36886"/>
                  </a:lnTo>
                  <a:lnTo>
                    <a:pt x="241" y="37583"/>
                  </a:lnTo>
                  <a:lnTo>
                    <a:pt x="317" y="38230"/>
                  </a:lnTo>
                  <a:lnTo>
                    <a:pt x="381" y="38813"/>
                  </a:lnTo>
                  <a:lnTo>
                    <a:pt x="520" y="39839"/>
                  </a:lnTo>
                  <a:lnTo>
                    <a:pt x="634" y="40600"/>
                  </a:lnTo>
                  <a:lnTo>
                    <a:pt x="748" y="41259"/>
                  </a:lnTo>
                  <a:lnTo>
                    <a:pt x="65063" y="41259"/>
                  </a:lnTo>
                  <a:lnTo>
                    <a:pt x="65203" y="40701"/>
                  </a:lnTo>
                  <a:lnTo>
                    <a:pt x="65380" y="40030"/>
                  </a:lnTo>
                  <a:lnTo>
                    <a:pt x="65583" y="39155"/>
                  </a:lnTo>
                  <a:lnTo>
                    <a:pt x="65824" y="38090"/>
                  </a:lnTo>
                  <a:lnTo>
                    <a:pt x="66090" y="36848"/>
                  </a:lnTo>
                  <a:lnTo>
                    <a:pt x="66343" y="35479"/>
                  </a:lnTo>
                  <a:lnTo>
                    <a:pt x="66483" y="34757"/>
                  </a:lnTo>
                  <a:lnTo>
                    <a:pt x="66610" y="34009"/>
                  </a:lnTo>
                  <a:lnTo>
                    <a:pt x="66724" y="33236"/>
                  </a:lnTo>
                  <a:lnTo>
                    <a:pt x="66838" y="32450"/>
                  </a:lnTo>
                  <a:lnTo>
                    <a:pt x="66939" y="31651"/>
                  </a:lnTo>
                  <a:lnTo>
                    <a:pt x="67028" y="30840"/>
                  </a:lnTo>
                  <a:lnTo>
                    <a:pt x="67117" y="30016"/>
                  </a:lnTo>
                  <a:lnTo>
                    <a:pt x="67180" y="29205"/>
                  </a:lnTo>
                  <a:lnTo>
                    <a:pt x="67231" y="28381"/>
                  </a:lnTo>
                  <a:lnTo>
                    <a:pt x="67269" y="27557"/>
                  </a:lnTo>
                  <a:lnTo>
                    <a:pt x="67281" y="26758"/>
                  </a:lnTo>
                  <a:lnTo>
                    <a:pt x="67281" y="25960"/>
                  </a:lnTo>
                  <a:lnTo>
                    <a:pt x="67256" y="25174"/>
                  </a:lnTo>
                  <a:lnTo>
                    <a:pt x="67205" y="24401"/>
                  </a:lnTo>
                  <a:lnTo>
                    <a:pt x="67129" y="23653"/>
                  </a:lnTo>
                  <a:lnTo>
                    <a:pt x="67079" y="23285"/>
                  </a:lnTo>
                  <a:lnTo>
                    <a:pt x="67028" y="22930"/>
                  </a:lnTo>
                  <a:lnTo>
                    <a:pt x="66965" y="22576"/>
                  </a:lnTo>
                  <a:lnTo>
                    <a:pt x="66901" y="22233"/>
                  </a:lnTo>
                  <a:lnTo>
                    <a:pt x="66825" y="21904"/>
                  </a:lnTo>
                  <a:lnTo>
                    <a:pt x="66736" y="21574"/>
                  </a:lnTo>
                  <a:lnTo>
                    <a:pt x="66648" y="21245"/>
                  </a:lnTo>
                  <a:lnTo>
                    <a:pt x="66546" y="20940"/>
                  </a:lnTo>
                  <a:lnTo>
                    <a:pt x="66445" y="20624"/>
                  </a:lnTo>
                  <a:lnTo>
                    <a:pt x="66331" y="20319"/>
                  </a:lnTo>
                  <a:lnTo>
                    <a:pt x="66217" y="20028"/>
                  </a:lnTo>
                  <a:lnTo>
                    <a:pt x="66090" y="19736"/>
                  </a:lnTo>
                  <a:lnTo>
                    <a:pt x="65963" y="19445"/>
                  </a:lnTo>
                  <a:lnTo>
                    <a:pt x="65824" y="19166"/>
                  </a:lnTo>
                  <a:lnTo>
                    <a:pt x="65545" y="18621"/>
                  </a:lnTo>
                  <a:lnTo>
                    <a:pt x="65228" y="18101"/>
                  </a:lnTo>
                  <a:lnTo>
                    <a:pt x="64898" y="17594"/>
                  </a:lnTo>
                  <a:lnTo>
                    <a:pt x="64544" y="17112"/>
                  </a:lnTo>
                  <a:lnTo>
                    <a:pt x="64176" y="16643"/>
                  </a:lnTo>
                  <a:lnTo>
                    <a:pt x="63783" y="16187"/>
                  </a:lnTo>
                  <a:lnTo>
                    <a:pt x="63365" y="15756"/>
                  </a:lnTo>
                  <a:lnTo>
                    <a:pt x="62934" y="15338"/>
                  </a:lnTo>
                  <a:lnTo>
                    <a:pt x="62490" y="14945"/>
                  </a:lnTo>
                  <a:lnTo>
                    <a:pt x="62021" y="14552"/>
                  </a:lnTo>
                  <a:lnTo>
                    <a:pt x="61527" y="14184"/>
                  </a:lnTo>
                  <a:lnTo>
                    <a:pt x="61032" y="13817"/>
                  </a:lnTo>
                  <a:lnTo>
                    <a:pt x="60513" y="13475"/>
                  </a:lnTo>
                  <a:lnTo>
                    <a:pt x="59980" y="13132"/>
                  </a:lnTo>
                  <a:lnTo>
                    <a:pt x="59423" y="12815"/>
                  </a:lnTo>
                  <a:lnTo>
                    <a:pt x="58865" y="12499"/>
                  </a:lnTo>
                  <a:lnTo>
                    <a:pt x="58282" y="12194"/>
                  </a:lnTo>
                  <a:lnTo>
                    <a:pt x="57699" y="11890"/>
                  </a:lnTo>
                  <a:lnTo>
                    <a:pt x="57103" y="11599"/>
                  </a:lnTo>
                  <a:lnTo>
                    <a:pt x="56482" y="11320"/>
                  </a:lnTo>
                  <a:lnTo>
                    <a:pt x="55861" y="11041"/>
                  </a:lnTo>
                  <a:lnTo>
                    <a:pt x="55227" y="10775"/>
                  </a:lnTo>
                  <a:lnTo>
                    <a:pt x="53934" y="10242"/>
                  </a:lnTo>
                  <a:lnTo>
                    <a:pt x="52591" y="9723"/>
                  </a:lnTo>
                  <a:lnTo>
                    <a:pt x="51234" y="9216"/>
                  </a:lnTo>
                  <a:lnTo>
                    <a:pt x="50550" y="8949"/>
                  </a:lnTo>
                  <a:lnTo>
                    <a:pt x="49865" y="8658"/>
                  </a:lnTo>
                  <a:lnTo>
                    <a:pt x="49168" y="8354"/>
                  </a:lnTo>
                  <a:lnTo>
                    <a:pt x="48496" y="8037"/>
                  </a:lnTo>
                  <a:lnTo>
                    <a:pt x="47812" y="7695"/>
                  </a:lnTo>
                  <a:lnTo>
                    <a:pt x="47140" y="7352"/>
                  </a:lnTo>
                  <a:lnTo>
                    <a:pt x="46468" y="6997"/>
                  </a:lnTo>
                  <a:lnTo>
                    <a:pt x="45822" y="6617"/>
                  </a:lnTo>
                  <a:lnTo>
                    <a:pt x="45175" y="6250"/>
                  </a:lnTo>
                  <a:lnTo>
                    <a:pt x="44542" y="5869"/>
                  </a:lnTo>
                  <a:lnTo>
                    <a:pt x="43921" y="5489"/>
                  </a:lnTo>
                  <a:lnTo>
                    <a:pt x="43312" y="5096"/>
                  </a:lnTo>
                  <a:lnTo>
                    <a:pt x="42716" y="4716"/>
                  </a:lnTo>
                  <a:lnTo>
                    <a:pt x="42146" y="4336"/>
                  </a:lnTo>
                  <a:lnTo>
                    <a:pt x="41043" y="3588"/>
                  </a:lnTo>
                  <a:lnTo>
                    <a:pt x="40042" y="2865"/>
                  </a:lnTo>
                  <a:lnTo>
                    <a:pt x="39129" y="2193"/>
                  </a:lnTo>
                  <a:lnTo>
                    <a:pt x="38331" y="1585"/>
                  </a:lnTo>
                  <a:lnTo>
                    <a:pt x="37659" y="1053"/>
                  </a:lnTo>
                  <a:lnTo>
                    <a:pt x="37101" y="609"/>
                  </a:lnTo>
                  <a:lnTo>
                    <a:pt x="36696" y="279"/>
                  </a:lnTo>
                  <a:lnTo>
                    <a:pt x="363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6E0B4"/>
                </a:solidFill>
                <a:latin typeface="Avenir Next"/>
              </a:endParaRPr>
            </a:p>
          </p:txBody>
        </p:sp>
        <p:sp>
          <p:nvSpPr>
            <p:cNvPr id="26" name="Google Shape;1273;p23"/>
            <p:cNvSpPr/>
            <p:nvPr/>
          </p:nvSpPr>
          <p:spPr>
            <a:xfrm>
              <a:off x="860100" y="375000"/>
              <a:ext cx="722200" cy="725700"/>
            </a:xfrm>
            <a:custGeom>
              <a:avLst/>
              <a:gdLst/>
              <a:ahLst/>
              <a:cxnLst/>
              <a:rect l="l" t="t" r="r" b="b"/>
              <a:pathLst>
                <a:path w="28888" h="29028" extrusionOk="0">
                  <a:moveTo>
                    <a:pt x="4348" y="1"/>
                  </a:moveTo>
                  <a:lnTo>
                    <a:pt x="4082" y="13"/>
                  </a:lnTo>
                  <a:lnTo>
                    <a:pt x="3816" y="39"/>
                  </a:lnTo>
                  <a:lnTo>
                    <a:pt x="3550" y="77"/>
                  </a:lnTo>
                  <a:lnTo>
                    <a:pt x="3284" y="153"/>
                  </a:lnTo>
                  <a:lnTo>
                    <a:pt x="3017" y="242"/>
                  </a:lnTo>
                  <a:lnTo>
                    <a:pt x="2751" y="343"/>
                  </a:lnTo>
                  <a:lnTo>
                    <a:pt x="2485" y="482"/>
                  </a:lnTo>
                  <a:lnTo>
                    <a:pt x="2219" y="647"/>
                  </a:lnTo>
                  <a:lnTo>
                    <a:pt x="1953" y="837"/>
                  </a:lnTo>
                  <a:lnTo>
                    <a:pt x="1699" y="1053"/>
                  </a:lnTo>
                  <a:lnTo>
                    <a:pt x="1433" y="1306"/>
                  </a:lnTo>
                  <a:lnTo>
                    <a:pt x="1179" y="1585"/>
                  </a:lnTo>
                  <a:lnTo>
                    <a:pt x="1027" y="1788"/>
                  </a:lnTo>
                  <a:lnTo>
                    <a:pt x="888" y="2016"/>
                  </a:lnTo>
                  <a:lnTo>
                    <a:pt x="749" y="2270"/>
                  </a:lnTo>
                  <a:lnTo>
                    <a:pt x="634" y="2549"/>
                  </a:lnTo>
                  <a:lnTo>
                    <a:pt x="533" y="2840"/>
                  </a:lnTo>
                  <a:lnTo>
                    <a:pt x="444" y="3157"/>
                  </a:lnTo>
                  <a:lnTo>
                    <a:pt x="356" y="3499"/>
                  </a:lnTo>
                  <a:lnTo>
                    <a:pt x="280" y="3854"/>
                  </a:lnTo>
                  <a:lnTo>
                    <a:pt x="216" y="4222"/>
                  </a:lnTo>
                  <a:lnTo>
                    <a:pt x="165" y="4615"/>
                  </a:lnTo>
                  <a:lnTo>
                    <a:pt x="127" y="5008"/>
                  </a:lnTo>
                  <a:lnTo>
                    <a:pt x="89" y="5413"/>
                  </a:lnTo>
                  <a:lnTo>
                    <a:pt x="39" y="6262"/>
                  </a:lnTo>
                  <a:lnTo>
                    <a:pt x="1" y="7124"/>
                  </a:lnTo>
                  <a:lnTo>
                    <a:pt x="1" y="8012"/>
                  </a:lnTo>
                  <a:lnTo>
                    <a:pt x="1" y="8899"/>
                  </a:lnTo>
                  <a:lnTo>
                    <a:pt x="26" y="9761"/>
                  </a:lnTo>
                  <a:lnTo>
                    <a:pt x="51" y="10610"/>
                  </a:lnTo>
                  <a:lnTo>
                    <a:pt x="102" y="12195"/>
                  </a:lnTo>
                  <a:lnTo>
                    <a:pt x="127" y="12892"/>
                  </a:lnTo>
                  <a:lnTo>
                    <a:pt x="127" y="13525"/>
                  </a:lnTo>
                  <a:lnTo>
                    <a:pt x="140" y="13665"/>
                  </a:lnTo>
                  <a:lnTo>
                    <a:pt x="153" y="13817"/>
                  </a:lnTo>
                  <a:lnTo>
                    <a:pt x="178" y="13956"/>
                  </a:lnTo>
                  <a:lnTo>
                    <a:pt x="216" y="14096"/>
                  </a:lnTo>
                  <a:lnTo>
                    <a:pt x="254" y="14235"/>
                  </a:lnTo>
                  <a:lnTo>
                    <a:pt x="305" y="14362"/>
                  </a:lnTo>
                  <a:lnTo>
                    <a:pt x="368" y="14501"/>
                  </a:lnTo>
                  <a:lnTo>
                    <a:pt x="444" y="14628"/>
                  </a:lnTo>
                  <a:lnTo>
                    <a:pt x="520" y="14755"/>
                  </a:lnTo>
                  <a:lnTo>
                    <a:pt x="596" y="14869"/>
                  </a:lnTo>
                  <a:lnTo>
                    <a:pt x="787" y="15123"/>
                  </a:lnTo>
                  <a:lnTo>
                    <a:pt x="1002" y="15351"/>
                  </a:lnTo>
                  <a:lnTo>
                    <a:pt x="1243" y="15566"/>
                  </a:lnTo>
                  <a:lnTo>
                    <a:pt x="1509" y="15782"/>
                  </a:lnTo>
                  <a:lnTo>
                    <a:pt x="1788" y="15984"/>
                  </a:lnTo>
                  <a:lnTo>
                    <a:pt x="2079" y="16175"/>
                  </a:lnTo>
                  <a:lnTo>
                    <a:pt x="2384" y="16365"/>
                  </a:lnTo>
                  <a:lnTo>
                    <a:pt x="2701" y="16542"/>
                  </a:lnTo>
                  <a:lnTo>
                    <a:pt x="3030" y="16707"/>
                  </a:lnTo>
                  <a:lnTo>
                    <a:pt x="3360" y="16859"/>
                  </a:lnTo>
                  <a:lnTo>
                    <a:pt x="3689" y="17011"/>
                  </a:lnTo>
                  <a:lnTo>
                    <a:pt x="4031" y="17151"/>
                  </a:lnTo>
                  <a:lnTo>
                    <a:pt x="4361" y="17277"/>
                  </a:lnTo>
                  <a:lnTo>
                    <a:pt x="4995" y="17506"/>
                  </a:lnTo>
                  <a:lnTo>
                    <a:pt x="5603" y="17696"/>
                  </a:lnTo>
                  <a:lnTo>
                    <a:pt x="6136" y="17860"/>
                  </a:lnTo>
                  <a:lnTo>
                    <a:pt x="6592" y="17975"/>
                  </a:lnTo>
                  <a:lnTo>
                    <a:pt x="6947" y="18063"/>
                  </a:lnTo>
                  <a:lnTo>
                    <a:pt x="7251" y="18127"/>
                  </a:lnTo>
                  <a:lnTo>
                    <a:pt x="22132" y="29027"/>
                  </a:lnTo>
                  <a:lnTo>
                    <a:pt x="26949" y="25047"/>
                  </a:lnTo>
                  <a:lnTo>
                    <a:pt x="27088" y="24540"/>
                  </a:lnTo>
                  <a:lnTo>
                    <a:pt x="27253" y="23945"/>
                  </a:lnTo>
                  <a:lnTo>
                    <a:pt x="27456" y="23159"/>
                  </a:lnTo>
                  <a:lnTo>
                    <a:pt x="27696" y="22221"/>
                  </a:lnTo>
                  <a:lnTo>
                    <a:pt x="27937" y="21156"/>
                  </a:lnTo>
                  <a:lnTo>
                    <a:pt x="28178" y="19990"/>
                  </a:lnTo>
                  <a:lnTo>
                    <a:pt x="28292" y="19381"/>
                  </a:lnTo>
                  <a:lnTo>
                    <a:pt x="28406" y="18760"/>
                  </a:lnTo>
                  <a:lnTo>
                    <a:pt x="28508" y="18127"/>
                  </a:lnTo>
                  <a:lnTo>
                    <a:pt x="28609" y="17493"/>
                  </a:lnTo>
                  <a:lnTo>
                    <a:pt x="28698" y="16846"/>
                  </a:lnTo>
                  <a:lnTo>
                    <a:pt x="28761" y="16213"/>
                  </a:lnTo>
                  <a:lnTo>
                    <a:pt x="28825" y="15579"/>
                  </a:lnTo>
                  <a:lnTo>
                    <a:pt x="28863" y="14945"/>
                  </a:lnTo>
                  <a:lnTo>
                    <a:pt x="28888" y="14337"/>
                  </a:lnTo>
                  <a:lnTo>
                    <a:pt x="28888" y="13728"/>
                  </a:lnTo>
                  <a:lnTo>
                    <a:pt x="28875" y="13158"/>
                  </a:lnTo>
                  <a:lnTo>
                    <a:pt x="28825" y="12600"/>
                  </a:lnTo>
                  <a:lnTo>
                    <a:pt x="28761" y="12068"/>
                  </a:lnTo>
                  <a:lnTo>
                    <a:pt x="28723" y="11814"/>
                  </a:lnTo>
                  <a:lnTo>
                    <a:pt x="28672" y="11573"/>
                  </a:lnTo>
                  <a:lnTo>
                    <a:pt x="28609" y="11333"/>
                  </a:lnTo>
                  <a:lnTo>
                    <a:pt x="28546" y="11104"/>
                  </a:lnTo>
                  <a:lnTo>
                    <a:pt x="28470" y="10889"/>
                  </a:lnTo>
                  <a:lnTo>
                    <a:pt x="28394" y="10686"/>
                  </a:lnTo>
                  <a:lnTo>
                    <a:pt x="28305" y="10483"/>
                  </a:lnTo>
                  <a:lnTo>
                    <a:pt x="28203" y="10306"/>
                  </a:lnTo>
                  <a:lnTo>
                    <a:pt x="28102" y="10128"/>
                  </a:lnTo>
                  <a:lnTo>
                    <a:pt x="27988" y="9964"/>
                  </a:lnTo>
                  <a:lnTo>
                    <a:pt x="27747" y="9659"/>
                  </a:lnTo>
                  <a:lnTo>
                    <a:pt x="27506" y="9393"/>
                  </a:lnTo>
                  <a:lnTo>
                    <a:pt x="27253" y="9152"/>
                  </a:lnTo>
                  <a:lnTo>
                    <a:pt x="26987" y="8924"/>
                  </a:lnTo>
                  <a:lnTo>
                    <a:pt x="26720" y="8734"/>
                  </a:lnTo>
                  <a:lnTo>
                    <a:pt x="26454" y="8557"/>
                  </a:lnTo>
                  <a:lnTo>
                    <a:pt x="26175" y="8405"/>
                  </a:lnTo>
                  <a:lnTo>
                    <a:pt x="25909" y="8265"/>
                  </a:lnTo>
                  <a:lnTo>
                    <a:pt x="25630" y="8151"/>
                  </a:lnTo>
                  <a:lnTo>
                    <a:pt x="25351" y="8050"/>
                  </a:lnTo>
                  <a:lnTo>
                    <a:pt x="25073" y="7961"/>
                  </a:lnTo>
                  <a:lnTo>
                    <a:pt x="24794" y="7885"/>
                  </a:lnTo>
                  <a:lnTo>
                    <a:pt x="24528" y="7822"/>
                  </a:lnTo>
                  <a:lnTo>
                    <a:pt x="24249" y="7771"/>
                  </a:lnTo>
                  <a:lnTo>
                    <a:pt x="23729" y="7682"/>
                  </a:lnTo>
                  <a:lnTo>
                    <a:pt x="23209" y="7631"/>
                  </a:lnTo>
                  <a:lnTo>
                    <a:pt x="22740" y="7581"/>
                  </a:lnTo>
                  <a:lnTo>
                    <a:pt x="22297" y="7530"/>
                  </a:lnTo>
                  <a:lnTo>
                    <a:pt x="21891" y="7454"/>
                  </a:lnTo>
                  <a:lnTo>
                    <a:pt x="21714" y="7416"/>
                  </a:lnTo>
                  <a:lnTo>
                    <a:pt x="21549" y="7365"/>
                  </a:lnTo>
                  <a:lnTo>
                    <a:pt x="21397" y="7314"/>
                  </a:lnTo>
                  <a:lnTo>
                    <a:pt x="21257" y="7238"/>
                  </a:lnTo>
                  <a:lnTo>
                    <a:pt x="21131" y="7162"/>
                  </a:lnTo>
                  <a:lnTo>
                    <a:pt x="21029" y="7061"/>
                  </a:lnTo>
                  <a:lnTo>
                    <a:pt x="20940" y="6947"/>
                  </a:lnTo>
                  <a:lnTo>
                    <a:pt x="20864" y="6820"/>
                  </a:lnTo>
                  <a:lnTo>
                    <a:pt x="20750" y="6516"/>
                  </a:lnTo>
                  <a:lnTo>
                    <a:pt x="20649" y="6148"/>
                  </a:lnTo>
                  <a:lnTo>
                    <a:pt x="20408" y="5286"/>
                  </a:lnTo>
                  <a:lnTo>
                    <a:pt x="20269" y="4817"/>
                  </a:lnTo>
                  <a:lnTo>
                    <a:pt x="20117" y="4323"/>
                  </a:lnTo>
                  <a:lnTo>
                    <a:pt x="19939" y="3829"/>
                  </a:lnTo>
                  <a:lnTo>
                    <a:pt x="19825" y="3588"/>
                  </a:lnTo>
                  <a:lnTo>
                    <a:pt x="19711" y="3334"/>
                  </a:lnTo>
                  <a:lnTo>
                    <a:pt x="19597" y="3106"/>
                  </a:lnTo>
                  <a:lnTo>
                    <a:pt x="19457" y="2865"/>
                  </a:lnTo>
                  <a:lnTo>
                    <a:pt x="19318" y="2637"/>
                  </a:lnTo>
                  <a:lnTo>
                    <a:pt x="19153" y="2422"/>
                  </a:lnTo>
                  <a:lnTo>
                    <a:pt x="18988" y="2219"/>
                  </a:lnTo>
                  <a:lnTo>
                    <a:pt x="18811" y="2016"/>
                  </a:lnTo>
                  <a:lnTo>
                    <a:pt x="18608" y="1839"/>
                  </a:lnTo>
                  <a:lnTo>
                    <a:pt x="18393" y="1661"/>
                  </a:lnTo>
                  <a:lnTo>
                    <a:pt x="18165" y="1509"/>
                  </a:lnTo>
                  <a:lnTo>
                    <a:pt x="17924" y="1370"/>
                  </a:lnTo>
                  <a:lnTo>
                    <a:pt x="17658" y="1256"/>
                  </a:lnTo>
                  <a:lnTo>
                    <a:pt x="17379" y="1154"/>
                  </a:lnTo>
                  <a:lnTo>
                    <a:pt x="17074" y="1066"/>
                  </a:lnTo>
                  <a:lnTo>
                    <a:pt x="16758" y="1002"/>
                  </a:lnTo>
                  <a:lnTo>
                    <a:pt x="16415" y="964"/>
                  </a:lnTo>
                  <a:lnTo>
                    <a:pt x="16048" y="951"/>
                  </a:lnTo>
                  <a:lnTo>
                    <a:pt x="15693" y="964"/>
                  </a:lnTo>
                  <a:lnTo>
                    <a:pt x="15338" y="977"/>
                  </a:lnTo>
                  <a:lnTo>
                    <a:pt x="15008" y="1015"/>
                  </a:lnTo>
                  <a:lnTo>
                    <a:pt x="14691" y="1053"/>
                  </a:lnTo>
                  <a:lnTo>
                    <a:pt x="14400" y="1104"/>
                  </a:lnTo>
                  <a:lnTo>
                    <a:pt x="14121" y="1167"/>
                  </a:lnTo>
                  <a:lnTo>
                    <a:pt x="13842" y="1230"/>
                  </a:lnTo>
                  <a:lnTo>
                    <a:pt x="13589" y="1294"/>
                  </a:lnTo>
                  <a:lnTo>
                    <a:pt x="13107" y="1458"/>
                  </a:lnTo>
                  <a:lnTo>
                    <a:pt x="12663" y="1623"/>
                  </a:lnTo>
                  <a:lnTo>
                    <a:pt x="12258" y="1788"/>
                  </a:lnTo>
                  <a:lnTo>
                    <a:pt x="11890" y="1953"/>
                  </a:lnTo>
                  <a:lnTo>
                    <a:pt x="11535" y="2105"/>
                  </a:lnTo>
                  <a:lnTo>
                    <a:pt x="11193" y="2219"/>
                  </a:lnTo>
                  <a:lnTo>
                    <a:pt x="11028" y="2270"/>
                  </a:lnTo>
                  <a:lnTo>
                    <a:pt x="10864" y="2320"/>
                  </a:lnTo>
                  <a:lnTo>
                    <a:pt x="10711" y="2346"/>
                  </a:lnTo>
                  <a:lnTo>
                    <a:pt x="10547" y="2371"/>
                  </a:lnTo>
                  <a:lnTo>
                    <a:pt x="10382" y="2384"/>
                  </a:lnTo>
                  <a:lnTo>
                    <a:pt x="10217" y="2371"/>
                  </a:lnTo>
                  <a:lnTo>
                    <a:pt x="10040" y="2358"/>
                  </a:lnTo>
                  <a:lnTo>
                    <a:pt x="9875" y="2320"/>
                  </a:lnTo>
                  <a:lnTo>
                    <a:pt x="9697" y="2270"/>
                  </a:lnTo>
                  <a:lnTo>
                    <a:pt x="9520" y="2194"/>
                  </a:lnTo>
                  <a:lnTo>
                    <a:pt x="9330" y="2118"/>
                  </a:lnTo>
                  <a:lnTo>
                    <a:pt x="9140" y="2003"/>
                  </a:lnTo>
                  <a:lnTo>
                    <a:pt x="8303" y="1496"/>
                  </a:lnTo>
                  <a:lnTo>
                    <a:pt x="7859" y="1230"/>
                  </a:lnTo>
                  <a:lnTo>
                    <a:pt x="7390" y="964"/>
                  </a:lnTo>
                  <a:lnTo>
                    <a:pt x="6909" y="723"/>
                  </a:lnTo>
                  <a:lnTo>
                    <a:pt x="6668" y="597"/>
                  </a:lnTo>
                  <a:lnTo>
                    <a:pt x="6414" y="495"/>
                  </a:lnTo>
                  <a:lnTo>
                    <a:pt x="6161" y="394"/>
                  </a:lnTo>
                  <a:lnTo>
                    <a:pt x="5907" y="292"/>
                  </a:lnTo>
                  <a:lnTo>
                    <a:pt x="5654" y="216"/>
                  </a:lnTo>
                  <a:lnTo>
                    <a:pt x="5400" y="140"/>
                  </a:lnTo>
                  <a:lnTo>
                    <a:pt x="5134" y="90"/>
                  </a:lnTo>
                  <a:lnTo>
                    <a:pt x="4868" y="39"/>
                  </a:lnTo>
                  <a:lnTo>
                    <a:pt x="4602" y="13"/>
                  </a:lnTo>
                  <a:lnTo>
                    <a:pt x="43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 Next"/>
              </a:endParaRPr>
            </a:p>
          </p:txBody>
        </p:sp>
        <p:sp>
          <p:nvSpPr>
            <p:cNvPr id="27" name="Google Shape;1274;p23"/>
            <p:cNvSpPr/>
            <p:nvPr/>
          </p:nvSpPr>
          <p:spPr>
            <a:xfrm>
              <a:off x="1083200" y="1189725"/>
              <a:ext cx="387575" cy="681000"/>
            </a:xfrm>
            <a:custGeom>
              <a:avLst/>
              <a:gdLst/>
              <a:ahLst/>
              <a:cxnLst/>
              <a:rect l="l" t="t" r="r" b="b"/>
              <a:pathLst>
                <a:path w="15503" h="27240" extrusionOk="0">
                  <a:moveTo>
                    <a:pt x="13829" y="0"/>
                  </a:moveTo>
                  <a:lnTo>
                    <a:pt x="418" y="7960"/>
                  </a:lnTo>
                  <a:lnTo>
                    <a:pt x="0" y="21574"/>
                  </a:lnTo>
                  <a:lnTo>
                    <a:pt x="64" y="21802"/>
                  </a:lnTo>
                  <a:lnTo>
                    <a:pt x="140" y="22056"/>
                  </a:lnTo>
                  <a:lnTo>
                    <a:pt x="254" y="22398"/>
                  </a:lnTo>
                  <a:lnTo>
                    <a:pt x="393" y="22803"/>
                  </a:lnTo>
                  <a:lnTo>
                    <a:pt x="583" y="23247"/>
                  </a:lnTo>
                  <a:lnTo>
                    <a:pt x="799" y="23741"/>
                  </a:lnTo>
                  <a:lnTo>
                    <a:pt x="1052" y="24236"/>
                  </a:lnTo>
                  <a:lnTo>
                    <a:pt x="1192" y="24502"/>
                  </a:lnTo>
                  <a:lnTo>
                    <a:pt x="1344" y="24755"/>
                  </a:lnTo>
                  <a:lnTo>
                    <a:pt x="1509" y="25009"/>
                  </a:lnTo>
                  <a:lnTo>
                    <a:pt x="1686" y="25250"/>
                  </a:lnTo>
                  <a:lnTo>
                    <a:pt x="1863" y="25491"/>
                  </a:lnTo>
                  <a:lnTo>
                    <a:pt x="2066" y="25731"/>
                  </a:lnTo>
                  <a:lnTo>
                    <a:pt x="2269" y="25960"/>
                  </a:lnTo>
                  <a:lnTo>
                    <a:pt x="2485" y="26162"/>
                  </a:lnTo>
                  <a:lnTo>
                    <a:pt x="2713" y="26365"/>
                  </a:lnTo>
                  <a:lnTo>
                    <a:pt x="2941" y="26555"/>
                  </a:lnTo>
                  <a:lnTo>
                    <a:pt x="3194" y="26720"/>
                  </a:lnTo>
                  <a:lnTo>
                    <a:pt x="3448" y="26859"/>
                  </a:lnTo>
                  <a:lnTo>
                    <a:pt x="3727" y="26986"/>
                  </a:lnTo>
                  <a:lnTo>
                    <a:pt x="4006" y="27100"/>
                  </a:lnTo>
                  <a:lnTo>
                    <a:pt x="4310" y="27176"/>
                  </a:lnTo>
                  <a:lnTo>
                    <a:pt x="4614" y="27227"/>
                  </a:lnTo>
                  <a:lnTo>
                    <a:pt x="4779" y="27240"/>
                  </a:lnTo>
                  <a:lnTo>
                    <a:pt x="4944" y="27240"/>
                  </a:lnTo>
                  <a:lnTo>
                    <a:pt x="5108" y="27227"/>
                  </a:lnTo>
                  <a:lnTo>
                    <a:pt x="5286" y="27202"/>
                  </a:lnTo>
                  <a:lnTo>
                    <a:pt x="5476" y="27164"/>
                  </a:lnTo>
                  <a:lnTo>
                    <a:pt x="5653" y="27100"/>
                  </a:lnTo>
                  <a:lnTo>
                    <a:pt x="5844" y="27037"/>
                  </a:lnTo>
                  <a:lnTo>
                    <a:pt x="6046" y="26974"/>
                  </a:lnTo>
                  <a:lnTo>
                    <a:pt x="6249" y="26885"/>
                  </a:lnTo>
                  <a:lnTo>
                    <a:pt x="6452" y="26783"/>
                  </a:lnTo>
                  <a:lnTo>
                    <a:pt x="6858" y="26568"/>
                  </a:lnTo>
                  <a:lnTo>
                    <a:pt x="7289" y="26314"/>
                  </a:lnTo>
                  <a:lnTo>
                    <a:pt x="7732" y="26023"/>
                  </a:lnTo>
                  <a:lnTo>
                    <a:pt x="8176" y="25719"/>
                  </a:lnTo>
                  <a:lnTo>
                    <a:pt x="8619" y="25376"/>
                  </a:lnTo>
                  <a:lnTo>
                    <a:pt x="9076" y="25009"/>
                  </a:lnTo>
                  <a:lnTo>
                    <a:pt x="9532" y="24629"/>
                  </a:lnTo>
                  <a:lnTo>
                    <a:pt x="9988" y="24236"/>
                  </a:lnTo>
                  <a:lnTo>
                    <a:pt x="10432" y="23817"/>
                  </a:lnTo>
                  <a:lnTo>
                    <a:pt x="10876" y="23412"/>
                  </a:lnTo>
                  <a:lnTo>
                    <a:pt x="11319" y="22981"/>
                  </a:lnTo>
                  <a:lnTo>
                    <a:pt x="12156" y="22144"/>
                  </a:lnTo>
                  <a:lnTo>
                    <a:pt x="12942" y="21320"/>
                  </a:lnTo>
                  <a:lnTo>
                    <a:pt x="13652" y="20560"/>
                  </a:lnTo>
                  <a:lnTo>
                    <a:pt x="14273" y="19863"/>
                  </a:lnTo>
                  <a:lnTo>
                    <a:pt x="14792" y="19280"/>
                  </a:lnTo>
                  <a:lnTo>
                    <a:pt x="15173" y="18823"/>
                  </a:lnTo>
                  <a:lnTo>
                    <a:pt x="15502" y="18430"/>
                  </a:lnTo>
                  <a:lnTo>
                    <a:pt x="13829" y="0"/>
                  </a:lnTo>
                  <a:close/>
                </a:path>
              </a:pathLst>
            </a:custGeom>
            <a:solidFill>
              <a:srgbClr val="FF8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 Next"/>
              </a:endParaRPr>
            </a:p>
          </p:txBody>
        </p:sp>
        <p:sp>
          <p:nvSpPr>
            <p:cNvPr id="28" name="Google Shape;1275;p23"/>
            <p:cNvSpPr/>
            <p:nvPr/>
          </p:nvSpPr>
          <p:spPr>
            <a:xfrm>
              <a:off x="923800" y="728650"/>
              <a:ext cx="656925" cy="722850"/>
            </a:xfrm>
            <a:custGeom>
              <a:avLst/>
              <a:gdLst/>
              <a:ahLst/>
              <a:cxnLst/>
              <a:rect l="l" t="t" r="r" b="b"/>
              <a:pathLst>
                <a:path w="26277" h="28914" extrusionOk="0">
                  <a:moveTo>
                    <a:pt x="14134" y="1"/>
                  </a:moveTo>
                  <a:lnTo>
                    <a:pt x="14121" y="39"/>
                  </a:lnTo>
                  <a:lnTo>
                    <a:pt x="14095" y="77"/>
                  </a:lnTo>
                  <a:lnTo>
                    <a:pt x="13994" y="191"/>
                  </a:lnTo>
                  <a:lnTo>
                    <a:pt x="13829" y="343"/>
                  </a:lnTo>
                  <a:lnTo>
                    <a:pt x="13601" y="533"/>
                  </a:lnTo>
                  <a:lnTo>
                    <a:pt x="13322" y="723"/>
                  </a:lnTo>
                  <a:lnTo>
                    <a:pt x="13005" y="939"/>
                  </a:lnTo>
                  <a:lnTo>
                    <a:pt x="12638" y="1141"/>
                  </a:lnTo>
                  <a:lnTo>
                    <a:pt x="12448" y="1243"/>
                  </a:lnTo>
                  <a:lnTo>
                    <a:pt x="12245" y="1344"/>
                  </a:lnTo>
                  <a:lnTo>
                    <a:pt x="12042" y="1433"/>
                  </a:lnTo>
                  <a:lnTo>
                    <a:pt x="11827" y="1522"/>
                  </a:lnTo>
                  <a:lnTo>
                    <a:pt x="11598" y="1598"/>
                  </a:lnTo>
                  <a:lnTo>
                    <a:pt x="11370" y="1661"/>
                  </a:lnTo>
                  <a:lnTo>
                    <a:pt x="11142" y="1712"/>
                  </a:lnTo>
                  <a:lnTo>
                    <a:pt x="10901" y="1762"/>
                  </a:lnTo>
                  <a:lnTo>
                    <a:pt x="10660" y="1788"/>
                  </a:lnTo>
                  <a:lnTo>
                    <a:pt x="10420" y="1800"/>
                  </a:lnTo>
                  <a:lnTo>
                    <a:pt x="10179" y="1800"/>
                  </a:lnTo>
                  <a:lnTo>
                    <a:pt x="9925" y="1788"/>
                  </a:lnTo>
                  <a:lnTo>
                    <a:pt x="9684" y="1750"/>
                  </a:lnTo>
                  <a:lnTo>
                    <a:pt x="9444" y="1699"/>
                  </a:lnTo>
                  <a:lnTo>
                    <a:pt x="9203" y="1623"/>
                  </a:lnTo>
                  <a:lnTo>
                    <a:pt x="8949" y="1522"/>
                  </a:lnTo>
                  <a:lnTo>
                    <a:pt x="8708" y="1408"/>
                  </a:lnTo>
                  <a:lnTo>
                    <a:pt x="8480" y="1268"/>
                  </a:lnTo>
                  <a:lnTo>
                    <a:pt x="8239" y="1116"/>
                  </a:lnTo>
                  <a:lnTo>
                    <a:pt x="7986" y="977"/>
                  </a:lnTo>
                  <a:lnTo>
                    <a:pt x="7732" y="837"/>
                  </a:lnTo>
                  <a:lnTo>
                    <a:pt x="7466" y="723"/>
                  </a:lnTo>
                  <a:lnTo>
                    <a:pt x="7200" y="622"/>
                  </a:lnTo>
                  <a:lnTo>
                    <a:pt x="6921" y="520"/>
                  </a:lnTo>
                  <a:lnTo>
                    <a:pt x="6642" y="432"/>
                  </a:lnTo>
                  <a:lnTo>
                    <a:pt x="6363" y="355"/>
                  </a:lnTo>
                  <a:lnTo>
                    <a:pt x="6085" y="292"/>
                  </a:lnTo>
                  <a:lnTo>
                    <a:pt x="5806" y="241"/>
                  </a:lnTo>
                  <a:lnTo>
                    <a:pt x="5527" y="191"/>
                  </a:lnTo>
                  <a:lnTo>
                    <a:pt x="5248" y="165"/>
                  </a:lnTo>
                  <a:lnTo>
                    <a:pt x="4982" y="140"/>
                  </a:lnTo>
                  <a:lnTo>
                    <a:pt x="4703" y="127"/>
                  </a:lnTo>
                  <a:lnTo>
                    <a:pt x="4437" y="127"/>
                  </a:lnTo>
                  <a:lnTo>
                    <a:pt x="4183" y="140"/>
                  </a:lnTo>
                  <a:lnTo>
                    <a:pt x="3930" y="153"/>
                  </a:lnTo>
                  <a:lnTo>
                    <a:pt x="3689" y="191"/>
                  </a:lnTo>
                  <a:lnTo>
                    <a:pt x="3448" y="229"/>
                  </a:lnTo>
                  <a:lnTo>
                    <a:pt x="3233" y="279"/>
                  </a:lnTo>
                  <a:lnTo>
                    <a:pt x="3017" y="343"/>
                  </a:lnTo>
                  <a:lnTo>
                    <a:pt x="2827" y="406"/>
                  </a:lnTo>
                  <a:lnTo>
                    <a:pt x="2637" y="495"/>
                  </a:lnTo>
                  <a:lnTo>
                    <a:pt x="2472" y="584"/>
                  </a:lnTo>
                  <a:lnTo>
                    <a:pt x="2307" y="685"/>
                  </a:lnTo>
                  <a:lnTo>
                    <a:pt x="2181" y="799"/>
                  </a:lnTo>
                  <a:lnTo>
                    <a:pt x="2054" y="926"/>
                  </a:lnTo>
                  <a:lnTo>
                    <a:pt x="1952" y="1053"/>
                  </a:lnTo>
                  <a:lnTo>
                    <a:pt x="1876" y="1192"/>
                  </a:lnTo>
                  <a:lnTo>
                    <a:pt x="1826" y="1344"/>
                  </a:lnTo>
                  <a:lnTo>
                    <a:pt x="1788" y="1509"/>
                  </a:lnTo>
                  <a:lnTo>
                    <a:pt x="1775" y="1686"/>
                  </a:lnTo>
                  <a:lnTo>
                    <a:pt x="1699" y="1864"/>
                  </a:lnTo>
                  <a:lnTo>
                    <a:pt x="1483" y="2358"/>
                  </a:lnTo>
                  <a:lnTo>
                    <a:pt x="1344" y="2726"/>
                  </a:lnTo>
                  <a:lnTo>
                    <a:pt x="1205" y="3144"/>
                  </a:lnTo>
                  <a:lnTo>
                    <a:pt x="1040" y="3613"/>
                  </a:lnTo>
                  <a:lnTo>
                    <a:pt x="888" y="4145"/>
                  </a:lnTo>
                  <a:lnTo>
                    <a:pt x="736" y="4716"/>
                  </a:lnTo>
                  <a:lnTo>
                    <a:pt x="584" y="5324"/>
                  </a:lnTo>
                  <a:lnTo>
                    <a:pt x="457" y="5971"/>
                  </a:lnTo>
                  <a:lnTo>
                    <a:pt x="355" y="6630"/>
                  </a:lnTo>
                  <a:lnTo>
                    <a:pt x="317" y="6972"/>
                  </a:lnTo>
                  <a:lnTo>
                    <a:pt x="292" y="7314"/>
                  </a:lnTo>
                  <a:lnTo>
                    <a:pt x="267" y="7669"/>
                  </a:lnTo>
                  <a:lnTo>
                    <a:pt x="254" y="8011"/>
                  </a:lnTo>
                  <a:lnTo>
                    <a:pt x="241" y="8366"/>
                  </a:lnTo>
                  <a:lnTo>
                    <a:pt x="254" y="8721"/>
                  </a:lnTo>
                  <a:lnTo>
                    <a:pt x="279" y="9076"/>
                  </a:lnTo>
                  <a:lnTo>
                    <a:pt x="305" y="9431"/>
                  </a:lnTo>
                  <a:lnTo>
                    <a:pt x="343" y="9799"/>
                  </a:lnTo>
                  <a:lnTo>
                    <a:pt x="368" y="10192"/>
                  </a:lnTo>
                  <a:lnTo>
                    <a:pt x="393" y="10610"/>
                  </a:lnTo>
                  <a:lnTo>
                    <a:pt x="406" y="11041"/>
                  </a:lnTo>
                  <a:lnTo>
                    <a:pt x="406" y="11966"/>
                  </a:lnTo>
                  <a:lnTo>
                    <a:pt x="393" y="12968"/>
                  </a:lnTo>
                  <a:lnTo>
                    <a:pt x="355" y="14007"/>
                  </a:lnTo>
                  <a:lnTo>
                    <a:pt x="317" y="15072"/>
                  </a:lnTo>
                  <a:lnTo>
                    <a:pt x="203" y="17264"/>
                  </a:lnTo>
                  <a:lnTo>
                    <a:pt x="89" y="19394"/>
                  </a:lnTo>
                  <a:lnTo>
                    <a:pt x="51" y="20408"/>
                  </a:lnTo>
                  <a:lnTo>
                    <a:pt x="13" y="21359"/>
                  </a:lnTo>
                  <a:lnTo>
                    <a:pt x="0" y="22246"/>
                  </a:lnTo>
                  <a:lnTo>
                    <a:pt x="0" y="23044"/>
                  </a:lnTo>
                  <a:lnTo>
                    <a:pt x="13" y="23399"/>
                  </a:lnTo>
                  <a:lnTo>
                    <a:pt x="38" y="23729"/>
                  </a:lnTo>
                  <a:lnTo>
                    <a:pt x="64" y="24033"/>
                  </a:lnTo>
                  <a:lnTo>
                    <a:pt x="102" y="24299"/>
                  </a:lnTo>
                  <a:lnTo>
                    <a:pt x="153" y="24553"/>
                  </a:lnTo>
                  <a:lnTo>
                    <a:pt x="216" y="24806"/>
                  </a:lnTo>
                  <a:lnTo>
                    <a:pt x="305" y="25047"/>
                  </a:lnTo>
                  <a:lnTo>
                    <a:pt x="406" y="25288"/>
                  </a:lnTo>
                  <a:lnTo>
                    <a:pt x="533" y="25516"/>
                  </a:lnTo>
                  <a:lnTo>
                    <a:pt x="672" y="25744"/>
                  </a:lnTo>
                  <a:lnTo>
                    <a:pt x="837" y="25960"/>
                  </a:lnTo>
                  <a:lnTo>
                    <a:pt x="1002" y="26175"/>
                  </a:lnTo>
                  <a:lnTo>
                    <a:pt x="1192" y="26378"/>
                  </a:lnTo>
                  <a:lnTo>
                    <a:pt x="1382" y="26581"/>
                  </a:lnTo>
                  <a:lnTo>
                    <a:pt x="1598" y="26771"/>
                  </a:lnTo>
                  <a:lnTo>
                    <a:pt x="1813" y="26961"/>
                  </a:lnTo>
                  <a:lnTo>
                    <a:pt x="2054" y="27139"/>
                  </a:lnTo>
                  <a:lnTo>
                    <a:pt x="2295" y="27303"/>
                  </a:lnTo>
                  <a:lnTo>
                    <a:pt x="2536" y="27468"/>
                  </a:lnTo>
                  <a:lnTo>
                    <a:pt x="2789" y="27633"/>
                  </a:lnTo>
                  <a:lnTo>
                    <a:pt x="3055" y="27772"/>
                  </a:lnTo>
                  <a:lnTo>
                    <a:pt x="3321" y="27912"/>
                  </a:lnTo>
                  <a:lnTo>
                    <a:pt x="3600" y="28051"/>
                  </a:lnTo>
                  <a:lnTo>
                    <a:pt x="3879" y="28178"/>
                  </a:lnTo>
                  <a:lnTo>
                    <a:pt x="4158" y="28292"/>
                  </a:lnTo>
                  <a:lnTo>
                    <a:pt x="4450" y="28393"/>
                  </a:lnTo>
                  <a:lnTo>
                    <a:pt x="4728" y="28495"/>
                  </a:lnTo>
                  <a:lnTo>
                    <a:pt x="5020" y="28571"/>
                  </a:lnTo>
                  <a:lnTo>
                    <a:pt x="5299" y="28647"/>
                  </a:lnTo>
                  <a:lnTo>
                    <a:pt x="5590" y="28723"/>
                  </a:lnTo>
                  <a:lnTo>
                    <a:pt x="5869" y="28774"/>
                  </a:lnTo>
                  <a:lnTo>
                    <a:pt x="6148" y="28824"/>
                  </a:lnTo>
                  <a:lnTo>
                    <a:pt x="6427" y="28862"/>
                  </a:lnTo>
                  <a:lnTo>
                    <a:pt x="6693" y="28888"/>
                  </a:lnTo>
                  <a:lnTo>
                    <a:pt x="6959" y="28913"/>
                  </a:lnTo>
                  <a:lnTo>
                    <a:pt x="7225" y="28913"/>
                  </a:lnTo>
                  <a:lnTo>
                    <a:pt x="7479" y="28900"/>
                  </a:lnTo>
                  <a:lnTo>
                    <a:pt x="7770" y="28875"/>
                  </a:lnTo>
                  <a:lnTo>
                    <a:pt x="8062" y="28824"/>
                  </a:lnTo>
                  <a:lnTo>
                    <a:pt x="8379" y="28748"/>
                  </a:lnTo>
                  <a:lnTo>
                    <a:pt x="8708" y="28672"/>
                  </a:lnTo>
                  <a:lnTo>
                    <a:pt x="9063" y="28558"/>
                  </a:lnTo>
                  <a:lnTo>
                    <a:pt x="9418" y="28444"/>
                  </a:lnTo>
                  <a:lnTo>
                    <a:pt x="9773" y="28305"/>
                  </a:lnTo>
                  <a:lnTo>
                    <a:pt x="10153" y="28153"/>
                  </a:lnTo>
                  <a:lnTo>
                    <a:pt x="10534" y="27988"/>
                  </a:lnTo>
                  <a:lnTo>
                    <a:pt x="10927" y="27798"/>
                  </a:lnTo>
                  <a:lnTo>
                    <a:pt x="11320" y="27608"/>
                  </a:lnTo>
                  <a:lnTo>
                    <a:pt x="11725" y="27405"/>
                  </a:lnTo>
                  <a:lnTo>
                    <a:pt x="12118" y="27189"/>
                  </a:lnTo>
                  <a:lnTo>
                    <a:pt x="12524" y="26948"/>
                  </a:lnTo>
                  <a:lnTo>
                    <a:pt x="12929" y="26708"/>
                  </a:lnTo>
                  <a:lnTo>
                    <a:pt x="13335" y="26467"/>
                  </a:lnTo>
                  <a:lnTo>
                    <a:pt x="13728" y="26201"/>
                  </a:lnTo>
                  <a:lnTo>
                    <a:pt x="14121" y="25934"/>
                  </a:lnTo>
                  <a:lnTo>
                    <a:pt x="14514" y="25656"/>
                  </a:lnTo>
                  <a:lnTo>
                    <a:pt x="14894" y="25377"/>
                  </a:lnTo>
                  <a:lnTo>
                    <a:pt x="15274" y="25085"/>
                  </a:lnTo>
                  <a:lnTo>
                    <a:pt x="15642" y="24794"/>
                  </a:lnTo>
                  <a:lnTo>
                    <a:pt x="15997" y="24489"/>
                  </a:lnTo>
                  <a:lnTo>
                    <a:pt x="16339" y="24185"/>
                  </a:lnTo>
                  <a:lnTo>
                    <a:pt x="16669" y="23881"/>
                  </a:lnTo>
                  <a:lnTo>
                    <a:pt x="16998" y="23577"/>
                  </a:lnTo>
                  <a:lnTo>
                    <a:pt x="17290" y="23260"/>
                  </a:lnTo>
                  <a:lnTo>
                    <a:pt x="17581" y="22943"/>
                  </a:lnTo>
                  <a:lnTo>
                    <a:pt x="17847" y="22626"/>
                  </a:lnTo>
                  <a:lnTo>
                    <a:pt x="18088" y="22309"/>
                  </a:lnTo>
                  <a:lnTo>
                    <a:pt x="18316" y="22005"/>
                  </a:lnTo>
                  <a:lnTo>
                    <a:pt x="18735" y="21384"/>
                  </a:lnTo>
                  <a:lnTo>
                    <a:pt x="19090" y="20814"/>
                  </a:lnTo>
                  <a:lnTo>
                    <a:pt x="19406" y="20269"/>
                  </a:lnTo>
                  <a:lnTo>
                    <a:pt x="19685" y="19774"/>
                  </a:lnTo>
                  <a:lnTo>
                    <a:pt x="19926" y="19305"/>
                  </a:lnTo>
                  <a:lnTo>
                    <a:pt x="20129" y="18874"/>
                  </a:lnTo>
                  <a:lnTo>
                    <a:pt x="20306" y="18481"/>
                  </a:lnTo>
                  <a:lnTo>
                    <a:pt x="20446" y="18126"/>
                  </a:lnTo>
                  <a:lnTo>
                    <a:pt x="20560" y="17810"/>
                  </a:lnTo>
                  <a:lnTo>
                    <a:pt x="20649" y="17543"/>
                  </a:lnTo>
                  <a:lnTo>
                    <a:pt x="20712" y="17302"/>
                  </a:lnTo>
                  <a:lnTo>
                    <a:pt x="20763" y="17112"/>
                  </a:lnTo>
                  <a:lnTo>
                    <a:pt x="20826" y="16846"/>
                  </a:lnTo>
                  <a:lnTo>
                    <a:pt x="20839" y="16770"/>
                  </a:lnTo>
                  <a:lnTo>
                    <a:pt x="21067" y="16707"/>
                  </a:lnTo>
                  <a:lnTo>
                    <a:pt x="21333" y="16643"/>
                  </a:lnTo>
                  <a:lnTo>
                    <a:pt x="21688" y="16529"/>
                  </a:lnTo>
                  <a:lnTo>
                    <a:pt x="22094" y="16390"/>
                  </a:lnTo>
                  <a:lnTo>
                    <a:pt x="22563" y="16212"/>
                  </a:lnTo>
                  <a:lnTo>
                    <a:pt x="22803" y="16111"/>
                  </a:lnTo>
                  <a:lnTo>
                    <a:pt x="23044" y="15984"/>
                  </a:lnTo>
                  <a:lnTo>
                    <a:pt x="23298" y="15857"/>
                  </a:lnTo>
                  <a:lnTo>
                    <a:pt x="23551" y="15718"/>
                  </a:lnTo>
                  <a:lnTo>
                    <a:pt x="23818" y="15566"/>
                  </a:lnTo>
                  <a:lnTo>
                    <a:pt x="24071" y="15401"/>
                  </a:lnTo>
                  <a:lnTo>
                    <a:pt x="24312" y="15224"/>
                  </a:lnTo>
                  <a:lnTo>
                    <a:pt x="24553" y="15021"/>
                  </a:lnTo>
                  <a:lnTo>
                    <a:pt x="24794" y="14818"/>
                  </a:lnTo>
                  <a:lnTo>
                    <a:pt x="25022" y="14603"/>
                  </a:lnTo>
                  <a:lnTo>
                    <a:pt x="25224" y="14362"/>
                  </a:lnTo>
                  <a:lnTo>
                    <a:pt x="25427" y="14108"/>
                  </a:lnTo>
                  <a:lnTo>
                    <a:pt x="25617" y="13842"/>
                  </a:lnTo>
                  <a:lnTo>
                    <a:pt x="25782" y="13563"/>
                  </a:lnTo>
                  <a:lnTo>
                    <a:pt x="25922" y="13272"/>
                  </a:lnTo>
                  <a:lnTo>
                    <a:pt x="26048" y="12955"/>
                  </a:lnTo>
                  <a:lnTo>
                    <a:pt x="26150" y="12625"/>
                  </a:lnTo>
                  <a:lnTo>
                    <a:pt x="26213" y="12270"/>
                  </a:lnTo>
                  <a:lnTo>
                    <a:pt x="26251" y="12093"/>
                  </a:lnTo>
                  <a:lnTo>
                    <a:pt x="26264" y="11915"/>
                  </a:lnTo>
                  <a:lnTo>
                    <a:pt x="26277" y="11725"/>
                  </a:lnTo>
                  <a:lnTo>
                    <a:pt x="26277" y="11523"/>
                  </a:lnTo>
                  <a:lnTo>
                    <a:pt x="26264" y="11155"/>
                  </a:lnTo>
                  <a:lnTo>
                    <a:pt x="26251" y="10977"/>
                  </a:lnTo>
                  <a:lnTo>
                    <a:pt x="26226" y="10800"/>
                  </a:lnTo>
                  <a:lnTo>
                    <a:pt x="26188" y="10648"/>
                  </a:lnTo>
                  <a:lnTo>
                    <a:pt x="26162" y="10496"/>
                  </a:lnTo>
                  <a:lnTo>
                    <a:pt x="26112" y="10344"/>
                  </a:lnTo>
                  <a:lnTo>
                    <a:pt x="26061" y="10204"/>
                  </a:lnTo>
                  <a:lnTo>
                    <a:pt x="26010" y="10078"/>
                  </a:lnTo>
                  <a:lnTo>
                    <a:pt x="25947" y="9951"/>
                  </a:lnTo>
                  <a:lnTo>
                    <a:pt x="25820" y="9723"/>
                  </a:lnTo>
                  <a:lnTo>
                    <a:pt x="25668" y="9520"/>
                  </a:lnTo>
                  <a:lnTo>
                    <a:pt x="25491" y="9330"/>
                  </a:lnTo>
                  <a:lnTo>
                    <a:pt x="25313" y="9178"/>
                  </a:lnTo>
                  <a:lnTo>
                    <a:pt x="25110" y="9038"/>
                  </a:lnTo>
                  <a:lnTo>
                    <a:pt x="24908" y="8924"/>
                  </a:lnTo>
                  <a:lnTo>
                    <a:pt x="24692" y="8823"/>
                  </a:lnTo>
                  <a:lnTo>
                    <a:pt x="24464" y="8747"/>
                  </a:lnTo>
                  <a:lnTo>
                    <a:pt x="24236" y="8683"/>
                  </a:lnTo>
                  <a:lnTo>
                    <a:pt x="24008" y="8633"/>
                  </a:lnTo>
                  <a:lnTo>
                    <a:pt x="23767" y="8594"/>
                  </a:lnTo>
                  <a:lnTo>
                    <a:pt x="23526" y="8569"/>
                  </a:lnTo>
                  <a:lnTo>
                    <a:pt x="23298" y="8556"/>
                  </a:lnTo>
                  <a:lnTo>
                    <a:pt x="22842" y="8556"/>
                  </a:lnTo>
                  <a:lnTo>
                    <a:pt x="22423" y="8594"/>
                  </a:lnTo>
                  <a:lnTo>
                    <a:pt x="22043" y="8645"/>
                  </a:lnTo>
                  <a:lnTo>
                    <a:pt x="21713" y="8696"/>
                  </a:lnTo>
                  <a:lnTo>
                    <a:pt x="21473" y="8747"/>
                  </a:lnTo>
                  <a:lnTo>
                    <a:pt x="21257" y="8810"/>
                  </a:lnTo>
                  <a:lnTo>
                    <a:pt x="21257" y="12156"/>
                  </a:lnTo>
                  <a:lnTo>
                    <a:pt x="21156" y="12207"/>
                  </a:lnTo>
                  <a:lnTo>
                    <a:pt x="21042" y="12258"/>
                  </a:lnTo>
                  <a:lnTo>
                    <a:pt x="20877" y="12308"/>
                  </a:lnTo>
                  <a:lnTo>
                    <a:pt x="20699" y="12372"/>
                  </a:lnTo>
                  <a:lnTo>
                    <a:pt x="20484" y="12422"/>
                  </a:lnTo>
                  <a:lnTo>
                    <a:pt x="20243" y="12460"/>
                  </a:lnTo>
                  <a:lnTo>
                    <a:pt x="20002" y="12473"/>
                  </a:lnTo>
                  <a:lnTo>
                    <a:pt x="19863" y="12460"/>
                  </a:lnTo>
                  <a:lnTo>
                    <a:pt x="19736" y="12448"/>
                  </a:lnTo>
                  <a:lnTo>
                    <a:pt x="19609" y="12435"/>
                  </a:lnTo>
                  <a:lnTo>
                    <a:pt x="19470" y="12397"/>
                  </a:lnTo>
                  <a:lnTo>
                    <a:pt x="19343" y="12359"/>
                  </a:lnTo>
                  <a:lnTo>
                    <a:pt x="19216" y="12308"/>
                  </a:lnTo>
                  <a:lnTo>
                    <a:pt x="19077" y="12232"/>
                  </a:lnTo>
                  <a:lnTo>
                    <a:pt x="18950" y="12156"/>
                  </a:lnTo>
                  <a:lnTo>
                    <a:pt x="18836" y="12055"/>
                  </a:lnTo>
                  <a:lnTo>
                    <a:pt x="18709" y="11953"/>
                  </a:lnTo>
                  <a:lnTo>
                    <a:pt x="18595" y="11814"/>
                  </a:lnTo>
                  <a:lnTo>
                    <a:pt x="18481" y="11675"/>
                  </a:lnTo>
                  <a:lnTo>
                    <a:pt x="18380" y="11510"/>
                  </a:lnTo>
                  <a:lnTo>
                    <a:pt x="18291" y="11332"/>
                  </a:lnTo>
                  <a:lnTo>
                    <a:pt x="18190" y="11130"/>
                  </a:lnTo>
                  <a:lnTo>
                    <a:pt x="18114" y="10901"/>
                  </a:lnTo>
                  <a:lnTo>
                    <a:pt x="18038" y="10673"/>
                  </a:lnTo>
                  <a:lnTo>
                    <a:pt x="17987" y="10445"/>
                  </a:lnTo>
                  <a:lnTo>
                    <a:pt x="17949" y="10230"/>
                  </a:lnTo>
                  <a:lnTo>
                    <a:pt x="17936" y="10027"/>
                  </a:lnTo>
                  <a:lnTo>
                    <a:pt x="17923" y="9837"/>
                  </a:lnTo>
                  <a:lnTo>
                    <a:pt x="17936" y="9647"/>
                  </a:lnTo>
                  <a:lnTo>
                    <a:pt x="17949" y="9456"/>
                  </a:lnTo>
                  <a:lnTo>
                    <a:pt x="17974" y="9292"/>
                  </a:lnTo>
                  <a:lnTo>
                    <a:pt x="18012" y="9114"/>
                  </a:lnTo>
                  <a:lnTo>
                    <a:pt x="18050" y="8949"/>
                  </a:lnTo>
                  <a:lnTo>
                    <a:pt x="18164" y="8633"/>
                  </a:lnTo>
                  <a:lnTo>
                    <a:pt x="18291" y="8328"/>
                  </a:lnTo>
                  <a:lnTo>
                    <a:pt x="18430" y="8049"/>
                  </a:lnTo>
                  <a:lnTo>
                    <a:pt x="18557" y="7758"/>
                  </a:lnTo>
                  <a:lnTo>
                    <a:pt x="18684" y="7479"/>
                  </a:lnTo>
                  <a:lnTo>
                    <a:pt x="18798" y="7200"/>
                  </a:lnTo>
                  <a:lnTo>
                    <a:pt x="18836" y="7061"/>
                  </a:lnTo>
                  <a:lnTo>
                    <a:pt x="18874" y="6921"/>
                  </a:lnTo>
                  <a:lnTo>
                    <a:pt x="18899" y="6782"/>
                  </a:lnTo>
                  <a:lnTo>
                    <a:pt x="18925" y="6630"/>
                  </a:lnTo>
                  <a:lnTo>
                    <a:pt x="18925" y="6478"/>
                  </a:lnTo>
                  <a:lnTo>
                    <a:pt x="18925" y="6326"/>
                  </a:lnTo>
                  <a:lnTo>
                    <a:pt x="18899" y="6173"/>
                  </a:lnTo>
                  <a:lnTo>
                    <a:pt x="18861" y="6009"/>
                  </a:lnTo>
                  <a:lnTo>
                    <a:pt x="18811" y="5831"/>
                  </a:lnTo>
                  <a:lnTo>
                    <a:pt x="18735" y="5666"/>
                  </a:lnTo>
                  <a:lnTo>
                    <a:pt x="18659" y="5489"/>
                  </a:lnTo>
                  <a:lnTo>
                    <a:pt x="18545" y="5337"/>
                  </a:lnTo>
                  <a:lnTo>
                    <a:pt x="18430" y="5185"/>
                  </a:lnTo>
                  <a:lnTo>
                    <a:pt x="18304" y="5045"/>
                  </a:lnTo>
                  <a:lnTo>
                    <a:pt x="18164" y="4906"/>
                  </a:lnTo>
                  <a:lnTo>
                    <a:pt x="18000" y="4779"/>
                  </a:lnTo>
                  <a:lnTo>
                    <a:pt x="17835" y="4665"/>
                  </a:lnTo>
                  <a:lnTo>
                    <a:pt x="17670" y="4538"/>
                  </a:lnTo>
                  <a:lnTo>
                    <a:pt x="17302" y="4323"/>
                  </a:lnTo>
                  <a:lnTo>
                    <a:pt x="16909" y="4095"/>
                  </a:lnTo>
                  <a:lnTo>
                    <a:pt x="16516" y="3867"/>
                  </a:lnTo>
                  <a:lnTo>
                    <a:pt x="16124" y="3626"/>
                  </a:lnTo>
                  <a:lnTo>
                    <a:pt x="15921" y="3486"/>
                  </a:lnTo>
                  <a:lnTo>
                    <a:pt x="15731" y="3347"/>
                  </a:lnTo>
                  <a:lnTo>
                    <a:pt x="15553" y="3207"/>
                  </a:lnTo>
                  <a:lnTo>
                    <a:pt x="15363" y="3043"/>
                  </a:lnTo>
                  <a:lnTo>
                    <a:pt x="15198" y="2878"/>
                  </a:lnTo>
                  <a:lnTo>
                    <a:pt x="15033" y="2700"/>
                  </a:lnTo>
                  <a:lnTo>
                    <a:pt x="14881" y="2510"/>
                  </a:lnTo>
                  <a:lnTo>
                    <a:pt x="14729" y="2307"/>
                  </a:lnTo>
                  <a:lnTo>
                    <a:pt x="14603" y="2079"/>
                  </a:lnTo>
                  <a:lnTo>
                    <a:pt x="14488" y="1851"/>
                  </a:lnTo>
                  <a:lnTo>
                    <a:pt x="14387" y="1585"/>
                  </a:lnTo>
                  <a:lnTo>
                    <a:pt x="14298" y="1319"/>
                  </a:lnTo>
                  <a:lnTo>
                    <a:pt x="14222" y="1015"/>
                  </a:lnTo>
                  <a:lnTo>
                    <a:pt x="14172" y="710"/>
                  </a:lnTo>
                  <a:lnTo>
                    <a:pt x="14146" y="368"/>
                  </a:lnTo>
                  <a:lnTo>
                    <a:pt x="14134" y="1"/>
                  </a:lnTo>
                  <a:close/>
                </a:path>
              </a:pathLst>
            </a:custGeom>
            <a:solidFill>
              <a:srgbClr val="FF8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 Next"/>
              </a:endParaRPr>
            </a:p>
          </p:txBody>
        </p:sp>
        <p:sp>
          <p:nvSpPr>
            <p:cNvPr id="29" name="Google Shape;1276;p23"/>
            <p:cNvSpPr/>
            <p:nvPr/>
          </p:nvSpPr>
          <p:spPr>
            <a:xfrm>
              <a:off x="1189975" y="860800"/>
              <a:ext cx="123300" cy="49125"/>
            </a:xfrm>
            <a:custGeom>
              <a:avLst/>
              <a:gdLst/>
              <a:ahLst/>
              <a:cxnLst/>
              <a:rect l="l" t="t" r="r" b="b"/>
              <a:pathLst>
                <a:path w="4932" h="1965" extrusionOk="0">
                  <a:moveTo>
                    <a:pt x="2739" y="0"/>
                  </a:moveTo>
                  <a:lnTo>
                    <a:pt x="2498" y="13"/>
                  </a:lnTo>
                  <a:lnTo>
                    <a:pt x="2244" y="26"/>
                  </a:lnTo>
                  <a:lnTo>
                    <a:pt x="1991" y="51"/>
                  </a:lnTo>
                  <a:lnTo>
                    <a:pt x="1750" y="76"/>
                  </a:lnTo>
                  <a:lnTo>
                    <a:pt x="1509" y="114"/>
                  </a:lnTo>
                  <a:lnTo>
                    <a:pt x="1281" y="165"/>
                  </a:lnTo>
                  <a:lnTo>
                    <a:pt x="1066" y="216"/>
                  </a:lnTo>
                  <a:lnTo>
                    <a:pt x="850" y="279"/>
                  </a:lnTo>
                  <a:lnTo>
                    <a:pt x="673" y="355"/>
                  </a:lnTo>
                  <a:lnTo>
                    <a:pt x="495" y="418"/>
                  </a:lnTo>
                  <a:lnTo>
                    <a:pt x="356" y="495"/>
                  </a:lnTo>
                  <a:lnTo>
                    <a:pt x="229" y="583"/>
                  </a:lnTo>
                  <a:lnTo>
                    <a:pt x="128" y="672"/>
                  </a:lnTo>
                  <a:lnTo>
                    <a:pt x="51" y="761"/>
                  </a:lnTo>
                  <a:lnTo>
                    <a:pt x="26" y="811"/>
                  </a:lnTo>
                  <a:lnTo>
                    <a:pt x="13" y="862"/>
                  </a:lnTo>
                  <a:lnTo>
                    <a:pt x="1" y="900"/>
                  </a:lnTo>
                  <a:lnTo>
                    <a:pt x="1" y="951"/>
                  </a:lnTo>
                  <a:lnTo>
                    <a:pt x="13" y="1002"/>
                  </a:lnTo>
                  <a:lnTo>
                    <a:pt x="26" y="1052"/>
                  </a:lnTo>
                  <a:lnTo>
                    <a:pt x="77" y="1154"/>
                  </a:lnTo>
                  <a:lnTo>
                    <a:pt x="153" y="1255"/>
                  </a:lnTo>
                  <a:lnTo>
                    <a:pt x="254" y="1344"/>
                  </a:lnTo>
                  <a:lnTo>
                    <a:pt x="356" y="1420"/>
                  </a:lnTo>
                  <a:lnTo>
                    <a:pt x="482" y="1509"/>
                  </a:lnTo>
                  <a:lnTo>
                    <a:pt x="622" y="1572"/>
                  </a:lnTo>
                  <a:lnTo>
                    <a:pt x="774" y="1635"/>
                  </a:lnTo>
                  <a:lnTo>
                    <a:pt x="939" y="1699"/>
                  </a:lnTo>
                  <a:lnTo>
                    <a:pt x="1116" y="1749"/>
                  </a:lnTo>
                  <a:lnTo>
                    <a:pt x="1306" y="1800"/>
                  </a:lnTo>
                  <a:lnTo>
                    <a:pt x="1699" y="1876"/>
                  </a:lnTo>
                  <a:lnTo>
                    <a:pt x="2105" y="1927"/>
                  </a:lnTo>
                  <a:lnTo>
                    <a:pt x="2523" y="1965"/>
                  </a:lnTo>
                  <a:lnTo>
                    <a:pt x="2941" y="1965"/>
                  </a:lnTo>
                  <a:lnTo>
                    <a:pt x="3347" y="1940"/>
                  </a:lnTo>
                  <a:lnTo>
                    <a:pt x="3537" y="1914"/>
                  </a:lnTo>
                  <a:lnTo>
                    <a:pt x="3727" y="1889"/>
                  </a:lnTo>
                  <a:lnTo>
                    <a:pt x="3905" y="1851"/>
                  </a:lnTo>
                  <a:lnTo>
                    <a:pt x="4070" y="1813"/>
                  </a:lnTo>
                  <a:lnTo>
                    <a:pt x="4234" y="1762"/>
                  </a:lnTo>
                  <a:lnTo>
                    <a:pt x="4374" y="1699"/>
                  </a:lnTo>
                  <a:lnTo>
                    <a:pt x="4501" y="1635"/>
                  </a:lnTo>
                  <a:lnTo>
                    <a:pt x="4615" y="1572"/>
                  </a:lnTo>
                  <a:lnTo>
                    <a:pt x="4716" y="1496"/>
                  </a:lnTo>
                  <a:lnTo>
                    <a:pt x="4792" y="1407"/>
                  </a:lnTo>
                  <a:lnTo>
                    <a:pt x="4855" y="1318"/>
                  </a:lnTo>
                  <a:lnTo>
                    <a:pt x="4893" y="1217"/>
                  </a:lnTo>
                  <a:lnTo>
                    <a:pt x="4919" y="1128"/>
                  </a:lnTo>
                  <a:lnTo>
                    <a:pt x="4932" y="1040"/>
                  </a:lnTo>
                  <a:lnTo>
                    <a:pt x="4932" y="964"/>
                  </a:lnTo>
                  <a:lnTo>
                    <a:pt x="4932" y="887"/>
                  </a:lnTo>
                  <a:lnTo>
                    <a:pt x="4919" y="811"/>
                  </a:lnTo>
                  <a:lnTo>
                    <a:pt x="4893" y="748"/>
                  </a:lnTo>
                  <a:lnTo>
                    <a:pt x="4868" y="672"/>
                  </a:lnTo>
                  <a:lnTo>
                    <a:pt x="4830" y="609"/>
                  </a:lnTo>
                  <a:lnTo>
                    <a:pt x="4729" y="495"/>
                  </a:lnTo>
                  <a:lnTo>
                    <a:pt x="4615" y="393"/>
                  </a:lnTo>
                  <a:lnTo>
                    <a:pt x="4463" y="304"/>
                  </a:lnTo>
                  <a:lnTo>
                    <a:pt x="4298" y="228"/>
                  </a:lnTo>
                  <a:lnTo>
                    <a:pt x="4120" y="165"/>
                  </a:lnTo>
                  <a:lnTo>
                    <a:pt x="3917" y="114"/>
                  </a:lnTo>
                  <a:lnTo>
                    <a:pt x="3702" y="64"/>
                  </a:lnTo>
                  <a:lnTo>
                    <a:pt x="3474" y="38"/>
                  </a:lnTo>
                  <a:lnTo>
                    <a:pt x="3233" y="1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762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 Next"/>
              </a:endParaRPr>
            </a:p>
          </p:txBody>
        </p:sp>
        <p:sp>
          <p:nvSpPr>
            <p:cNvPr id="30" name="Google Shape;1277;p23"/>
            <p:cNvSpPr/>
            <p:nvPr/>
          </p:nvSpPr>
          <p:spPr>
            <a:xfrm>
              <a:off x="958975" y="863325"/>
              <a:ext cx="129950" cy="41550"/>
            </a:xfrm>
            <a:custGeom>
              <a:avLst/>
              <a:gdLst/>
              <a:ahLst/>
              <a:cxnLst/>
              <a:rect l="l" t="t" r="r" b="b"/>
              <a:pathLst>
                <a:path w="5198" h="1662" extrusionOk="0">
                  <a:moveTo>
                    <a:pt x="3182" y="1"/>
                  </a:moveTo>
                  <a:lnTo>
                    <a:pt x="2941" y="13"/>
                  </a:lnTo>
                  <a:lnTo>
                    <a:pt x="2688" y="13"/>
                  </a:lnTo>
                  <a:lnTo>
                    <a:pt x="2193" y="64"/>
                  </a:lnTo>
                  <a:lnTo>
                    <a:pt x="1712" y="127"/>
                  </a:lnTo>
                  <a:lnTo>
                    <a:pt x="1255" y="229"/>
                  </a:lnTo>
                  <a:lnTo>
                    <a:pt x="1040" y="279"/>
                  </a:lnTo>
                  <a:lnTo>
                    <a:pt x="850" y="343"/>
                  </a:lnTo>
                  <a:lnTo>
                    <a:pt x="660" y="406"/>
                  </a:lnTo>
                  <a:lnTo>
                    <a:pt x="495" y="470"/>
                  </a:lnTo>
                  <a:lnTo>
                    <a:pt x="355" y="546"/>
                  </a:lnTo>
                  <a:lnTo>
                    <a:pt x="229" y="622"/>
                  </a:lnTo>
                  <a:lnTo>
                    <a:pt x="140" y="698"/>
                  </a:lnTo>
                  <a:lnTo>
                    <a:pt x="64" y="786"/>
                  </a:lnTo>
                  <a:lnTo>
                    <a:pt x="13" y="863"/>
                  </a:lnTo>
                  <a:lnTo>
                    <a:pt x="0" y="913"/>
                  </a:lnTo>
                  <a:lnTo>
                    <a:pt x="0" y="951"/>
                  </a:lnTo>
                  <a:lnTo>
                    <a:pt x="13" y="1040"/>
                  </a:lnTo>
                  <a:lnTo>
                    <a:pt x="51" y="1116"/>
                  </a:lnTo>
                  <a:lnTo>
                    <a:pt x="127" y="1192"/>
                  </a:lnTo>
                  <a:lnTo>
                    <a:pt x="216" y="1268"/>
                  </a:lnTo>
                  <a:lnTo>
                    <a:pt x="330" y="1332"/>
                  </a:lnTo>
                  <a:lnTo>
                    <a:pt x="469" y="1382"/>
                  </a:lnTo>
                  <a:lnTo>
                    <a:pt x="622" y="1446"/>
                  </a:lnTo>
                  <a:lnTo>
                    <a:pt x="786" y="1484"/>
                  </a:lnTo>
                  <a:lnTo>
                    <a:pt x="976" y="1522"/>
                  </a:lnTo>
                  <a:lnTo>
                    <a:pt x="1167" y="1560"/>
                  </a:lnTo>
                  <a:lnTo>
                    <a:pt x="1598" y="1623"/>
                  </a:lnTo>
                  <a:lnTo>
                    <a:pt x="2054" y="1648"/>
                  </a:lnTo>
                  <a:lnTo>
                    <a:pt x="2535" y="1661"/>
                  </a:lnTo>
                  <a:lnTo>
                    <a:pt x="3004" y="1648"/>
                  </a:lnTo>
                  <a:lnTo>
                    <a:pt x="3473" y="1623"/>
                  </a:lnTo>
                  <a:lnTo>
                    <a:pt x="3917" y="1560"/>
                  </a:lnTo>
                  <a:lnTo>
                    <a:pt x="4120" y="1522"/>
                  </a:lnTo>
                  <a:lnTo>
                    <a:pt x="4310" y="1484"/>
                  </a:lnTo>
                  <a:lnTo>
                    <a:pt x="4488" y="1446"/>
                  </a:lnTo>
                  <a:lnTo>
                    <a:pt x="4652" y="1382"/>
                  </a:lnTo>
                  <a:lnTo>
                    <a:pt x="4792" y="1332"/>
                  </a:lnTo>
                  <a:lnTo>
                    <a:pt x="4918" y="1268"/>
                  </a:lnTo>
                  <a:lnTo>
                    <a:pt x="5020" y="1192"/>
                  </a:lnTo>
                  <a:lnTo>
                    <a:pt x="5096" y="1116"/>
                  </a:lnTo>
                  <a:lnTo>
                    <a:pt x="5159" y="1040"/>
                  </a:lnTo>
                  <a:lnTo>
                    <a:pt x="5185" y="951"/>
                  </a:lnTo>
                  <a:lnTo>
                    <a:pt x="5197" y="888"/>
                  </a:lnTo>
                  <a:lnTo>
                    <a:pt x="5197" y="812"/>
                  </a:lnTo>
                  <a:lnTo>
                    <a:pt x="5185" y="748"/>
                  </a:lnTo>
                  <a:lnTo>
                    <a:pt x="5172" y="685"/>
                  </a:lnTo>
                  <a:lnTo>
                    <a:pt x="5147" y="634"/>
                  </a:lnTo>
                  <a:lnTo>
                    <a:pt x="5121" y="571"/>
                  </a:lnTo>
                  <a:lnTo>
                    <a:pt x="5033" y="470"/>
                  </a:lnTo>
                  <a:lnTo>
                    <a:pt x="4931" y="381"/>
                  </a:lnTo>
                  <a:lnTo>
                    <a:pt x="4804" y="292"/>
                  </a:lnTo>
                  <a:lnTo>
                    <a:pt x="4652" y="229"/>
                  </a:lnTo>
                  <a:lnTo>
                    <a:pt x="4488" y="165"/>
                  </a:lnTo>
                  <a:lnTo>
                    <a:pt x="4297" y="115"/>
                  </a:lnTo>
                  <a:lnTo>
                    <a:pt x="4095" y="77"/>
                  </a:lnTo>
                  <a:lnTo>
                    <a:pt x="3879" y="51"/>
                  </a:lnTo>
                  <a:lnTo>
                    <a:pt x="3664" y="26"/>
                  </a:lnTo>
                  <a:lnTo>
                    <a:pt x="3423" y="13"/>
                  </a:lnTo>
                  <a:lnTo>
                    <a:pt x="3182" y="1"/>
                  </a:lnTo>
                  <a:close/>
                </a:path>
              </a:pathLst>
            </a:custGeom>
            <a:solidFill>
              <a:srgbClr val="762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 Next"/>
              </a:endParaRPr>
            </a:p>
          </p:txBody>
        </p:sp>
        <p:sp>
          <p:nvSpPr>
            <p:cNvPr id="31" name="Google Shape;1278;p23"/>
            <p:cNvSpPr/>
            <p:nvPr/>
          </p:nvSpPr>
          <p:spPr>
            <a:xfrm>
              <a:off x="1057525" y="969800"/>
              <a:ext cx="74175" cy="158475"/>
            </a:xfrm>
            <a:custGeom>
              <a:avLst/>
              <a:gdLst/>
              <a:ahLst/>
              <a:cxnLst/>
              <a:rect l="l" t="t" r="r" b="b"/>
              <a:pathLst>
                <a:path w="2967" h="6339" extrusionOk="0">
                  <a:moveTo>
                    <a:pt x="2181" y="1"/>
                  </a:moveTo>
                  <a:lnTo>
                    <a:pt x="2067" y="203"/>
                  </a:lnTo>
                  <a:lnTo>
                    <a:pt x="1750" y="748"/>
                  </a:lnTo>
                  <a:lnTo>
                    <a:pt x="1331" y="1547"/>
                  </a:lnTo>
                  <a:lnTo>
                    <a:pt x="1103" y="2003"/>
                  </a:lnTo>
                  <a:lnTo>
                    <a:pt x="875" y="2485"/>
                  </a:lnTo>
                  <a:lnTo>
                    <a:pt x="647" y="2992"/>
                  </a:lnTo>
                  <a:lnTo>
                    <a:pt x="444" y="3486"/>
                  </a:lnTo>
                  <a:lnTo>
                    <a:pt x="267" y="3968"/>
                  </a:lnTo>
                  <a:lnTo>
                    <a:pt x="191" y="4209"/>
                  </a:lnTo>
                  <a:lnTo>
                    <a:pt x="127" y="4437"/>
                  </a:lnTo>
                  <a:lnTo>
                    <a:pt x="77" y="4652"/>
                  </a:lnTo>
                  <a:lnTo>
                    <a:pt x="38" y="4868"/>
                  </a:lnTo>
                  <a:lnTo>
                    <a:pt x="13" y="5058"/>
                  </a:lnTo>
                  <a:lnTo>
                    <a:pt x="0" y="5248"/>
                  </a:lnTo>
                  <a:lnTo>
                    <a:pt x="13" y="5413"/>
                  </a:lnTo>
                  <a:lnTo>
                    <a:pt x="38" y="5565"/>
                  </a:lnTo>
                  <a:lnTo>
                    <a:pt x="77" y="5692"/>
                  </a:lnTo>
                  <a:lnTo>
                    <a:pt x="140" y="5806"/>
                  </a:lnTo>
                  <a:lnTo>
                    <a:pt x="216" y="5907"/>
                  </a:lnTo>
                  <a:lnTo>
                    <a:pt x="305" y="5996"/>
                  </a:lnTo>
                  <a:lnTo>
                    <a:pt x="393" y="6072"/>
                  </a:lnTo>
                  <a:lnTo>
                    <a:pt x="495" y="6135"/>
                  </a:lnTo>
                  <a:lnTo>
                    <a:pt x="596" y="6186"/>
                  </a:lnTo>
                  <a:lnTo>
                    <a:pt x="698" y="6237"/>
                  </a:lnTo>
                  <a:lnTo>
                    <a:pt x="799" y="6262"/>
                  </a:lnTo>
                  <a:lnTo>
                    <a:pt x="913" y="6300"/>
                  </a:lnTo>
                  <a:lnTo>
                    <a:pt x="1141" y="6338"/>
                  </a:lnTo>
                  <a:lnTo>
                    <a:pt x="1382" y="6338"/>
                  </a:lnTo>
                  <a:lnTo>
                    <a:pt x="1623" y="6326"/>
                  </a:lnTo>
                  <a:lnTo>
                    <a:pt x="1851" y="6300"/>
                  </a:lnTo>
                  <a:lnTo>
                    <a:pt x="2079" y="6262"/>
                  </a:lnTo>
                  <a:lnTo>
                    <a:pt x="2282" y="6211"/>
                  </a:lnTo>
                  <a:lnTo>
                    <a:pt x="2472" y="6148"/>
                  </a:lnTo>
                  <a:lnTo>
                    <a:pt x="2637" y="6097"/>
                  </a:lnTo>
                  <a:lnTo>
                    <a:pt x="2878" y="6009"/>
                  </a:lnTo>
                  <a:lnTo>
                    <a:pt x="2967" y="5971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rgbClr val="E55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 Next"/>
              </a:endParaRPr>
            </a:p>
          </p:txBody>
        </p:sp>
        <p:sp>
          <p:nvSpPr>
            <p:cNvPr id="32" name="Google Shape;1279;p23"/>
            <p:cNvSpPr/>
            <p:nvPr/>
          </p:nvSpPr>
          <p:spPr>
            <a:xfrm>
              <a:off x="1222300" y="961875"/>
              <a:ext cx="43125" cy="74500"/>
            </a:xfrm>
            <a:custGeom>
              <a:avLst/>
              <a:gdLst/>
              <a:ahLst/>
              <a:cxnLst/>
              <a:rect l="l" t="t" r="r" b="b"/>
              <a:pathLst>
                <a:path w="1725" h="2980" extrusionOk="0">
                  <a:moveTo>
                    <a:pt x="774" y="1"/>
                  </a:moveTo>
                  <a:lnTo>
                    <a:pt x="685" y="26"/>
                  </a:lnTo>
                  <a:lnTo>
                    <a:pt x="609" y="64"/>
                  </a:lnTo>
                  <a:lnTo>
                    <a:pt x="520" y="115"/>
                  </a:lnTo>
                  <a:lnTo>
                    <a:pt x="444" y="178"/>
                  </a:lnTo>
                  <a:lnTo>
                    <a:pt x="381" y="254"/>
                  </a:lnTo>
                  <a:lnTo>
                    <a:pt x="305" y="343"/>
                  </a:lnTo>
                  <a:lnTo>
                    <a:pt x="254" y="432"/>
                  </a:lnTo>
                  <a:lnTo>
                    <a:pt x="191" y="546"/>
                  </a:lnTo>
                  <a:lnTo>
                    <a:pt x="140" y="660"/>
                  </a:lnTo>
                  <a:lnTo>
                    <a:pt x="102" y="774"/>
                  </a:lnTo>
                  <a:lnTo>
                    <a:pt x="64" y="913"/>
                  </a:lnTo>
                  <a:lnTo>
                    <a:pt x="39" y="1053"/>
                  </a:lnTo>
                  <a:lnTo>
                    <a:pt x="13" y="1192"/>
                  </a:lnTo>
                  <a:lnTo>
                    <a:pt x="1" y="1344"/>
                  </a:lnTo>
                  <a:lnTo>
                    <a:pt x="1" y="1496"/>
                  </a:lnTo>
                  <a:lnTo>
                    <a:pt x="1" y="1648"/>
                  </a:lnTo>
                  <a:lnTo>
                    <a:pt x="13" y="1788"/>
                  </a:lnTo>
                  <a:lnTo>
                    <a:pt x="39" y="1940"/>
                  </a:lnTo>
                  <a:lnTo>
                    <a:pt x="64" y="2067"/>
                  </a:lnTo>
                  <a:lnTo>
                    <a:pt x="102" y="2206"/>
                  </a:lnTo>
                  <a:lnTo>
                    <a:pt x="140" y="2320"/>
                  </a:lnTo>
                  <a:lnTo>
                    <a:pt x="191" y="2434"/>
                  </a:lnTo>
                  <a:lnTo>
                    <a:pt x="254" y="2548"/>
                  </a:lnTo>
                  <a:lnTo>
                    <a:pt x="305" y="2637"/>
                  </a:lnTo>
                  <a:lnTo>
                    <a:pt x="381" y="2726"/>
                  </a:lnTo>
                  <a:lnTo>
                    <a:pt x="444" y="2802"/>
                  </a:lnTo>
                  <a:lnTo>
                    <a:pt x="520" y="2865"/>
                  </a:lnTo>
                  <a:lnTo>
                    <a:pt x="609" y="2916"/>
                  </a:lnTo>
                  <a:lnTo>
                    <a:pt x="685" y="2954"/>
                  </a:lnTo>
                  <a:lnTo>
                    <a:pt x="774" y="2979"/>
                  </a:lnTo>
                  <a:lnTo>
                    <a:pt x="951" y="2979"/>
                  </a:lnTo>
                  <a:lnTo>
                    <a:pt x="1040" y="2954"/>
                  </a:lnTo>
                  <a:lnTo>
                    <a:pt x="1116" y="2916"/>
                  </a:lnTo>
                  <a:lnTo>
                    <a:pt x="1192" y="2865"/>
                  </a:lnTo>
                  <a:lnTo>
                    <a:pt x="1268" y="2802"/>
                  </a:lnTo>
                  <a:lnTo>
                    <a:pt x="1344" y="2726"/>
                  </a:lnTo>
                  <a:lnTo>
                    <a:pt x="1408" y="2637"/>
                  </a:lnTo>
                  <a:lnTo>
                    <a:pt x="1471" y="2548"/>
                  </a:lnTo>
                  <a:lnTo>
                    <a:pt x="1522" y="2434"/>
                  </a:lnTo>
                  <a:lnTo>
                    <a:pt x="1572" y="2320"/>
                  </a:lnTo>
                  <a:lnTo>
                    <a:pt x="1623" y="2206"/>
                  </a:lnTo>
                  <a:lnTo>
                    <a:pt x="1661" y="2067"/>
                  </a:lnTo>
                  <a:lnTo>
                    <a:pt x="1686" y="1940"/>
                  </a:lnTo>
                  <a:lnTo>
                    <a:pt x="1712" y="1788"/>
                  </a:lnTo>
                  <a:lnTo>
                    <a:pt x="1725" y="1648"/>
                  </a:lnTo>
                  <a:lnTo>
                    <a:pt x="1725" y="1496"/>
                  </a:lnTo>
                  <a:lnTo>
                    <a:pt x="1725" y="1344"/>
                  </a:lnTo>
                  <a:lnTo>
                    <a:pt x="1712" y="1192"/>
                  </a:lnTo>
                  <a:lnTo>
                    <a:pt x="1686" y="1053"/>
                  </a:lnTo>
                  <a:lnTo>
                    <a:pt x="1661" y="913"/>
                  </a:lnTo>
                  <a:lnTo>
                    <a:pt x="1623" y="774"/>
                  </a:lnTo>
                  <a:lnTo>
                    <a:pt x="1572" y="660"/>
                  </a:lnTo>
                  <a:lnTo>
                    <a:pt x="1522" y="546"/>
                  </a:lnTo>
                  <a:lnTo>
                    <a:pt x="1471" y="432"/>
                  </a:lnTo>
                  <a:lnTo>
                    <a:pt x="1408" y="343"/>
                  </a:lnTo>
                  <a:lnTo>
                    <a:pt x="1344" y="254"/>
                  </a:lnTo>
                  <a:lnTo>
                    <a:pt x="1268" y="178"/>
                  </a:lnTo>
                  <a:lnTo>
                    <a:pt x="1192" y="115"/>
                  </a:lnTo>
                  <a:lnTo>
                    <a:pt x="1116" y="64"/>
                  </a:lnTo>
                  <a:lnTo>
                    <a:pt x="1040" y="26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 Next"/>
              </a:endParaRPr>
            </a:p>
          </p:txBody>
        </p:sp>
        <p:sp>
          <p:nvSpPr>
            <p:cNvPr id="33" name="Google Shape;1280;p23"/>
            <p:cNvSpPr/>
            <p:nvPr/>
          </p:nvSpPr>
          <p:spPr>
            <a:xfrm>
              <a:off x="1019825" y="961875"/>
              <a:ext cx="43425" cy="74500"/>
            </a:xfrm>
            <a:custGeom>
              <a:avLst/>
              <a:gdLst/>
              <a:ahLst/>
              <a:cxnLst/>
              <a:rect l="l" t="t" r="r" b="b"/>
              <a:pathLst>
                <a:path w="1737" h="2980" extrusionOk="0">
                  <a:moveTo>
                    <a:pt x="773" y="1"/>
                  </a:moveTo>
                  <a:lnTo>
                    <a:pt x="697" y="26"/>
                  </a:lnTo>
                  <a:lnTo>
                    <a:pt x="609" y="64"/>
                  </a:lnTo>
                  <a:lnTo>
                    <a:pt x="532" y="115"/>
                  </a:lnTo>
                  <a:lnTo>
                    <a:pt x="456" y="178"/>
                  </a:lnTo>
                  <a:lnTo>
                    <a:pt x="380" y="254"/>
                  </a:lnTo>
                  <a:lnTo>
                    <a:pt x="317" y="343"/>
                  </a:lnTo>
                  <a:lnTo>
                    <a:pt x="254" y="432"/>
                  </a:lnTo>
                  <a:lnTo>
                    <a:pt x="203" y="546"/>
                  </a:lnTo>
                  <a:lnTo>
                    <a:pt x="152" y="660"/>
                  </a:lnTo>
                  <a:lnTo>
                    <a:pt x="114" y="774"/>
                  </a:lnTo>
                  <a:lnTo>
                    <a:pt x="76" y="913"/>
                  </a:lnTo>
                  <a:lnTo>
                    <a:pt x="38" y="1053"/>
                  </a:lnTo>
                  <a:lnTo>
                    <a:pt x="25" y="1192"/>
                  </a:lnTo>
                  <a:lnTo>
                    <a:pt x="13" y="1344"/>
                  </a:lnTo>
                  <a:lnTo>
                    <a:pt x="0" y="1496"/>
                  </a:lnTo>
                  <a:lnTo>
                    <a:pt x="13" y="1648"/>
                  </a:lnTo>
                  <a:lnTo>
                    <a:pt x="25" y="1788"/>
                  </a:lnTo>
                  <a:lnTo>
                    <a:pt x="38" y="1940"/>
                  </a:lnTo>
                  <a:lnTo>
                    <a:pt x="76" y="2067"/>
                  </a:lnTo>
                  <a:lnTo>
                    <a:pt x="114" y="2206"/>
                  </a:lnTo>
                  <a:lnTo>
                    <a:pt x="152" y="2320"/>
                  </a:lnTo>
                  <a:lnTo>
                    <a:pt x="203" y="2434"/>
                  </a:lnTo>
                  <a:lnTo>
                    <a:pt x="254" y="2548"/>
                  </a:lnTo>
                  <a:lnTo>
                    <a:pt x="317" y="2637"/>
                  </a:lnTo>
                  <a:lnTo>
                    <a:pt x="380" y="2726"/>
                  </a:lnTo>
                  <a:lnTo>
                    <a:pt x="456" y="2802"/>
                  </a:lnTo>
                  <a:lnTo>
                    <a:pt x="532" y="2865"/>
                  </a:lnTo>
                  <a:lnTo>
                    <a:pt x="609" y="2916"/>
                  </a:lnTo>
                  <a:lnTo>
                    <a:pt x="697" y="2954"/>
                  </a:lnTo>
                  <a:lnTo>
                    <a:pt x="773" y="2979"/>
                  </a:lnTo>
                  <a:lnTo>
                    <a:pt x="951" y="2979"/>
                  </a:lnTo>
                  <a:lnTo>
                    <a:pt x="1039" y="2954"/>
                  </a:lnTo>
                  <a:lnTo>
                    <a:pt x="1128" y="2916"/>
                  </a:lnTo>
                  <a:lnTo>
                    <a:pt x="1204" y="2865"/>
                  </a:lnTo>
                  <a:lnTo>
                    <a:pt x="1280" y="2802"/>
                  </a:lnTo>
                  <a:lnTo>
                    <a:pt x="1356" y="2726"/>
                  </a:lnTo>
                  <a:lnTo>
                    <a:pt x="1420" y="2637"/>
                  </a:lnTo>
                  <a:lnTo>
                    <a:pt x="1483" y="2548"/>
                  </a:lnTo>
                  <a:lnTo>
                    <a:pt x="1534" y="2434"/>
                  </a:lnTo>
                  <a:lnTo>
                    <a:pt x="1585" y="2320"/>
                  </a:lnTo>
                  <a:lnTo>
                    <a:pt x="1623" y="2206"/>
                  </a:lnTo>
                  <a:lnTo>
                    <a:pt x="1661" y="2067"/>
                  </a:lnTo>
                  <a:lnTo>
                    <a:pt x="1699" y="1940"/>
                  </a:lnTo>
                  <a:lnTo>
                    <a:pt x="1711" y="1788"/>
                  </a:lnTo>
                  <a:lnTo>
                    <a:pt x="1724" y="1648"/>
                  </a:lnTo>
                  <a:lnTo>
                    <a:pt x="1737" y="1496"/>
                  </a:lnTo>
                  <a:lnTo>
                    <a:pt x="1724" y="1344"/>
                  </a:lnTo>
                  <a:lnTo>
                    <a:pt x="1711" y="1192"/>
                  </a:lnTo>
                  <a:lnTo>
                    <a:pt x="1699" y="1053"/>
                  </a:lnTo>
                  <a:lnTo>
                    <a:pt x="1661" y="913"/>
                  </a:lnTo>
                  <a:lnTo>
                    <a:pt x="1623" y="774"/>
                  </a:lnTo>
                  <a:lnTo>
                    <a:pt x="1585" y="660"/>
                  </a:lnTo>
                  <a:lnTo>
                    <a:pt x="1534" y="546"/>
                  </a:lnTo>
                  <a:lnTo>
                    <a:pt x="1483" y="432"/>
                  </a:lnTo>
                  <a:lnTo>
                    <a:pt x="1420" y="343"/>
                  </a:lnTo>
                  <a:lnTo>
                    <a:pt x="1356" y="254"/>
                  </a:lnTo>
                  <a:lnTo>
                    <a:pt x="1280" y="178"/>
                  </a:lnTo>
                  <a:lnTo>
                    <a:pt x="1204" y="115"/>
                  </a:lnTo>
                  <a:lnTo>
                    <a:pt x="1128" y="64"/>
                  </a:lnTo>
                  <a:lnTo>
                    <a:pt x="1039" y="26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 Next"/>
              </a:endParaRPr>
            </a:p>
          </p:txBody>
        </p:sp>
        <p:sp>
          <p:nvSpPr>
            <p:cNvPr id="34" name="Google Shape;1281;p23"/>
            <p:cNvSpPr/>
            <p:nvPr/>
          </p:nvSpPr>
          <p:spPr>
            <a:xfrm>
              <a:off x="906375" y="1001175"/>
              <a:ext cx="549175" cy="539675"/>
            </a:xfrm>
            <a:custGeom>
              <a:avLst/>
              <a:gdLst/>
              <a:ahLst/>
              <a:cxnLst/>
              <a:rect l="l" t="t" r="r" b="b"/>
              <a:pathLst>
                <a:path w="21967" h="21587" extrusionOk="0">
                  <a:moveTo>
                    <a:pt x="18811" y="0"/>
                  </a:moveTo>
                  <a:lnTo>
                    <a:pt x="18823" y="203"/>
                  </a:lnTo>
                  <a:lnTo>
                    <a:pt x="18849" y="431"/>
                  </a:lnTo>
                  <a:lnTo>
                    <a:pt x="18849" y="736"/>
                  </a:lnTo>
                  <a:lnTo>
                    <a:pt x="18849" y="1090"/>
                  </a:lnTo>
                  <a:lnTo>
                    <a:pt x="18823" y="1496"/>
                  </a:lnTo>
                  <a:lnTo>
                    <a:pt x="18760" y="1940"/>
                  </a:lnTo>
                  <a:lnTo>
                    <a:pt x="18722" y="2168"/>
                  </a:lnTo>
                  <a:lnTo>
                    <a:pt x="18684" y="2409"/>
                  </a:lnTo>
                  <a:lnTo>
                    <a:pt x="18620" y="2650"/>
                  </a:lnTo>
                  <a:lnTo>
                    <a:pt x="18544" y="2878"/>
                  </a:lnTo>
                  <a:lnTo>
                    <a:pt x="18468" y="3119"/>
                  </a:lnTo>
                  <a:lnTo>
                    <a:pt x="18367" y="3347"/>
                  </a:lnTo>
                  <a:lnTo>
                    <a:pt x="18253" y="3588"/>
                  </a:lnTo>
                  <a:lnTo>
                    <a:pt x="18139" y="3816"/>
                  </a:lnTo>
                  <a:lnTo>
                    <a:pt x="17999" y="4031"/>
                  </a:lnTo>
                  <a:lnTo>
                    <a:pt x="17835" y="4234"/>
                  </a:lnTo>
                  <a:lnTo>
                    <a:pt x="17657" y="4437"/>
                  </a:lnTo>
                  <a:lnTo>
                    <a:pt x="17467" y="4627"/>
                  </a:lnTo>
                  <a:lnTo>
                    <a:pt x="17252" y="4804"/>
                  </a:lnTo>
                  <a:lnTo>
                    <a:pt x="17023" y="4969"/>
                  </a:lnTo>
                  <a:lnTo>
                    <a:pt x="16770" y="5121"/>
                  </a:lnTo>
                  <a:lnTo>
                    <a:pt x="16491" y="5248"/>
                  </a:lnTo>
                  <a:lnTo>
                    <a:pt x="16199" y="5349"/>
                  </a:lnTo>
                  <a:lnTo>
                    <a:pt x="15870" y="5438"/>
                  </a:lnTo>
                  <a:lnTo>
                    <a:pt x="15223" y="5590"/>
                  </a:lnTo>
                  <a:lnTo>
                    <a:pt x="14615" y="5704"/>
                  </a:lnTo>
                  <a:lnTo>
                    <a:pt x="14032" y="5793"/>
                  </a:lnTo>
                  <a:lnTo>
                    <a:pt x="13462" y="5869"/>
                  </a:lnTo>
                  <a:lnTo>
                    <a:pt x="12917" y="5920"/>
                  </a:lnTo>
                  <a:lnTo>
                    <a:pt x="12384" y="5958"/>
                  </a:lnTo>
                  <a:lnTo>
                    <a:pt x="11864" y="5983"/>
                  </a:lnTo>
                  <a:lnTo>
                    <a:pt x="11345" y="5996"/>
                  </a:lnTo>
                  <a:lnTo>
                    <a:pt x="10293" y="6009"/>
                  </a:lnTo>
                  <a:lnTo>
                    <a:pt x="9190" y="6009"/>
                  </a:lnTo>
                  <a:lnTo>
                    <a:pt x="7998" y="6021"/>
                  </a:lnTo>
                  <a:lnTo>
                    <a:pt x="7339" y="6034"/>
                  </a:lnTo>
                  <a:lnTo>
                    <a:pt x="6655" y="6072"/>
                  </a:lnTo>
                  <a:lnTo>
                    <a:pt x="5983" y="6097"/>
                  </a:lnTo>
                  <a:lnTo>
                    <a:pt x="5362" y="6097"/>
                  </a:lnTo>
                  <a:lnTo>
                    <a:pt x="4804" y="6072"/>
                  </a:lnTo>
                  <a:lnTo>
                    <a:pt x="4297" y="6034"/>
                  </a:lnTo>
                  <a:lnTo>
                    <a:pt x="3410" y="5945"/>
                  </a:lnTo>
                  <a:lnTo>
                    <a:pt x="3030" y="5907"/>
                  </a:lnTo>
                  <a:lnTo>
                    <a:pt x="2675" y="5894"/>
                  </a:lnTo>
                  <a:lnTo>
                    <a:pt x="2358" y="5894"/>
                  </a:lnTo>
                  <a:lnTo>
                    <a:pt x="2206" y="5907"/>
                  </a:lnTo>
                  <a:lnTo>
                    <a:pt x="2066" y="5920"/>
                  </a:lnTo>
                  <a:lnTo>
                    <a:pt x="1927" y="5958"/>
                  </a:lnTo>
                  <a:lnTo>
                    <a:pt x="1788" y="5996"/>
                  </a:lnTo>
                  <a:lnTo>
                    <a:pt x="1661" y="6047"/>
                  </a:lnTo>
                  <a:lnTo>
                    <a:pt x="1534" y="6097"/>
                  </a:lnTo>
                  <a:lnTo>
                    <a:pt x="1407" y="6173"/>
                  </a:lnTo>
                  <a:lnTo>
                    <a:pt x="1293" y="6262"/>
                  </a:lnTo>
                  <a:lnTo>
                    <a:pt x="1166" y="6363"/>
                  </a:lnTo>
                  <a:lnTo>
                    <a:pt x="1052" y="6478"/>
                  </a:lnTo>
                  <a:lnTo>
                    <a:pt x="938" y="6617"/>
                  </a:lnTo>
                  <a:lnTo>
                    <a:pt x="824" y="6769"/>
                  </a:lnTo>
                  <a:lnTo>
                    <a:pt x="697" y="6934"/>
                  </a:lnTo>
                  <a:lnTo>
                    <a:pt x="583" y="7124"/>
                  </a:lnTo>
                  <a:lnTo>
                    <a:pt x="533" y="7225"/>
                  </a:lnTo>
                  <a:lnTo>
                    <a:pt x="469" y="7339"/>
                  </a:lnTo>
                  <a:lnTo>
                    <a:pt x="368" y="7618"/>
                  </a:lnTo>
                  <a:lnTo>
                    <a:pt x="279" y="7948"/>
                  </a:lnTo>
                  <a:lnTo>
                    <a:pt x="190" y="8328"/>
                  </a:lnTo>
                  <a:lnTo>
                    <a:pt x="127" y="8746"/>
                  </a:lnTo>
                  <a:lnTo>
                    <a:pt x="64" y="9190"/>
                  </a:lnTo>
                  <a:lnTo>
                    <a:pt x="26" y="9684"/>
                  </a:lnTo>
                  <a:lnTo>
                    <a:pt x="0" y="10204"/>
                  </a:lnTo>
                  <a:lnTo>
                    <a:pt x="0" y="10749"/>
                  </a:lnTo>
                  <a:lnTo>
                    <a:pt x="0" y="11320"/>
                  </a:lnTo>
                  <a:lnTo>
                    <a:pt x="26" y="11903"/>
                  </a:lnTo>
                  <a:lnTo>
                    <a:pt x="76" y="12498"/>
                  </a:lnTo>
                  <a:lnTo>
                    <a:pt x="140" y="13119"/>
                  </a:lnTo>
                  <a:lnTo>
                    <a:pt x="228" y="13728"/>
                  </a:lnTo>
                  <a:lnTo>
                    <a:pt x="343" y="14349"/>
                  </a:lnTo>
                  <a:lnTo>
                    <a:pt x="482" y="14970"/>
                  </a:lnTo>
                  <a:lnTo>
                    <a:pt x="634" y="15591"/>
                  </a:lnTo>
                  <a:lnTo>
                    <a:pt x="824" y="16200"/>
                  </a:lnTo>
                  <a:lnTo>
                    <a:pt x="926" y="16491"/>
                  </a:lnTo>
                  <a:lnTo>
                    <a:pt x="1040" y="16795"/>
                  </a:lnTo>
                  <a:lnTo>
                    <a:pt x="1154" y="17087"/>
                  </a:lnTo>
                  <a:lnTo>
                    <a:pt x="1281" y="17366"/>
                  </a:lnTo>
                  <a:lnTo>
                    <a:pt x="1407" y="17645"/>
                  </a:lnTo>
                  <a:lnTo>
                    <a:pt x="1547" y="17923"/>
                  </a:lnTo>
                  <a:lnTo>
                    <a:pt x="1686" y="18190"/>
                  </a:lnTo>
                  <a:lnTo>
                    <a:pt x="1838" y="18456"/>
                  </a:lnTo>
                  <a:lnTo>
                    <a:pt x="2003" y="18709"/>
                  </a:lnTo>
                  <a:lnTo>
                    <a:pt x="2168" y="18963"/>
                  </a:lnTo>
                  <a:lnTo>
                    <a:pt x="2345" y="19204"/>
                  </a:lnTo>
                  <a:lnTo>
                    <a:pt x="2535" y="19432"/>
                  </a:lnTo>
                  <a:lnTo>
                    <a:pt x="2726" y="19660"/>
                  </a:lnTo>
                  <a:lnTo>
                    <a:pt x="2916" y="19863"/>
                  </a:lnTo>
                  <a:lnTo>
                    <a:pt x="3131" y="20066"/>
                  </a:lnTo>
                  <a:lnTo>
                    <a:pt x="3347" y="20268"/>
                  </a:lnTo>
                  <a:lnTo>
                    <a:pt x="3575" y="20446"/>
                  </a:lnTo>
                  <a:lnTo>
                    <a:pt x="3803" y="20611"/>
                  </a:lnTo>
                  <a:lnTo>
                    <a:pt x="4056" y="20775"/>
                  </a:lnTo>
                  <a:lnTo>
                    <a:pt x="4297" y="20915"/>
                  </a:lnTo>
                  <a:lnTo>
                    <a:pt x="4563" y="21054"/>
                  </a:lnTo>
                  <a:lnTo>
                    <a:pt x="4830" y="21168"/>
                  </a:lnTo>
                  <a:lnTo>
                    <a:pt x="5108" y="21270"/>
                  </a:lnTo>
                  <a:lnTo>
                    <a:pt x="5400" y="21358"/>
                  </a:lnTo>
                  <a:lnTo>
                    <a:pt x="5704" y="21435"/>
                  </a:lnTo>
                  <a:lnTo>
                    <a:pt x="6008" y="21498"/>
                  </a:lnTo>
                  <a:lnTo>
                    <a:pt x="6325" y="21549"/>
                  </a:lnTo>
                  <a:lnTo>
                    <a:pt x="6655" y="21574"/>
                  </a:lnTo>
                  <a:lnTo>
                    <a:pt x="6997" y="21587"/>
                  </a:lnTo>
                  <a:lnTo>
                    <a:pt x="7327" y="21587"/>
                  </a:lnTo>
                  <a:lnTo>
                    <a:pt x="7656" y="21574"/>
                  </a:lnTo>
                  <a:lnTo>
                    <a:pt x="7986" y="21536"/>
                  </a:lnTo>
                  <a:lnTo>
                    <a:pt x="8315" y="21498"/>
                  </a:lnTo>
                  <a:lnTo>
                    <a:pt x="8632" y="21447"/>
                  </a:lnTo>
                  <a:lnTo>
                    <a:pt x="8962" y="21384"/>
                  </a:lnTo>
                  <a:lnTo>
                    <a:pt x="9279" y="21308"/>
                  </a:lnTo>
                  <a:lnTo>
                    <a:pt x="9608" y="21219"/>
                  </a:lnTo>
                  <a:lnTo>
                    <a:pt x="9925" y="21118"/>
                  </a:lnTo>
                  <a:lnTo>
                    <a:pt x="10229" y="21004"/>
                  </a:lnTo>
                  <a:lnTo>
                    <a:pt x="10546" y="20889"/>
                  </a:lnTo>
                  <a:lnTo>
                    <a:pt x="10863" y="20750"/>
                  </a:lnTo>
                  <a:lnTo>
                    <a:pt x="11167" y="20611"/>
                  </a:lnTo>
                  <a:lnTo>
                    <a:pt x="11472" y="20471"/>
                  </a:lnTo>
                  <a:lnTo>
                    <a:pt x="11776" y="20306"/>
                  </a:lnTo>
                  <a:lnTo>
                    <a:pt x="12080" y="20154"/>
                  </a:lnTo>
                  <a:lnTo>
                    <a:pt x="12371" y="19977"/>
                  </a:lnTo>
                  <a:lnTo>
                    <a:pt x="12955" y="19609"/>
                  </a:lnTo>
                  <a:lnTo>
                    <a:pt x="13525" y="19216"/>
                  </a:lnTo>
                  <a:lnTo>
                    <a:pt x="14083" y="18811"/>
                  </a:lnTo>
                  <a:lnTo>
                    <a:pt x="14628" y="18380"/>
                  </a:lnTo>
                  <a:lnTo>
                    <a:pt x="15160" y="17923"/>
                  </a:lnTo>
                  <a:lnTo>
                    <a:pt x="15667" y="17467"/>
                  </a:lnTo>
                  <a:lnTo>
                    <a:pt x="16161" y="16985"/>
                  </a:lnTo>
                  <a:lnTo>
                    <a:pt x="16643" y="16516"/>
                  </a:lnTo>
                  <a:lnTo>
                    <a:pt x="17099" y="16035"/>
                  </a:lnTo>
                  <a:lnTo>
                    <a:pt x="17543" y="15540"/>
                  </a:lnTo>
                  <a:lnTo>
                    <a:pt x="17961" y="15071"/>
                  </a:lnTo>
                  <a:lnTo>
                    <a:pt x="18354" y="14590"/>
                  </a:lnTo>
                  <a:lnTo>
                    <a:pt x="18735" y="14121"/>
                  </a:lnTo>
                  <a:lnTo>
                    <a:pt x="19089" y="13677"/>
                  </a:lnTo>
                  <a:lnTo>
                    <a:pt x="19419" y="13234"/>
                  </a:lnTo>
                  <a:lnTo>
                    <a:pt x="19723" y="12815"/>
                  </a:lnTo>
                  <a:lnTo>
                    <a:pt x="20002" y="12422"/>
                  </a:lnTo>
                  <a:lnTo>
                    <a:pt x="20484" y="11712"/>
                  </a:lnTo>
                  <a:lnTo>
                    <a:pt x="20851" y="11117"/>
                  </a:lnTo>
                  <a:lnTo>
                    <a:pt x="21118" y="10686"/>
                  </a:lnTo>
                  <a:lnTo>
                    <a:pt x="21206" y="10483"/>
                  </a:lnTo>
                  <a:lnTo>
                    <a:pt x="21295" y="10267"/>
                  </a:lnTo>
                  <a:lnTo>
                    <a:pt x="21371" y="10014"/>
                  </a:lnTo>
                  <a:lnTo>
                    <a:pt x="21447" y="9735"/>
                  </a:lnTo>
                  <a:lnTo>
                    <a:pt x="21523" y="9431"/>
                  </a:lnTo>
                  <a:lnTo>
                    <a:pt x="21574" y="9114"/>
                  </a:lnTo>
                  <a:lnTo>
                    <a:pt x="21637" y="8772"/>
                  </a:lnTo>
                  <a:lnTo>
                    <a:pt x="21688" y="8417"/>
                  </a:lnTo>
                  <a:lnTo>
                    <a:pt x="21777" y="7656"/>
                  </a:lnTo>
                  <a:lnTo>
                    <a:pt x="21840" y="6870"/>
                  </a:lnTo>
                  <a:lnTo>
                    <a:pt x="21891" y="6059"/>
                  </a:lnTo>
                  <a:lnTo>
                    <a:pt x="21929" y="5261"/>
                  </a:lnTo>
                  <a:lnTo>
                    <a:pt x="21954" y="4475"/>
                  </a:lnTo>
                  <a:lnTo>
                    <a:pt x="21967" y="3740"/>
                  </a:lnTo>
                  <a:lnTo>
                    <a:pt x="21967" y="2459"/>
                  </a:lnTo>
                  <a:lnTo>
                    <a:pt x="21954" y="1585"/>
                  </a:lnTo>
                  <a:lnTo>
                    <a:pt x="21954" y="1255"/>
                  </a:lnTo>
                  <a:lnTo>
                    <a:pt x="18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 Next"/>
              </a:endParaRPr>
            </a:p>
          </p:txBody>
        </p:sp>
        <p:sp>
          <p:nvSpPr>
            <p:cNvPr id="35" name="Google Shape;1282;p23"/>
            <p:cNvSpPr/>
            <p:nvPr/>
          </p:nvSpPr>
          <p:spPr>
            <a:xfrm>
              <a:off x="1020450" y="1184325"/>
              <a:ext cx="204425" cy="67525"/>
            </a:xfrm>
            <a:custGeom>
              <a:avLst/>
              <a:gdLst/>
              <a:ahLst/>
              <a:cxnLst/>
              <a:rect l="l" t="t" r="r" b="b"/>
              <a:pathLst>
                <a:path w="8177" h="2701" extrusionOk="0">
                  <a:moveTo>
                    <a:pt x="0" y="1"/>
                  </a:moveTo>
                  <a:lnTo>
                    <a:pt x="13" y="153"/>
                  </a:lnTo>
                  <a:lnTo>
                    <a:pt x="38" y="305"/>
                  </a:lnTo>
                  <a:lnTo>
                    <a:pt x="64" y="457"/>
                  </a:lnTo>
                  <a:lnTo>
                    <a:pt x="102" y="597"/>
                  </a:lnTo>
                  <a:lnTo>
                    <a:pt x="153" y="736"/>
                  </a:lnTo>
                  <a:lnTo>
                    <a:pt x="203" y="863"/>
                  </a:lnTo>
                  <a:lnTo>
                    <a:pt x="267" y="1002"/>
                  </a:lnTo>
                  <a:lnTo>
                    <a:pt x="330" y="1116"/>
                  </a:lnTo>
                  <a:lnTo>
                    <a:pt x="406" y="1243"/>
                  </a:lnTo>
                  <a:lnTo>
                    <a:pt x="495" y="1357"/>
                  </a:lnTo>
                  <a:lnTo>
                    <a:pt x="584" y="1471"/>
                  </a:lnTo>
                  <a:lnTo>
                    <a:pt x="672" y="1573"/>
                  </a:lnTo>
                  <a:lnTo>
                    <a:pt x="875" y="1775"/>
                  </a:lnTo>
                  <a:lnTo>
                    <a:pt x="1103" y="1953"/>
                  </a:lnTo>
                  <a:lnTo>
                    <a:pt x="1344" y="2118"/>
                  </a:lnTo>
                  <a:lnTo>
                    <a:pt x="1610" y="2257"/>
                  </a:lnTo>
                  <a:lnTo>
                    <a:pt x="1889" y="2371"/>
                  </a:lnTo>
                  <a:lnTo>
                    <a:pt x="2181" y="2485"/>
                  </a:lnTo>
                  <a:lnTo>
                    <a:pt x="2485" y="2561"/>
                  </a:lnTo>
                  <a:lnTo>
                    <a:pt x="2802" y="2625"/>
                  </a:lnTo>
                  <a:lnTo>
                    <a:pt x="3131" y="2675"/>
                  </a:lnTo>
                  <a:lnTo>
                    <a:pt x="3461" y="2701"/>
                  </a:lnTo>
                  <a:lnTo>
                    <a:pt x="3790" y="2701"/>
                  </a:lnTo>
                  <a:lnTo>
                    <a:pt x="4133" y="2688"/>
                  </a:lnTo>
                  <a:lnTo>
                    <a:pt x="4475" y="2650"/>
                  </a:lnTo>
                  <a:lnTo>
                    <a:pt x="4817" y="2599"/>
                  </a:lnTo>
                  <a:lnTo>
                    <a:pt x="5147" y="2511"/>
                  </a:lnTo>
                  <a:lnTo>
                    <a:pt x="5489" y="2422"/>
                  </a:lnTo>
                  <a:lnTo>
                    <a:pt x="5806" y="2295"/>
                  </a:lnTo>
                  <a:lnTo>
                    <a:pt x="6123" y="2156"/>
                  </a:lnTo>
                  <a:lnTo>
                    <a:pt x="6440" y="1991"/>
                  </a:lnTo>
                  <a:lnTo>
                    <a:pt x="6731" y="1801"/>
                  </a:lnTo>
                  <a:lnTo>
                    <a:pt x="7023" y="1598"/>
                  </a:lnTo>
                  <a:lnTo>
                    <a:pt x="7289" y="1357"/>
                  </a:lnTo>
                  <a:lnTo>
                    <a:pt x="7542" y="1116"/>
                  </a:lnTo>
                  <a:lnTo>
                    <a:pt x="7770" y="837"/>
                  </a:lnTo>
                  <a:lnTo>
                    <a:pt x="7885" y="685"/>
                  </a:lnTo>
                  <a:lnTo>
                    <a:pt x="7986" y="533"/>
                  </a:lnTo>
                  <a:lnTo>
                    <a:pt x="8075" y="381"/>
                  </a:lnTo>
                  <a:lnTo>
                    <a:pt x="8176" y="216"/>
                  </a:lnTo>
                  <a:lnTo>
                    <a:pt x="7213" y="204"/>
                  </a:lnTo>
                  <a:lnTo>
                    <a:pt x="4957" y="191"/>
                  </a:lnTo>
                  <a:lnTo>
                    <a:pt x="3600" y="166"/>
                  </a:lnTo>
                  <a:lnTo>
                    <a:pt x="2257" y="128"/>
                  </a:lnTo>
                  <a:lnTo>
                    <a:pt x="1014" y="77"/>
                  </a:lnTo>
                  <a:lnTo>
                    <a:pt x="469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 Next"/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1511926" y="3434037"/>
            <a:ext cx="1889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21B158"/>
                </a:solidFill>
                <a:latin typeface="Avenir Next"/>
              </a:rPr>
              <a:t>Experto en protección y restauración de sabanas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4190283" y="3462333"/>
            <a:ext cx="1657149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23BB5D"/>
                </a:solidFill>
                <a:latin typeface="Avenir Next"/>
              </a:rPr>
              <a:t>Vocero de la comunidad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7331723" y="3392948"/>
            <a:ext cx="2213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23BB5D"/>
                </a:solidFill>
                <a:latin typeface="Avenir Next"/>
              </a:rPr>
              <a:t>Representante de la corporación autónoma regional (CAR)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1511926" y="4268862"/>
            <a:ext cx="19597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s-CO" sz="1400" dirty="0">
                <a:latin typeface="Avenir Next"/>
              </a:rPr>
              <a:t>Identifica los datos a tomar en campo.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s-CO" sz="1400" dirty="0">
                <a:latin typeface="Avenir Next"/>
              </a:rPr>
              <a:t>Establece los indicadores adecuados para monitorear el proyecto de </a:t>
            </a:r>
            <a:r>
              <a:rPr lang="es-CO" sz="1400" dirty="0" err="1">
                <a:latin typeface="Avenir Next"/>
              </a:rPr>
              <a:t>SbN</a:t>
            </a:r>
            <a:r>
              <a:rPr lang="es-CO" sz="1400" dirty="0">
                <a:latin typeface="Avenir Next"/>
              </a:rPr>
              <a:t>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s-CO" sz="1400" dirty="0">
                <a:latin typeface="Avenir Next"/>
              </a:rPr>
              <a:t>Capacita a la comunidad en la toma de datos.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4433538" y="4281889"/>
            <a:ext cx="20419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Avenir Next"/>
              </a:rPr>
              <a:t>Coordina las labores y los ejercicios de monitoreo y evaluación.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Avenir Next"/>
              </a:rPr>
              <a:t>Organiza reuniones y recolección de datos periódicos con la comunidad.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7331723" y="4107103"/>
            <a:ext cx="22136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Avenir Next"/>
              </a:rPr>
              <a:t>Asesora sobre la pertinencia del proyecto de </a:t>
            </a:r>
            <a:r>
              <a:rPr lang="es-CO" sz="1400" dirty="0" err="1">
                <a:latin typeface="Avenir Next"/>
              </a:rPr>
              <a:t>SbN</a:t>
            </a:r>
            <a:r>
              <a:rPr lang="es-CO" sz="1400" dirty="0">
                <a:latin typeface="Avenir Next"/>
              </a:rPr>
              <a:t> para el territorio o la región.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Avenir Next"/>
              </a:rPr>
              <a:t>Promueve talleres o charlas sobre instrumentos pertinentes para el proyecto de </a:t>
            </a:r>
            <a:r>
              <a:rPr lang="es-CO" sz="1400" dirty="0" err="1">
                <a:latin typeface="Avenir Next"/>
              </a:rPr>
              <a:t>SbN</a:t>
            </a:r>
            <a:r>
              <a:rPr lang="es-CO" sz="1400" dirty="0">
                <a:latin typeface="Avenir Next"/>
              </a:rPr>
              <a:t>, como los de ordenamiento territorial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10256053" y="3462333"/>
            <a:ext cx="1855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23BB5D"/>
                </a:solidFill>
                <a:latin typeface="Avenir Next"/>
              </a:rPr>
              <a:t>Representante de organización no gubernamental (ONG)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10229929" y="4373276"/>
            <a:ext cx="19019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Avenir Next"/>
              </a:rPr>
              <a:t>Comunica a todos los actores y participa en la interpretación de los resultados y aprendizajes del monitoreo y evaluación.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Avenir Next"/>
              </a:rPr>
              <a:t>Lidera espacios de discusión.</a:t>
            </a:r>
          </a:p>
        </p:txBody>
      </p:sp>
      <p:sp>
        <p:nvSpPr>
          <p:cNvPr id="43" name="CuadroTexto 3"/>
          <p:cNvSpPr txBox="1"/>
          <p:nvPr/>
        </p:nvSpPr>
        <p:spPr>
          <a:xfrm>
            <a:off x="337174" y="310957"/>
            <a:ext cx="8527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3200" b="1" kern="1200" dirty="0">
                <a:solidFill>
                  <a:schemeClr val="bg1"/>
                </a:solidFill>
                <a:effectLst/>
                <a:latin typeface="Avenir Next"/>
                <a:ea typeface="Avenir Next"/>
                <a:cs typeface="Avenir Next"/>
              </a:rPr>
              <a:t>¿Quién hace el monitoreo y la evaluación?</a:t>
            </a:r>
            <a:endParaRPr lang="es-C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755" y="69048"/>
            <a:ext cx="2675520" cy="1878569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0F24AE4E-D173-4BD3-A9D0-1BEE8C567DF8}"/>
              </a:ext>
            </a:extLst>
          </p:cNvPr>
          <p:cNvSpPr txBox="1"/>
          <p:nvPr/>
        </p:nvSpPr>
        <p:spPr>
          <a:xfrm>
            <a:off x="259256" y="1883579"/>
            <a:ext cx="117731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chemeClr val="tx1"/>
                </a:solidFill>
                <a:latin typeface="Avenir Next"/>
              </a:rPr>
              <a:t>Se debe tener un equipo encargado del diseño e implementación del programa de monitoreo del proyecto de </a:t>
            </a:r>
            <a:r>
              <a:rPr lang="es-ES_tradnl" dirty="0" err="1">
                <a:solidFill>
                  <a:schemeClr val="tx1"/>
                </a:solidFill>
                <a:latin typeface="Avenir Next"/>
              </a:rPr>
              <a:t>SbN</a:t>
            </a:r>
            <a:r>
              <a:rPr lang="es-ES_tradnl" dirty="0">
                <a:solidFill>
                  <a:schemeClr val="tx1"/>
                </a:solidFill>
                <a:latin typeface="Avenir Next"/>
              </a:rPr>
              <a:t> que mida el éxito de las actividades implementadas de acuerdo con los objetivos y las metas planteadas. El equipo deberá estar conformado por representantes de cada uno de los actores identificados durante la etapa de preparación y contar con uno o más expertos en </a:t>
            </a:r>
            <a:r>
              <a:rPr lang="es-ES_tradnl" b="1" dirty="0">
                <a:solidFill>
                  <a:schemeClr val="tx1"/>
                </a:solidFill>
                <a:latin typeface="Avenir Next"/>
              </a:rPr>
              <a:t>protección y restauración de ecosistemas de sabanas </a:t>
            </a:r>
            <a:r>
              <a:rPr lang="es-ES_tradnl" dirty="0">
                <a:solidFill>
                  <a:schemeClr val="tx1"/>
                </a:solidFill>
                <a:latin typeface="Avenir Next"/>
              </a:rPr>
              <a:t>según la escala del proyecto.</a:t>
            </a:r>
          </a:p>
        </p:txBody>
      </p:sp>
    </p:spTree>
    <p:extLst>
      <p:ext uri="{BB962C8B-B14F-4D97-AF65-F5344CB8AC3E}">
        <p14:creationId xmlns:p14="http://schemas.microsoft.com/office/powerpoint/2010/main" val="336005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51502"/>
            <a:ext cx="5974080" cy="10820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1707" y="2164977"/>
            <a:ext cx="1165859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6910" indent="-450215">
              <a:spcAft>
                <a:spcPts val="800"/>
              </a:spcAft>
            </a:pPr>
            <a:r>
              <a:rPr lang="es-MX" sz="1600" dirty="0">
                <a:effectLst/>
                <a:latin typeface="Avenir Next"/>
                <a:ea typeface="Calibri" panose="020F0502020204030204" pitchFamily="34" charset="0"/>
              </a:rPr>
              <a:t>Aguilar Garavito, M. y Ramírez, W. (Eds.). (2015). </a:t>
            </a:r>
            <a:r>
              <a:rPr lang="es-MX" sz="1600" i="1" dirty="0">
                <a:effectLst/>
                <a:latin typeface="Avenir Next"/>
                <a:ea typeface="Calibri" panose="020F0502020204030204" pitchFamily="34" charset="0"/>
              </a:rPr>
              <a:t>Monitoreo</a:t>
            </a:r>
            <a:r>
              <a:rPr lang="es-MX" sz="1600" dirty="0">
                <a:effectLst/>
                <a:latin typeface="Avenir Next"/>
                <a:ea typeface="Calibri" panose="020F0502020204030204" pitchFamily="34" charset="0"/>
              </a:rPr>
              <a:t> </a:t>
            </a:r>
            <a:r>
              <a:rPr lang="es-MX" sz="1600" i="1" dirty="0">
                <a:effectLst/>
                <a:latin typeface="Avenir Next"/>
                <a:ea typeface="Calibri" panose="020F0502020204030204" pitchFamily="34" charset="0"/>
              </a:rPr>
              <a:t>a procesos de restauración ecológica, aplicado a ecosistemas terrestres</a:t>
            </a:r>
            <a:r>
              <a:rPr lang="es-MX" sz="1600" dirty="0">
                <a:effectLst/>
                <a:latin typeface="Avenir Next"/>
                <a:ea typeface="Calibri" panose="020F0502020204030204" pitchFamily="34" charset="0"/>
              </a:rPr>
              <a:t>.</a:t>
            </a:r>
          </a:p>
          <a:p>
            <a:pPr marL="676910" indent="-450215">
              <a:spcAft>
                <a:spcPts val="800"/>
              </a:spcAft>
            </a:pPr>
            <a:r>
              <a:rPr lang="es-MX" sz="1600" dirty="0">
                <a:effectLst/>
                <a:latin typeface="Avenir Next"/>
                <a:ea typeface="Calibri" panose="020F0502020204030204" pitchFamily="34" charset="0"/>
              </a:rPr>
              <a:t>Instituto de Investigación de Recursos Biológicos Alexander </a:t>
            </a:r>
            <a:r>
              <a:rPr lang="es-MX" sz="1600" dirty="0" err="1">
                <a:effectLst/>
                <a:latin typeface="Avenir Next"/>
                <a:ea typeface="Calibri" panose="020F0502020204030204" pitchFamily="34" charset="0"/>
              </a:rPr>
              <a:t>von</a:t>
            </a:r>
            <a:r>
              <a:rPr lang="es-MX" sz="1600" dirty="0">
                <a:effectLst/>
                <a:latin typeface="Avenir Next"/>
                <a:ea typeface="Calibri" panose="020F0502020204030204" pitchFamily="34" charset="0"/>
              </a:rPr>
              <a:t> Humboldt. </a:t>
            </a:r>
            <a:endParaRPr lang="es-CO" sz="1600" dirty="0">
              <a:effectLst/>
              <a:latin typeface="Avenir Next"/>
              <a:ea typeface="Calibri" panose="020F0502020204030204" pitchFamily="34" charset="0"/>
            </a:endParaRPr>
          </a:p>
          <a:p>
            <a:pPr marL="676910" indent="-450215">
              <a:spcAft>
                <a:spcPts val="800"/>
              </a:spcAft>
            </a:pPr>
            <a:r>
              <a:rPr lang="es-MX" sz="1600" dirty="0">
                <a:effectLst/>
                <a:latin typeface="Avenir Next"/>
                <a:ea typeface="Calibri" panose="020F0502020204030204" pitchFamily="34" charset="0"/>
              </a:rPr>
              <a:t>Calle, Z., Carvajal, M. y Giraldo, A. (2015). Monitoreo participativo e indicadores socioeconómicos de la restauración ecológica. En M.,</a:t>
            </a:r>
          </a:p>
          <a:p>
            <a:pPr marL="676910" indent="-450215">
              <a:spcAft>
                <a:spcPts val="800"/>
              </a:spcAft>
            </a:pPr>
            <a:r>
              <a:rPr lang="es-MX" sz="1600" dirty="0">
                <a:effectLst/>
                <a:latin typeface="Avenir Next"/>
                <a:ea typeface="Calibri" panose="020F0502020204030204" pitchFamily="34" charset="0"/>
              </a:rPr>
              <a:t>Aguilar Garavito y W., Ramírez (Eds.), </a:t>
            </a:r>
            <a:r>
              <a:rPr lang="es-MX" sz="1600" i="1" dirty="0">
                <a:effectLst/>
                <a:latin typeface="Avenir Next"/>
                <a:ea typeface="Calibri" panose="020F0502020204030204" pitchFamily="34" charset="0"/>
              </a:rPr>
              <a:t>Monitoreo a procesos de restauración ecológica, aplicado a ecosistemas terrestres</a:t>
            </a:r>
            <a:r>
              <a:rPr lang="es-MX" sz="1600" dirty="0">
                <a:effectLst/>
                <a:latin typeface="Avenir Next"/>
                <a:ea typeface="Calibri" panose="020F0502020204030204" pitchFamily="34" charset="0"/>
              </a:rPr>
              <a:t>.</a:t>
            </a:r>
          </a:p>
          <a:p>
            <a:pPr marL="676910" indent="-450215">
              <a:spcAft>
                <a:spcPts val="800"/>
              </a:spcAft>
            </a:pPr>
            <a:r>
              <a:rPr lang="es-MX" sz="1600" dirty="0">
                <a:effectLst/>
                <a:latin typeface="Avenir Next"/>
                <a:ea typeface="Calibri" panose="020F0502020204030204" pitchFamily="34" charset="0"/>
              </a:rPr>
              <a:t>Instituto de Investigación de Recursos Biológicos Alexander </a:t>
            </a:r>
            <a:r>
              <a:rPr lang="es-MX" sz="1600" dirty="0" err="1">
                <a:effectLst/>
                <a:latin typeface="Avenir Next"/>
                <a:ea typeface="Calibri" panose="020F0502020204030204" pitchFamily="34" charset="0"/>
              </a:rPr>
              <a:t>von</a:t>
            </a:r>
            <a:r>
              <a:rPr lang="es-MX" sz="1600" dirty="0">
                <a:effectLst/>
                <a:latin typeface="Avenir Next"/>
                <a:ea typeface="Calibri" panose="020F0502020204030204" pitchFamily="34" charset="0"/>
              </a:rPr>
              <a:t> Humboldt. </a:t>
            </a:r>
            <a:endParaRPr lang="es-CO" sz="1600" dirty="0">
              <a:effectLst/>
              <a:latin typeface="Avenir Next"/>
              <a:ea typeface="Calibri" panose="020F0502020204030204" pitchFamily="34" charset="0"/>
            </a:endParaRPr>
          </a:p>
          <a:p>
            <a:pPr marL="676910" indent="-450215">
              <a:spcAft>
                <a:spcPts val="800"/>
              </a:spcAft>
            </a:pPr>
            <a:r>
              <a:rPr lang="en-US" sz="1600" dirty="0">
                <a:effectLst/>
                <a:latin typeface="Avenir Next"/>
                <a:ea typeface="Calibri" panose="020F0502020204030204" pitchFamily="34" charset="0"/>
              </a:rPr>
              <a:t>European </a:t>
            </a:r>
            <a:r>
              <a:rPr lang="en-US" sz="1600" dirty="0" err="1">
                <a:effectLst/>
                <a:latin typeface="Avenir Next"/>
                <a:ea typeface="Calibri" panose="020F0502020204030204" pitchFamily="34" charset="0"/>
              </a:rPr>
              <a:t>Comission</a:t>
            </a:r>
            <a:r>
              <a:rPr lang="en-US" sz="1600" dirty="0">
                <a:effectLst/>
                <a:latin typeface="Avenir Next"/>
                <a:ea typeface="Calibri" panose="020F0502020204030204" pitchFamily="34" charset="0"/>
              </a:rPr>
              <a:t>. (2021). </a:t>
            </a:r>
            <a:r>
              <a:rPr lang="en-US" sz="1600" i="1" dirty="0">
                <a:effectLst/>
                <a:latin typeface="Avenir Next"/>
                <a:ea typeface="Calibri" panose="020F0502020204030204" pitchFamily="34" charset="0"/>
              </a:rPr>
              <a:t>Evaluating the Impact of Nature-based Solutions: A Handbook for Practitioners</a:t>
            </a:r>
            <a:r>
              <a:rPr lang="en-US" sz="1600" dirty="0">
                <a:effectLst/>
                <a:latin typeface="Avenir Next"/>
                <a:ea typeface="Calibri" panose="020F0502020204030204" pitchFamily="34" charset="0"/>
              </a:rPr>
              <a:t>.</a:t>
            </a:r>
          </a:p>
          <a:p>
            <a:pPr marL="676910" indent="-450215">
              <a:spcAft>
                <a:spcPts val="800"/>
              </a:spcAft>
            </a:pPr>
            <a:r>
              <a:rPr lang="en-US" sz="1600" u="sng" dirty="0">
                <a:solidFill>
                  <a:srgbClr val="0563C1"/>
                </a:solidFill>
                <a:effectLst/>
                <a:latin typeface="Avenir Next"/>
                <a:ea typeface="Calibri" panose="020F0502020204030204" pitchFamily="34" charset="0"/>
                <a:hlinkClick r:id="rId3"/>
              </a:rPr>
              <a:t>Https://ec.europa.eu/info/news/evaluating-impact-nature-based-solutions-handbook-practitioners-2021-may-06_en</a:t>
            </a:r>
            <a:r>
              <a:rPr lang="en-US" sz="1600" dirty="0">
                <a:effectLst/>
                <a:latin typeface="Avenir Next"/>
                <a:ea typeface="Calibri" panose="020F0502020204030204" pitchFamily="34" charset="0"/>
              </a:rPr>
              <a:t>.</a:t>
            </a:r>
            <a:endParaRPr lang="es-CO" sz="1600" dirty="0">
              <a:effectLst/>
              <a:latin typeface="Avenir Next"/>
              <a:ea typeface="Calibri" panose="020F0502020204030204" pitchFamily="34" charset="0"/>
            </a:endParaRPr>
          </a:p>
          <a:p>
            <a:pPr marL="676910" indent="-450215">
              <a:spcAft>
                <a:spcPts val="800"/>
              </a:spcAft>
            </a:pPr>
            <a:r>
              <a:rPr lang="es-ES_tradnl" sz="1600" dirty="0">
                <a:effectLst/>
                <a:latin typeface="Avenir Next"/>
                <a:ea typeface="Calibri" panose="020F0502020204030204" pitchFamily="34" charset="0"/>
              </a:rPr>
              <a:t>Instituto Alexander </a:t>
            </a:r>
            <a:r>
              <a:rPr lang="es-ES_tradnl" sz="1600" dirty="0" err="1">
                <a:effectLst/>
                <a:latin typeface="Avenir Next"/>
                <a:ea typeface="Calibri" panose="020F0502020204030204" pitchFamily="34" charset="0"/>
              </a:rPr>
              <a:t>von</a:t>
            </a:r>
            <a:r>
              <a:rPr lang="es-ES_tradnl" sz="1600" dirty="0">
                <a:effectLst/>
                <a:latin typeface="Avenir Next"/>
                <a:ea typeface="Calibri" panose="020F0502020204030204" pitchFamily="34" charset="0"/>
              </a:rPr>
              <a:t> Humboldt. (2017). </a:t>
            </a:r>
            <a:r>
              <a:rPr lang="es-CO" sz="1600" i="1" dirty="0">
                <a:effectLst/>
                <a:latin typeface="Avenir Next"/>
                <a:ea typeface="Calibri" panose="020F0502020204030204" pitchFamily="34" charset="0"/>
              </a:rPr>
              <a:t>Informe final sobre monitoreo a la rehabilitación del </a:t>
            </a:r>
            <a:r>
              <a:rPr lang="es-CO" sz="1600" i="1" dirty="0" err="1">
                <a:effectLst/>
                <a:latin typeface="Avenir Next"/>
                <a:ea typeface="Calibri" panose="020F0502020204030204" pitchFamily="34" charset="0"/>
              </a:rPr>
              <a:t>socioecosistema</a:t>
            </a:r>
            <a:r>
              <a:rPr lang="es-CO" sz="1600" i="1" dirty="0">
                <a:effectLst/>
                <a:latin typeface="Avenir Next"/>
                <a:ea typeface="Calibri" panose="020F0502020204030204" pitchFamily="34" charset="0"/>
              </a:rPr>
              <a:t> anfibio en La Mojana,</a:t>
            </a:r>
          </a:p>
          <a:p>
            <a:pPr marL="676910" indent="-450215">
              <a:spcAft>
                <a:spcPts val="800"/>
              </a:spcAft>
            </a:pPr>
            <a:r>
              <a:rPr lang="es-CO" sz="1600" i="1" dirty="0">
                <a:effectLst/>
                <a:latin typeface="Avenir Next"/>
                <a:ea typeface="Calibri" panose="020F0502020204030204" pitchFamily="34" charset="0"/>
              </a:rPr>
              <a:t>con énfasis en monitoreo comunitario</a:t>
            </a:r>
            <a:r>
              <a:rPr lang="es-ES_tradnl" sz="1600" dirty="0">
                <a:effectLst/>
                <a:latin typeface="Avenir Next"/>
                <a:ea typeface="Calibri" panose="020F0502020204030204" pitchFamily="34" charset="0"/>
              </a:rPr>
              <a:t>. </a:t>
            </a:r>
            <a:r>
              <a:rPr lang="es-ES_tradnl" sz="1600" u="sng" dirty="0">
                <a:solidFill>
                  <a:srgbClr val="0563C1"/>
                </a:solidFill>
                <a:effectLst/>
                <a:latin typeface="Avenir Next"/>
                <a:ea typeface="Calibri" panose="020F0502020204030204" pitchFamily="34" charset="0"/>
                <a:hlinkClick r:id="rId4"/>
              </a:rPr>
              <a:t>Http://repository.humboldt.org.co/handle/20.500.11761/35300</a:t>
            </a:r>
            <a:r>
              <a:rPr lang="es-ES_tradnl" sz="1600" dirty="0">
                <a:effectLst/>
                <a:latin typeface="Avenir Next"/>
                <a:ea typeface="Calibri" panose="020F0502020204030204" pitchFamily="34" charset="0"/>
              </a:rPr>
              <a:t>. </a:t>
            </a:r>
            <a:endParaRPr lang="en-US" sz="1400" dirty="0">
              <a:latin typeface="Avenir Next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</a:pPr>
            <a:endParaRPr lang="en-US" sz="1600" dirty="0">
              <a:latin typeface="Avenir Next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</a:pPr>
            <a:endParaRPr lang="es-MX" sz="16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1" name="Google Shape;205;p9">
            <a:extLst>
              <a:ext uri="{FF2B5EF4-FFF2-40B4-BE49-F238E27FC236}">
                <a16:creationId xmlns:a16="http://schemas.microsoft.com/office/drawing/2014/main" id="{011A303A-CC7D-49EC-8A56-03AC3E4F40BC}"/>
              </a:ext>
            </a:extLst>
          </p:cNvPr>
          <p:cNvSpPr/>
          <p:nvPr/>
        </p:nvSpPr>
        <p:spPr>
          <a:xfrm>
            <a:off x="0" y="-32084"/>
            <a:ext cx="1017494" cy="1025252"/>
          </a:xfrm>
          <a:prstGeom prst="rect">
            <a:avLst/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06;p9">
            <a:extLst>
              <a:ext uri="{FF2B5EF4-FFF2-40B4-BE49-F238E27FC236}">
                <a16:creationId xmlns:a16="http://schemas.microsoft.com/office/drawing/2014/main" id="{2A410C64-F4AC-4D66-8720-6C6A2EF8E81E}"/>
              </a:ext>
            </a:extLst>
          </p:cNvPr>
          <p:cNvSpPr/>
          <p:nvPr/>
        </p:nvSpPr>
        <p:spPr>
          <a:xfrm>
            <a:off x="0" y="-32084"/>
            <a:ext cx="3449053" cy="1025251"/>
          </a:xfrm>
          <a:prstGeom prst="roundRect">
            <a:avLst>
              <a:gd name="adj" fmla="val 50000"/>
            </a:avLst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07;p9">
            <a:extLst>
              <a:ext uri="{FF2B5EF4-FFF2-40B4-BE49-F238E27FC236}">
                <a16:creationId xmlns:a16="http://schemas.microsoft.com/office/drawing/2014/main" id="{0CF36AF2-1500-49DC-A0A4-30BE44216967}"/>
              </a:ext>
            </a:extLst>
          </p:cNvPr>
          <p:cNvSpPr txBox="1"/>
          <p:nvPr/>
        </p:nvSpPr>
        <p:spPr>
          <a:xfrm>
            <a:off x="458379" y="202342"/>
            <a:ext cx="2773709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err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Bibliografía</a:t>
            </a:r>
            <a:endParaRPr sz="3500" b="1" dirty="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5078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969071" y="3735197"/>
            <a:ext cx="6222927" cy="3122803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0" y="3722671"/>
            <a:ext cx="5704764" cy="3122803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299689" y="1653914"/>
            <a:ext cx="11592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4"/>
                </a:solidFill>
                <a:latin typeface="Avenir Next"/>
              </a:rPr>
              <a:t>El monitoreo y la evaluación </a:t>
            </a:r>
            <a:r>
              <a:rPr lang="es-MX" sz="2400" dirty="0">
                <a:latin typeface="Avenir Next"/>
              </a:rPr>
              <a:t>deben considerarse como dos procesos complementarios cuyo propósito final es analizar objetivamente la efectividad de los proyectos de </a:t>
            </a:r>
            <a:r>
              <a:rPr lang="es-MX" sz="2400" dirty="0" err="1">
                <a:latin typeface="Avenir Next"/>
              </a:rPr>
              <a:t>SbN</a:t>
            </a:r>
            <a:r>
              <a:rPr lang="es-MX" sz="2400" dirty="0">
                <a:latin typeface="Avenir Next"/>
              </a:rPr>
              <a:t> para reducir su vulnerabilidad y aumentar su resiliencia y durabilidad. Sin embargo, cada uno tiene sus particularidades y momento de aplicación durante el ciclo de vida del proyecto de </a:t>
            </a:r>
            <a:r>
              <a:rPr lang="es-MX" sz="2400" dirty="0" err="1">
                <a:latin typeface="Avenir Next"/>
              </a:rPr>
              <a:t>SbN</a:t>
            </a:r>
            <a:r>
              <a:rPr lang="es-MX" sz="2400" dirty="0">
                <a:latin typeface="Avenir Next"/>
              </a:rPr>
              <a:t>. </a:t>
            </a:r>
            <a:endParaRPr lang="es-ES_tradnl" sz="2400" dirty="0">
              <a:latin typeface="Avenir Next"/>
              <a:ea typeface="Avenir Next" charset="0"/>
              <a:cs typeface="Avenir Next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95584" y="4226976"/>
            <a:ext cx="500313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Avenir Next"/>
              </a:rPr>
              <a:t>&gt; El </a:t>
            </a:r>
            <a:r>
              <a:rPr lang="es-MX" sz="2200" b="1" dirty="0">
                <a:latin typeface="Avenir Next"/>
              </a:rPr>
              <a:t>monitoreo</a:t>
            </a:r>
            <a:r>
              <a:rPr lang="es-MX" sz="2200" dirty="0">
                <a:latin typeface="Avenir Next"/>
              </a:rPr>
              <a:t> corresponde a una rutina de adquisición de información que permite hacer un seguimiento del progreso; es decir, ayuda a confirmar que el progreso se está produciendo de acuerdo con el plan de acción.</a:t>
            </a:r>
            <a:endParaRPr lang="es-ES_tradnl" sz="2200" dirty="0">
              <a:latin typeface="Avenir Next"/>
              <a:ea typeface="Avenir Next" charset="0"/>
              <a:cs typeface="Avenir Next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0" y="-13295"/>
            <a:ext cx="8585200" cy="1155586"/>
            <a:chOff x="0" y="279268"/>
            <a:chExt cx="6469117" cy="1282535"/>
          </a:xfrm>
          <a:solidFill>
            <a:srgbClr val="004241"/>
          </a:solidFill>
        </p:grpSpPr>
        <p:sp>
          <p:nvSpPr>
            <p:cNvPr id="10" name="Rectángulo 9"/>
            <p:cNvSpPr/>
            <p:nvPr/>
          </p:nvSpPr>
          <p:spPr>
            <a:xfrm>
              <a:off x="0" y="279268"/>
              <a:ext cx="1017494" cy="12825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0" y="279268"/>
              <a:ext cx="6469117" cy="12825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6413327" y="4176872"/>
            <a:ext cx="544140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Avenir Next"/>
              </a:rPr>
              <a:t>&gt; La </a:t>
            </a:r>
            <a:r>
              <a:rPr lang="es-MX" sz="2200" b="1" dirty="0">
                <a:latin typeface="Avenir Next"/>
              </a:rPr>
              <a:t>evaluación</a:t>
            </a:r>
            <a:r>
              <a:rPr lang="es-MX" sz="2200" dirty="0">
                <a:latin typeface="Avenir Next"/>
              </a:rPr>
              <a:t> se utiliza para valorar si un proyecto de </a:t>
            </a:r>
            <a:r>
              <a:rPr lang="es-MX" sz="2200" dirty="0" err="1">
                <a:latin typeface="Avenir Next"/>
              </a:rPr>
              <a:t>SbN</a:t>
            </a:r>
            <a:r>
              <a:rPr lang="es-MX" sz="2200" dirty="0">
                <a:latin typeface="Avenir Next"/>
              </a:rPr>
              <a:t> o actividad está cumpliendo los objetivos y desafíos planteados, si el diseño y la implementación son los adecuados y si se utilizó la combinación correcta de estrategias y recursos para lograrlo.</a:t>
            </a:r>
            <a:endParaRPr lang="es-ES_tradnl" sz="2200" dirty="0">
              <a:latin typeface="Avenir Next"/>
              <a:ea typeface="Avenir Next" charset="0"/>
              <a:cs typeface="Avenir Next" charset="0"/>
            </a:endParaRPr>
          </a:p>
        </p:txBody>
      </p:sp>
      <p:sp>
        <p:nvSpPr>
          <p:cNvPr id="12" name="CuadroTexto 3"/>
          <p:cNvSpPr txBox="1"/>
          <p:nvPr/>
        </p:nvSpPr>
        <p:spPr>
          <a:xfrm>
            <a:off x="204331" y="234628"/>
            <a:ext cx="778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3200" b="1" kern="1200" dirty="0">
                <a:solidFill>
                  <a:schemeClr val="bg1"/>
                </a:solidFill>
                <a:effectLst/>
                <a:latin typeface="Avenir Next"/>
                <a:ea typeface="Avenir Next"/>
                <a:cs typeface="Avenir Next"/>
              </a:rPr>
              <a:t>¿Qué es el monitoreo y la evaluación?</a:t>
            </a:r>
            <a:endParaRPr lang="es-C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7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id="{D1B8287C-C37C-4546-8B80-2F3D26C2A882}"/>
              </a:ext>
            </a:extLst>
          </p:cNvPr>
          <p:cNvGrpSpPr/>
          <p:nvPr/>
        </p:nvGrpSpPr>
        <p:grpSpPr>
          <a:xfrm>
            <a:off x="0" y="-13295"/>
            <a:ext cx="9740900" cy="1155586"/>
            <a:chOff x="0" y="279268"/>
            <a:chExt cx="6469117" cy="1282535"/>
          </a:xfrm>
          <a:solidFill>
            <a:srgbClr val="004241"/>
          </a:solidFill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3D8608B9-D1BE-4474-B924-4549192AFA29}"/>
                </a:ext>
              </a:extLst>
            </p:cNvPr>
            <p:cNvSpPr/>
            <p:nvPr/>
          </p:nvSpPr>
          <p:spPr>
            <a:xfrm>
              <a:off x="0" y="279268"/>
              <a:ext cx="1017494" cy="12825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0" name="Rectángulo redondeado 10">
              <a:extLst>
                <a:ext uri="{FF2B5EF4-FFF2-40B4-BE49-F238E27FC236}">
                  <a16:creationId xmlns:a16="http://schemas.microsoft.com/office/drawing/2014/main" id="{3F548BB0-DD50-40B5-8508-F1AE3E36BE07}"/>
                </a:ext>
              </a:extLst>
            </p:cNvPr>
            <p:cNvSpPr/>
            <p:nvPr/>
          </p:nvSpPr>
          <p:spPr>
            <a:xfrm>
              <a:off x="0" y="279268"/>
              <a:ext cx="6469117" cy="12825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1164922" y="1706512"/>
            <a:ext cx="11027238" cy="1138585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928559" y="1844275"/>
            <a:ext cx="10042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venir Next" charset="0"/>
                <a:ea typeface="Avenir Next" charset="0"/>
                <a:cs typeface="Avenir Next" charset="0"/>
              </a:rPr>
              <a:t>Relacione </a:t>
            </a:r>
            <a:r>
              <a:rPr lang="es-ES_tradnl" sz="1600" b="1" dirty="0">
                <a:latin typeface="Avenir Next" charset="0"/>
                <a:ea typeface="Avenir Next" charset="0"/>
                <a:cs typeface="Avenir Next" charset="0"/>
              </a:rPr>
              <a:t>los objetivos</a:t>
            </a:r>
            <a:r>
              <a:rPr lang="es-ES_tradnl" sz="1600" dirty="0">
                <a:latin typeface="Avenir Next" charset="0"/>
                <a:ea typeface="Avenir Next" charset="0"/>
                <a:cs typeface="Avenir Next" charset="0"/>
              </a:rPr>
              <a:t> del proyecto de </a:t>
            </a:r>
            <a:r>
              <a:rPr lang="es-ES_tradnl" sz="1600" dirty="0" err="1">
                <a:latin typeface="Avenir Next" charset="0"/>
                <a:ea typeface="Avenir Next" charset="0"/>
                <a:cs typeface="Avenir Next" charset="0"/>
              </a:rPr>
              <a:t>SbN</a:t>
            </a:r>
            <a:r>
              <a:rPr lang="es-ES_tradnl" sz="1600" dirty="0">
                <a:latin typeface="Avenir Next" charset="0"/>
                <a:ea typeface="Avenir Next" charset="0"/>
                <a:cs typeface="Avenir Next" charset="0"/>
              </a:rPr>
              <a:t> de </a:t>
            </a:r>
            <a:r>
              <a:rPr lang="es-ES_tradnl" sz="1600" b="1" dirty="0">
                <a:solidFill>
                  <a:schemeClr val="accent3"/>
                </a:solidFill>
                <a:latin typeface="Avenir Next" charset="0"/>
                <a:ea typeface="Avenir Next" charset="0"/>
                <a:cs typeface="Avenir Next" charset="0"/>
              </a:rPr>
              <a:t>protección y restauración de ecosistemas de sabanas </a:t>
            </a:r>
            <a:r>
              <a:rPr lang="es-ES_tradnl" sz="1600" dirty="0">
                <a:latin typeface="Avenir Next" charset="0"/>
                <a:ea typeface="Avenir Next" charset="0"/>
                <a:cs typeface="Avenir Next" charset="0"/>
              </a:rPr>
              <a:t>con las </a:t>
            </a:r>
            <a:r>
              <a:rPr lang="es-ES_tradnl" sz="1600" b="1" dirty="0">
                <a:latin typeface="Avenir Next" charset="0"/>
                <a:ea typeface="Avenir Next" charset="0"/>
                <a:cs typeface="Avenir Next" charset="0"/>
              </a:rPr>
              <a:t>metas</a:t>
            </a:r>
            <a:r>
              <a:rPr lang="es-ES_tradnl" sz="1600" dirty="0">
                <a:latin typeface="Avenir Next" charset="0"/>
                <a:ea typeface="Avenir Next" charset="0"/>
                <a:cs typeface="Avenir Next" charset="0"/>
              </a:rPr>
              <a:t> y plantee qué se debe cumplir a </a:t>
            </a:r>
            <a:r>
              <a:rPr lang="es-ES_tradnl" sz="1600" b="1" dirty="0">
                <a:latin typeface="Avenir Next" charset="0"/>
                <a:ea typeface="Avenir Next" charset="0"/>
                <a:cs typeface="Avenir Next" charset="0"/>
              </a:rPr>
              <a:t>corto, mediano y largo plazo</a:t>
            </a:r>
            <a:r>
              <a:rPr lang="es-ES_tradnl" sz="1600" dirty="0">
                <a:latin typeface="Avenir Next" charset="0"/>
                <a:ea typeface="Avenir Next" charset="0"/>
                <a:cs typeface="Avenir Next" charset="0"/>
              </a:rPr>
              <a:t>. Luego identifique </a:t>
            </a:r>
            <a:r>
              <a:rPr lang="es-ES_tradnl" sz="1600" b="1" dirty="0">
                <a:latin typeface="Avenir Next" charset="0"/>
                <a:ea typeface="Avenir Next" charset="0"/>
                <a:cs typeface="Avenir Next" charset="0"/>
              </a:rPr>
              <a:t>los criterios </a:t>
            </a:r>
            <a:r>
              <a:rPr lang="es-ES_tradnl" sz="1600" dirty="0">
                <a:latin typeface="Avenir Next" charset="0"/>
                <a:ea typeface="Avenir Next" charset="0"/>
                <a:cs typeface="Avenir Next" charset="0"/>
              </a:rPr>
              <a:t>que se van a evaluar, así como </a:t>
            </a:r>
            <a:r>
              <a:rPr lang="es-ES_tradnl" sz="1600" b="1" dirty="0">
                <a:latin typeface="Avenir Next" charset="0"/>
                <a:ea typeface="Avenir Next" charset="0"/>
                <a:cs typeface="Avenir Next" charset="0"/>
              </a:rPr>
              <a:t>los indicadores y los cuantificadores </a:t>
            </a:r>
            <a:r>
              <a:rPr lang="es-ES_tradnl" sz="1600" dirty="0">
                <a:latin typeface="Avenir Next" charset="0"/>
                <a:ea typeface="Avenir Next" charset="0"/>
                <a:cs typeface="Avenir Next" charset="0"/>
              </a:rPr>
              <a:t>que, a su vez, permiten identificar el alcance de las metas.</a:t>
            </a:r>
            <a:endParaRPr lang="es-ES_tradnl" sz="16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612954" y="1706510"/>
            <a:ext cx="1157116" cy="1138587"/>
          </a:xfrm>
          <a:prstGeom prst="ellipse">
            <a:avLst/>
          </a:prstGeom>
          <a:solidFill>
            <a:srgbClr val="00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50768" y="1938430"/>
            <a:ext cx="4258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1</a:t>
            </a:r>
          </a:p>
        </p:txBody>
      </p:sp>
      <p:sp>
        <p:nvSpPr>
          <p:cNvPr id="76" name="CuadroTexto 75"/>
          <p:cNvSpPr txBox="1"/>
          <p:nvPr/>
        </p:nvSpPr>
        <p:spPr>
          <a:xfrm>
            <a:off x="3448508" y="4944825"/>
            <a:ext cx="4315377" cy="1077218"/>
          </a:xfrm>
          <a:prstGeom prst="rect">
            <a:avLst/>
          </a:prstGeom>
          <a:solidFill>
            <a:srgbClr val="00424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CO" sz="1600" dirty="0">
              <a:solidFill>
                <a:schemeClr val="bg1"/>
              </a:solidFill>
              <a:latin typeface="Avenir Next"/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venir Next"/>
              </a:rPr>
              <a:t>Contenidos mínimos que se deben revisar para plantear el monitoreo</a:t>
            </a:r>
          </a:p>
          <a:p>
            <a:pPr algn="ctr"/>
            <a:endParaRPr lang="es-CO" sz="1600" dirty="0">
              <a:solidFill>
                <a:schemeClr val="bg1"/>
              </a:solidFill>
              <a:latin typeface="Avenir Next"/>
            </a:endParaRPr>
          </a:p>
        </p:txBody>
      </p:sp>
      <p:sp>
        <p:nvSpPr>
          <p:cNvPr id="22" name="Cerrar llave 21"/>
          <p:cNvSpPr/>
          <p:nvPr/>
        </p:nvSpPr>
        <p:spPr>
          <a:xfrm rot="5400000">
            <a:off x="5303919" y="-404630"/>
            <a:ext cx="433347" cy="9810411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86" name="Grupo 85"/>
          <p:cNvGrpSpPr/>
          <p:nvPr/>
        </p:nvGrpSpPr>
        <p:grpSpPr>
          <a:xfrm>
            <a:off x="72257" y="3103694"/>
            <a:ext cx="10851846" cy="1212791"/>
            <a:chOff x="345627" y="3025249"/>
            <a:chExt cx="11352598" cy="1212791"/>
          </a:xfrm>
          <a:solidFill>
            <a:srgbClr val="C6E0B4"/>
          </a:solidFill>
        </p:grpSpPr>
        <p:sp>
          <p:nvSpPr>
            <p:cNvPr id="55" name="Rectángulo 54"/>
            <p:cNvSpPr/>
            <p:nvPr/>
          </p:nvSpPr>
          <p:spPr>
            <a:xfrm>
              <a:off x="345627" y="3087974"/>
              <a:ext cx="1919353" cy="1126774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/>
                </a:rPr>
                <a:t>1. </a:t>
              </a:r>
            </a:p>
            <a:p>
              <a:pPr algn="ctr"/>
              <a:r>
                <a:rPr lang="es-CO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/>
                </a:rPr>
                <a:t>Objetivos y metas iniciales </a:t>
              </a:r>
              <a:r>
                <a:rPr lang="es-MX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/>
                </a:rPr>
                <a:t>del proyecto de </a:t>
              </a:r>
              <a:r>
                <a:rPr lang="es-MX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/>
                </a:rPr>
                <a:t>SbN</a:t>
              </a:r>
              <a:endPara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</a:endParaRPr>
            </a:p>
          </p:txBody>
        </p:sp>
        <p:sp>
          <p:nvSpPr>
            <p:cNvPr id="56" name="Rectángulo 55"/>
            <p:cNvSpPr/>
            <p:nvPr/>
          </p:nvSpPr>
          <p:spPr>
            <a:xfrm>
              <a:off x="2786280" y="3025249"/>
              <a:ext cx="1893970" cy="1199532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/>
                </a:rPr>
                <a:t>2. </a:t>
              </a:r>
            </a:p>
            <a:p>
              <a:pPr algn="ctr"/>
              <a:r>
                <a:rPr lang="es-CO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/>
                </a:rPr>
                <a:t>Caracterización diagnóstica </a:t>
              </a:r>
              <a:r>
                <a:rPr lang="es-MX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/>
                </a:rPr>
                <a:t>del proyecto de </a:t>
              </a:r>
              <a:r>
                <a:rPr lang="es-MX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/>
                </a:rPr>
                <a:t>SbN</a:t>
              </a:r>
              <a:endPara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</a:endParaRPr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5044602" y="3076540"/>
              <a:ext cx="1867484" cy="1156071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/>
                </a:rPr>
                <a:t>3.</a:t>
              </a:r>
            </a:p>
            <a:p>
              <a:pPr algn="ctr"/>
              <a:r>
                <a:rPr lang="es-CO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/>
                </a:rPr>
                <a:t> </a:t>
              </a:r>
              <a:r>
                <a:rPr lang="es-CO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/>
                </a:rPr>
                <a:t>Tipo de intervenciones realizadas</a:t>
              </a:r>
            </a:p>
          </p:txBody>
        </p:sp>
        <p:cxnSp>
          <p:nvCxnSpPr>
            <p:cNvPr id="61" name="Conector recto de flecha 60"/>
            <p:cNvCxnSpPr>
              <a:cxnSpLocks/>
              <a:stCxn id="55" idx="3"/>
            </p:cNvCxnSpPr>
            <p:nvPr/>
          </p:nvCxnSpPr>
          <p:spPr>
            <a:xfrm flipV="1">
              <a:off x="2264980" y="3646744"/>
              <a:ext cx="505599" cy="4617"/>
            </a:xfrm>
            <a:prstGeom prst="straightConnector1">
              <a:avLst/>
            </a:prstGeom>
            <a:grpFill/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Conector recto de flecha 61"/>
            <p:cNvCxnSpPr/>
            <p:nvPr/>
          </p:nvCxnSpPr>
          <p:spPr>
            <a:xfrm>
              <a:off x="4677267" y="3643126"/>
              <a:ext cx="353687" cy="0"/>
            </a:xfrm>
            <a:prstGeom prst="straightConnector1">
              <a:avLst/>
            </a:prstGeom>
            <a:grpFill/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Rectángulo 73"/>
            <p:cNvSpPr/>
            <p:nvPr/>
          </p:nvSpPr>
          <p:spPr>
            <a:xfrm>
              <a:off x="7267691" y="3081969"/>
              <a:ext cx="2138079" cy="1156071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/>
                </a:rPr>
                <a:t>4. </a:t>
              </a:r>
            </a:p>
            <a:p>
              <a:pPr algn="ctr"/>
              <a:r>
                <a:rPr lang="es-CO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/>
                </a:rPr>
                <a:t>Localización del área intervenida con cartografía o fotografías</a:t>
              </a:r>
            </a:p>
          </p:txBody>
        </p:sp>
        <p:cxnSp>
          <p:nvCxnSpPr>
            <p:cNvPr id="77" name="Conector recto de flecha 76"/>
            <p:cNvCxnSpPr/>
            <p:nvPr/>
          </p:nvCxnSpPr>
          <p:spPr>
            <a:xfrm>
              <a:off x="6902112" y="3654575"/>
              <a:ext cx="353687" cy="0"/>
            </a:xfrm>
            <a:prstGeom prst="straightConnector1">
              <a:avLst/>
            </a:prstGeom>
            <a:grpFill/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4" name="Rectángulo 83"/>
            <p:cNvSpPr/>
            <p:nvPr/>
          </p:nvSpPr>
          <p:spPr>
            <a:xfrm>
              <a:off x="9728208" y="3050395"/>
              <a:ext cx="1970017" cy="1179225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/>
                </a:rPr>
                <a:t>5. </a:t>
              </a:r>
            </a:p>
            <a:p>
              <a:pPr algn="ctr"/>
              <a:r>
                <a:rPr lang="es-CO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/>
                </a:rPr>
                <a:t>Posición de la comunidad frente al proyecto de </a:t>
              </a:r>
              <a:r>
                <a:rPr lang="es-CO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Next"/>
                </a:rPr>
                <a:t>SbN</a:t>
              </a:r>
              <a:endPara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</a:endParaRPr>
            </a:p>
          </p:txBody>
        </p:sp>
        <p:cxnSp>
          <p:nvCxnSpPr>
            <p:cNvPr id="85" name="Conector recto de flecha 84"/>
            <p:cNvCxnSpPr/>
            <p:nvPr/>
          </p:nvCxnSpPr>
          <p:spPr>
            <a:xfrm>
              <a:off x="9374522" y="3601583"/>
              <a:ext cx="353687" cy="0"/>
            </a:xfrm>
            <a:prstGeom prst="straightConnector1">
              <a:avLst/>
            </a:prstGeom>
            <a:grpFill/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8" name="Grupo 87"/>
          <p:cNvGrpSpPr/>
          <p:nvPr/>
        </p:nvGrpSpPr>
        <p:grpSpPr>
          <a:xfrm>
            <a:off x="8726792" y="4618941"/>
            <a:ext cx="3600488" cy="2233838"/>
            <a:chOff x="7055382" y="4711595"/>
            <a:chExt cx="3393141" cy="2533930"/>
          </a:xfrm>
        </p:grpSpPr>
        <p:pic>
          <p:nvPicPr>
            <p:cNvPr id="87" name="Google Shape;147;gfc94c875ed_2_135"/>
            <p:cNvPicPr preferRelativeResize="0"/>
            <p:nvPr/>
          </p:nvPicPr>
          <p:blipFill rotWithShape="1">
            <a:blip r:embed="rId3">
              <a:alphaModFix amt="85000"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7055382" y="4711595"/>
              <a:ext cx="3393141" cy="25339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148;gfc94c875ed_2_135"/>
            <p:cNvSpPr txBox="1"/>
            <p:nvPr/>
          </p:nvSpPr>
          <p:spPr>
            <a:xfrm>
              <a:off x="7720503" y="5035903"/>
              <a:ext cx="2062899" cy="1815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1400" i="0" u="none" strike="noStrike" cap="none" dirty="0">
                  <a:solidFill>
                    <a:schemeClr val="dk1"/>
                  </a:solidFill>
                  <a:latin typeface="Avenir Next"/>
                  <a:ea typeface="Avenir Next" charset="0"/>
                  <a:cs typeface="Avenir Next" charset="0"/>
                  <a:sym typeface="Verdana"/>
                </a:rPr>
                <a:t>Los contenidos mínimos son fundamentales para plantear el monitoreo acorde a los objetivos iniciales, verificar cambios y realizar un correcto seguimiento.</a:t>
              </a:r>
              <a:endParaRPr sz="1400" i="0" u="none" strike="noStrike" cap="none" dirty="0">
                <a:solidFill>
                  <a:schemeClr val="dk1"/>
                </a:solidFill>
                <a:latin typeface="Avenir Next"/>
                <a:ea typeface="Avenir Next" charset="0"/>
                <a:cs typeface="Avenir Next" charset="0"/>
                <a:sym typeface="Verdana"/>
              </a:endParaRPr>
            </a:p>
          </p:txBody>
        </p:sp>
      </p:grpSp>
      <p:pic>
        <p:nvPicPr>
          <p:cNvPr id="89" name="Imagen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2" y="4806352"/>
            <a:ext cx="1145408" cy="1440020"/>
          </a:xfrm>
          <a:prstGeom prst="rect">
            <a:avLst/>
          </a:prstGeom>
        </p:spPr>
      </p:pic>
      <p:sp>
        <p:nvSpPr>
          <p:cNvPr id="27" name="CuadroTexto 3"/>
          <p:cNvSpPr txBox="1"/>
          <p:nvPr/>
        </p:nvSpPr>
        <p:spPr>
          <a:xfrm>
            <a:off x="247620" y="238182"/>
            <a:ext cx="9353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3200" b="1" kern="1200" dirty="0">
                <a:solidFill>
                  <a:schemeClr val="bg1"/>
                </a:solidFill>
                <a:effectLst/>
                <a:latin typeface="Avenir Next"/>
                <a:ea typeface="Avenir Next"/>
                <a:cs typeface="Avenir Next"/>
              </a:rPr>
              <a:t>¿Cómo se planea el monitoreo y la evaluación?</a:t>
            </a:r>
            <a:endParaRPr lang="es-C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3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053E27BF-A16B-4034-AEDF-4949FA1AE769}"/>
              </a:ext>
            </a:extLst>
          </p:cNvPr>
          <p:cNvGrpSpPr/>
          <p:nvPr/>
        </p:nvGrpSpPr>
        <p:grpSpPr>
          <a:xfrm>
            <a:off x="-1" y="-13295"/>
            <a:ext cx="9906001" cy="1155586"/>
            <a:chOff x="0" y="279268"/>
            <a:chExt cx="6469117" cy="1282535"/>
          </a:xfrm>
          <a:solidFill>
            <a:srgbClr val="004241"/>
          </a:solidFill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4F2FF27-78AC-45D2-9A7E-3AD8DDEF6686}"/>
                </a:ext>
              </a:extLst>
            </p:cNvPr>
            <p:cNvSpPr/>
            <p:nvPr/>
          </p:nvSpPr>
          <p:spPr>
            <a:xfrm>
              <a:off x="0" y="279268"/>
              <a:ext cx="1017494" cy="12825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4" name="Rectángulo redondeado 10">
              <a:extLst>
                <a:ext uri="{FF2B5EF4-FFF2-40B4-BE49-F238E27FC236}">
                  <a16:creationId xmlns:a16="http://schemas.microsoft.com/office/drawing/2014/main" id="{D1F4BE5C-763F-490A-8A6C-4CC4164FDAF3}"/>
                </a:ext>
              </a:extLst>
            </p:cNvPr>
            <p:cNvSpPr/>
            <p:nvPr/>
          </p:nvSpPr>
          <p:spPr>
            <a:xfrm>
              <a:off x="0" y="279268"/>
              <a:ext cx="6469117" cy="12825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7" name="CuadroTexto 3"/>
          <p:cNvSpPr txBox="1"/>
          <p:nvPr/>
        </p:nvSpPr>
        <p:spPr>
          <a:xfrm>
            <a:off x="270022" y="252236"/>
            <a:ext cx="949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3200" b="1" kern="1200" dirty="0">
                <a:solidFill>
                  <a:schemeClr val="bg1"/>
                </a:solidFill>
                <a:effectLst/>
                <a:latin typeface="Avenir Next"/>
                <a:ea typeface="Avenir Next"/>
                <a:cs typeface="Avenir Next"/>
              </a:rPr>
              <a:t>¿Cómo se planea el monitoreo y la evaluación?</a:t>
            </a:r>
            <a:endParaRPr lang="es-C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88433" y="3942338"/>
            <a:ext cx="4934194" cy="2319092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>
                <a:solidFill>
                  <a:schemeClr val="tx1"/>
                </a:solidFill>
                <a:latin typeface="Avenir Next"/>
              </a:rPr>
              <a:t>Debe estar alineado con el objetivo inicial del proyecto de </a:t>
            </a:r>
            <a:r>
              <a:rPr lang="es-ES_tradnl" dirty="0" err="1">
                <a:solidFill>
                  <a:schemeClr val="tx1"/>
                </a:solidFill>
                <a:latin typeface="Avenir Next"/>
              </a:rPr>
              <a:t>SbN</a:t>
            </a:r>
            <a:r>
              <a:rPr lang="es-ES_tradnl" dirty="0">
                <a:solidFill>
                  <a:schemeClr val="tx1"/>
                </a:solidFill>
                <a:latin typeface="Avenir Next"/>
              </a:rPr>
              <a:t> y con los </a:t>
            </a:r>
            <a:r>
              <a:rPr lang="es-ES_tradnl" b="1" dirty="0">
                <a:solidFill>
                  <a:schemeClr val="tx1"/>
                </a:solidFill>
                <a:latin typeface="Avenir Next"/>
              </a:rPr>
              <a:t>desafíos que aborda;</a:t>
            </a:r>
            <a:r>
              <a:rPr lang="es-ES_tradnl" dirty="0">
                <a:solidFill>
                  <a:schemeClr val="tx1"/>
                </a:solidFill>
                <a:latin typeface="Avenir Next"/>
              </a:rPr>
              <a:t> así mismo, debe ser un </a:t>
            </a:r>
            <a:r>
              <a:rPr lang="es-ES_tradnl" b="1" dirty="0">
                <a:solidFill>
                  <a:schemeClr val="tx1"/>
                </a:solidFill>
                <a:latin typeface="Avenir Next"/>
              </a:rPr>
              <a:t>objetivo común </a:t>
            </a:r>
            <a:r>
              <a:rPr lang="es-ES_tradnl" dirty="0">
                <a:solidFill>
                  <a:schemeClr val="tx1"/>
                </a:solidFill>
                <a:latin typeface="Avenir Next"/>
              </a:rPr>
              <a:t>entre el investigador o coordinador del proyecto de </a:t>
            </a:r>
            <a:r>
              <a:rPr lang="es-ES_tradnl" dirty="0" err="1">
                <a:solidFill>
                  <a:schemeClr val="tx1"/>
                </a:solidFill>
                <a:latin typeface="Avenir Next"/>
              </a:rPr>
              <a:t>SbN</a:t>
            </a:r>
            <a:r>
              <a:rPr lang="es-ES_tradnl" dirty="0">
                <a:solidFill>
                  <a:schemeClr val="tx1"/>
                </a:solidFill>
                <a:latin typeface="Avenir Next"/>
              </a:rPr>
              <a:t> con la comunidad, ya que el monitoreo debe ser participativo desde el inicio.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88433" y="3542992"/>
            <a:ext cx="2542657" cy="399346"/>
          </a:xfrm>
          <a:prstGeom prst="rect">
            <a:avLst/>
          </a:prstGeom>
          <a:solidFill>
            <a:srgbClr val="00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venir Next"/>
              </a:rPr>
              <a:t>Objetivo del monitoreo 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5761973" y="1953289"/>
            <a:ext cx="6129777" cy="1802491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>
                <a:solidFill>
                  <a:schemeClr val="tx1"/>
                </a:solidFill>
                <a:latin typeface="Avenir Next"/>
              </a:rPr>
              <a:t>Es un aspecto clave dentro de la etapa de planeación, ya que orienta los </a:t>
            </a:r>
            <a:r>
              <a:rPr lang="es-ES_tradnl" b="1" dirty="0">
                <a:solidFill>
                  <a:schemeClr val="tx1"/>
                </a:solidFill>
                <a:latin typeface="Avenir Next"/>
              </a:rPr>
              <a:t>objetivos y metas </a:t>
            </a:r>
            <a:r>
              <a:rPr lang="es-ES_tradnl" dirty="0">
                <a:solidFill>
                  <a:schemeClr val="tx1"/>
                </a:solidFill>
                <a:latin typeface="Avenir Next"/>
              </a:rPr>
              <a:t>que se quieren alcanzar con la implementación del proyecto de </a:t>
            </a:r>
            <a:r>
              <a:rPr lang="es-ES_tradnl" dirty="0" err="1">
                <a:solidFill>
                  <a:schemeClr val="tx1"/>
                </a:solidFill>
                <a:latin typeface="Avenir Next"/>
              </a:rPr>
              <a:t>SbN</a:t>
            </a:r>
            <a:r>
              <a:rPr lang="es-ES_tradnl" dirty="0">
                <a:solidFill>
                  <a:schemeClr val="tx1"/>
                </a:solidFill>
                <a:latin typeface="Avenir Next"/>
              </a:rPr>
              <a:t>. Este debe permitir comparaciones posteriores con las áreas donde fue implementado el proyecto de </a:t>
            </a:r>
            <a:r>
              <a:rPr lang="es-ES_tradnl" dirty="0" err="1">
                <a:solidFill>
                  <a:schemeClr val="tx1"/>
                </a:solidFill>
                <a:latin typeface="Avenir Next"/>
              </a:rPr>
              <a:t>SbN</a:t>
            </a:r>
            <a:r>
              <a:rPr lang="es-ES_tradnl" dirty="0">
                <a:solidFill>
                  <a:schemeClr val="tx1"/>
                </a:solidFill>
                <a:latin typeface="Avenir Next"/>
              </a:rPr>
              <a:t>. 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394520" y="1568366"/>
            <a:ext cx="2497229" cy="399346"/>
          </a:xfrm>
          <a:prstGeom prst="rect">
            <a:avLst/>
          </a:prstGeom>
          <a:solidFill>
            <a:srgbClr val="00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venir Next"/>
              </a:rPr>
              <a:t>Sistema de referencia 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761973" y="4458939"/>
            <a:ext cx="6129777" cy="1802491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>
                <a:solidFill>
                  <a:schemeClr val="tx1"/>
                </a:solidFill>
                <a:latin typeface="Avenir Next"/>
              </a:rPr>
              <a:t>Construir las metas requiere de intercambios recíprocos entre todos los actores para generar compromisos y sostenibilidad a largo plazo. Sirven para evaluar si se está cumpliendo el objetivo o si se deben realizar propuestas de ajustes. Deben tener una temporalidad a </a:t>
            </a:r>
            <a:r>
              <a:rPr lang="es-ES_tradnl" b="1" dirty="0">
                <a:solidFill>
                  <a:schemeClr val="tx1"/>
                </a:solidFill>
                <a:latin typeface="Avenir Next"/>
              </a:rPr>
              <a:t>corto, mediano y largo plazo. 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10784910" y="4059593"/>
            <a:ext cx="1106840" cy="399346"/>
          </a:xfrm>
          <a:prstGeom prst="rect">
            <a:avLst/>
          </a:prstGeom>
          <a:solidFill>
            <a:srgbClr val="00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venir Next"/>
              </a:rPr>
              <a:t>Metas</a:t>
            </a:r>
          </a:p>
        </p:txBody>
      </p:sp>
    </p:spTree>
    <p:extLst>
      <p:ext uri="{BB962C8B-B14F-4D97-AF65-F5344CB8AC3E}">
        <p14:creationId xmlns:p14="http://schemas.microsoft.com/office/powerpoint/2010/main" val="332545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>
            <a:extLst>
              <a:ext uri="{FF2B5EF4-FFF2-40B4-BE49-F238E27FC236}">
                <a16:creationId xmlns:a16="http://schemas.microsoft.com/office/drawing/2014/main" id="{8D510085-5057-4760-9B3E-4D47CFB569D7}"/>
              </a:ext>
            </a:extLst>
          </p:cNvPr>
          <p:cNvGrpSpPr/>
          <p:nvPr/>
        </p:nvGrpSpPr>
        <p:grpSpPr>
          <a:xfrm>
            <a:off x="1" y="-13295"/>
            <a:ext cx="5092000" cy="1155586"/>
            <a:chOff x="0" y="279268"/>
            <a:chExt cx="6469117" cy="1282535"/>
          </a:xfrm>
          <a:solidFill>
            <a:srgbClr val="004241"/>
          </a:solidFill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9CE3B84-7CDB-4C7F-8096-110362DEBE76}"/>
                </a:ext>
              </a:extLst>
            </p:cNvPr>
            <p:cNvSpPr/>
            <p:nvPr/>
          </p:nvSpPr>
          <p:spPr>
            <a:xfrm>
              <a:off x="0" y="279268"/>
              <a:ext cx="1017494" cy="12825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45" name="Rectángulo redondeado 10">
              <a:extLst>
                <a:ext uri="{FF2B5EF4-FFF2-40B4-BE49-F238E27FC236}">
                  <a16:creationId xmlns:a16="http://schemas.microsoft.com/office/drawing/2014/main" id="{F456C8C8-5119-4DE8-A21D-AD5D68D30F74}"/>
                </a:ext>
              </a:extLst>
            </p:cNvPr>
            <p:cNvSpPr/>
            <p:nvPr/>
          </p:nvSpPr>
          <p:spPr>
            <a:xfrm>
              <a:off x="0" y="279268"/>
              <a:ext cx="6469117" cy="12825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3" name="Google Shape;111;p1"/>
          <p:cNvSpPr/>
          <p:nvPr/>
        </p:nvSpPr>
        <p:spPr>
          <a:xfrm>
            <a:off x="10084868" y="4360801"/>
            <a:ext cx="648969" cy="13007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9;p1"/>
          <p:cNvSpPr/>
          <p:nvPr/>
        </p:nvSpPr>
        <p:spPr>
          <a:xfrm>
            <a:off x="1638991" y="4327512"/>
            <a:ext cx="543523" cy="7195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05;p1"/>
          <p:cNvSpPr/>
          <p:nvPr/>
        </p:nvSpPr>
        <p:spPr>
          <a:xfrm rot="5400000" flipH="1">
            <a:off x="8004260" y="2626630"/>
            <a:ext cx="487259" cy="1954536"/>
          </a:xfrm>
          <a:prstGeom prst="downArrow">
            <a:avLst>
              <a:gd name="adj1" fmla="val 58105"/>
              <a:gd name="adj2" fmla="val 50000"/>
            </a:avLst>
          </a:prstGeom>
          <a:solidFill>
            <a:schemeClr val="bg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08;p1"/>
          <p:cNvSpPr/>
          <p:nvPr/>
        </p:nvSpPr>
        <p:spPr>
          <a:xfrm rot="16200000">
            <a:off x="3794158" y="2677482"/>
            <a:ext cx="556852" cy="172447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3;p1"/>
          <p:cNvSpPr/>
          <p:nvPr/>
        </p:nvSpPr>
        <p:spPr>
          <a:xfrm rot="16200000">
            <a:off x="6121216" y="2864804"/>
            <a:ext cx="647629" cy="64905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09;p1"/>
          <p:cNvSpPr/>
          <p:nvPr/>
        </p:nvSpPr>
        <p:spPr>
          <a:xfrm rot="10800000" flipH="1">
            <a:off x="5793350" y="1685871"/>
            <a:ext cx="552629" cy="88705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4;p1"/>
          <p:cNvSpPr/>
          <p:nvPr/>
        </p:nvSpPr>
        <p:spPr>
          <a:xfrm>
            <a:off x="1638991" y="2169639"/>
            <a:ext cx="554343" cy="107808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85;p1"/>
          <p:cNvGrpSpPr/>
          <p:nvPr/>
        </p:nvGrpSpPr>
        <p:grpSpPr>
          <a:xfrm>
            <a:off x="5178950" y="2561491"/>
            <a:ext cx="1781431" cy="1734091"/>
            <a:chOff x="4629747" y="2227191"/>
            <a:chExt cx="2107769" cy="2107769"/>
          </a:xfrm>
        </p:grpSpPr>
        <p:sp>
          <p:nvSpPr>
            <p:cNvPr id="39" name="Google Shape;86;p1"/>
            <p:cNvSpPr/>
            <p:nvPr/>
          </p:nvSpPr>
          <p:spPr>
            <a:xfrm>
              <a:off x="4629747" y="2227191"/>
              <a:ext cx="2107769" cy="2107769"/>
            </a:xfrm>
            <a:prstGeom prst="ellipse">
              <a:avLst/>
            </a:pr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venir Nex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7;p1"/>
            <p:cNvSpPr/>
            <p:nvPr/>
          </p:nvSpPr>
          <p:spPr>
            <a:xfrm>
              <a:off x="4850597" y="2448041"/>
              <a:ext cx="1666068" cy="1666068"/>
            </a:xfrm>
            <a:prstGeom prst="ellipse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venir Nex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8;p1"/>
            <p:cNvSpPr/>
            <p:nvPr/>
          </p:nvSpPr>
          <p:spPr>
            <a:xfrm>
              <a:off x="5094697" y="2709940"/>
              <a:ext cx="1181011" cy="1181011"/>
            </a:xfrm>
            <a:prstGeom prst="ellipse">
              <a:avLst/>
            </a:pr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venir Nex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90;p1"/>
          <p:cNvSpPr/>
          <p:nvPr/>
        </p:nvSpPr>
        <p:spPr>
          <a:xfrm>
            <a:off x="4287933" y="4439291"/>
            <a:ext cx="3730821" cy="1369122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La </a:t>
            </a:r>
            <a:r>
              <a:rPr lang="x-none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efectividad o desempeño </a:t>
            </a:r>
            <a:r>
              <a:rPr lang="x-non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permite establecer objetivamente si un componente </a:t>
            </a: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del proyecto de </a:t>
            </a:r>
            <a:r>
              <a:rPr lang="x-non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SbN está cumpliendo con el objetivo o desafío para el cual fue propuesto.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</a:endParaRPr>
          </a:p>
        </p:txBody>
      </p:sp>
      <p:sp>
        <p:nvSpPr>
          <p:cNvPr id="13" name="Google Shape;91;p1"/>
          <p:cNvSpPr/>
          <p:nvPr/>
        </p:nvSpPr>
        <p:spPr>
          <a:xfrm>
            <a:off x="5086331" y="2825874"/>
            <a:ext cx="2055840" cy="975899"/>
          </a:xfrm>
          <a:prstGeom prst="rect">
            <a:avLst/>
          </a:prstGeom>
          <a:solidFill>
            <a:srgbClr val="00424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b="1" dirty="0">
                <a:solidFill>
                  <a:schemeClr val="lt1"/>
                </a:solidFill>
                <a:latin typeface="Avenir Next"/>
                <a:ea typeface="Calibri"/>
                <a:cs typeface="Calibri"/>
                <a:sym typeface="Calibri"/>
              </a:rPr>
              <a:t>Efectividad o desempeño </a:t>
            </a:r>
            <a:r>
              <a:rPr lang="es-MX" sz="1600" b="1" dirty="0">
                <a:solidFill>
                  <a:schemeClr val="lt1"/>
                </a:solidFill>
                <a:latin typeface="Avenir Next"/>
                <a:ea typeface="Calibri"/>
                <a:cs typeface="Calibri"/>
                <a:sym typeface="Calibri"/>
              </a:rPr>
              <a:t>del proyecto de </a:t>
            </a:r>
            <a:r>
              <a:rPr lang="x-none" sz="1600" b="1" dirty="0">
                <a:solidFill>
                  <a:schemeClr val="lt1"/>
                </a:solidFill>
                <a:latin typeface="Avenir Next"/>
                <a:ea typeface="Calibri"/>
                <a:cs typeface="Calibri"/>
                <a:sym typeface="Calibri"/>
              </a:rPr>
              <a:t>SbN</a:t>
            </a:r>
            <a:endParaRPr sz="1600" dirty="0">
              <a:latin typeface="Avenir Next"/>
            </a:endParaRPr>
          </a:p>
        </p:txBody>
      </p:sp>
      <p:sp>
        <p:nvSpPr>
          <p:cNvPr id="14" name="Google Shape;92;p1"/>
          <p:cNvSpPr/>
          <p:nvPr/>
        </p:nvSpPr>
        <p:spPr>
          <a:xfrm>
            <a:off x="9267408" y="2915288"/>
            <a:ext cx="2290690" cy="653564"/>
          </a:xfrm>
          <a:prstGeom prst="rect">
            <a:avLst/>
          </a:prstGeom>
          <a:solidFill>
            <a:srgbClr val="004241"/>
          </a:solidFill>
          <a:ln w="12700" cap="flat" cmpd="sng">
            <a:solidFill>
              <a:srgbClr val="21B1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b="1" dirty="0">
                <a:solidFill>
                  <a:schemeClr val="lt1"/>
                </a:solidFill>
                <a:latin typeface="Avenir Next"/>
                <a:ea typeface="Calibri"/>
                <a:cs typeface="Calibri"/>
                <a:sym typeface="Calibri"/>
              </a:rPr>
              <a:t>Objetivo/desafío/hito</a:t>
            </a:r>
            <a:endParaRPr sz="1600" dirty="0">
              <a:latin typeface="Avenir Next"/>
            </a:endParaRPr>
          </a:p>
        </p:txBody>
      </p:sp>
      <p:sp>
        <p:nvSpPr>
          <p:cNvPr id="15" name="Google Shape;93;p1"/>
          <p:cNvSpPr/>
          <p:nvPr/>
        </p:nvSpPr>
        <p:spPr>
          <a:xfrm>
            <a:off x="839321" y="3249561"/>
            <a:ext cx="2297492" cy="464935"/>
          </a:xfrm>
          <a:prstGeom prst="rect">
            <a:avLst/>
          </a:prstGeom>
          <a:solidFill>
            <a:srgbClr val="004241"/>
          </a:solidFill>
          <a:ln w="12700" cap="flat" cmpd="sng">
            <a:solidFill>
              <a:srgbClr val="21B1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b="1" dirty="0">
                <a:solidFill>
                  <a:schemeClr val="lt1"/>
                </a:solidFill>
                <a:latin typeface="Avenir Next"/>
                <a:ea typeface="Calibri"/>
                <a:cs typeface="Calibri"/>
                <a:sym typeface="Calibri"/>
              </a:rPr>
              <a:t>Componentes</a:t>
            </a:r>
            <a:endParaRPr sz="1600" dirty="0">
              <a:latin typeface="Avenir Next"/>
            </a:endParaRPr>
          </a:p>
        </p:txBody>
      </p:sp>
      <p:sp>
        <p:nvSpPr>
          <p:cNvPr id="16" name="Google Shape;94;p1"/>
          <p:cNvSpPr/>
          <p:nvPr/>
        </p:nvSpPr>
        <p:spPr>
          <a:xfrm>
            <a:off x="570016" y="5074504"/>
            <a:ext cx="2591198" cy="420325"/>
          </a:xfrm>
          <a:prstGeom prst="rect">
            <a:avLst/>
          </a:prstGeom>
          <a:solidFill>
            <a:srgbClr val="004241"/>
          </a:solidFill>
          <a:ln w="12700" cap="flat" cmpd="sng">
            <a:solidFill>
              <a:srgbClr val="21B1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b="1">
                <a:solidFill>
                  <a:schemeClr val="lt1"/>
                </a:solidFill>
                <a:latin typeface="Avenir Next"/>
                <a:ea typeface="Calibri"/>
                <a:cs typeface="Calibri"/>
                <a:sym typeface="Calibri"/>
              </a:rPr>
              <a:t>Capacidad intrínseca</a:t>
            </a:r>
            <a:endParaRPr sz="1600">
              <a:latin typeface="Avenir Next"/>
            </a:endParaRPr>
          </a:p>
        </p:txBody>
      </p:sp>
      <p:sp>
        <p:nvSpPr>
          <p:cNvPr id="17" name="Google Shape;95;p1"/>
          <p:cNvSpPr/>
          <p:nvPr/>
        </p:nvSpPr>
        <p:spPr>
          <a:xfrm>
            <a:off x="9796956" y="5843533"/>
            <a:ext cx="1274896" cy="648736"/>
          </a:xfrm>
          <a:prstGeom prst="rect">
            <a:avLst/>
          </a:prstGeom>
          <a:solidFill>
            <a:srgbClr val="00424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>
                <a:solidFill>
                  <a:schemeClr val="lt1"/>
                </a:solidFill>
                <a:latin typeface="Avenir Next"/>
                <a:ea typeface="Calibri"/>
                <a:cs typeface="Calibri"/>
                <a:sym typeface="Calibri"/>
              </a:rPr>
              <a:t>Función</a:t>
            </a:r>
            <a:endParaRPr sz="1600">
              <a:latin typeface="Avenir Next"/>
            </a:endParaRPr>
          </a:p>
        </p:txBody>
      </p:sp>
      <p:sp>
        <p:nvSpPr>
          <p:cNvPr id="18" name="Google Shape;96;p1"/>
          <p:cNvSpPr txBox="1"/>
          <p:nvPr/>
        </p:nvSpPr>
        <p:spPr>
          <a:xfrm>
            <a:off x="727144" y="1345371"/>
            <a:ext cx="231721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Se utiliza para realizar un </a:t>
            </a:r>
            <a:r>
              <a:rPr lang="x-none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á</a:t>
            </a:r>
            <a:r>
              <a:rPr lang="es-CO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na</a:t>
            </a:r>
            <a:r>
              <a:rPr lang="x-none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lisis sistemático de los datos</a:t>
            </a:r>
            <a:r>
              <a:rPr lang="es-MX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, </a:t>
            </a:r>
            <a:r>
              <a:rPr lang="x-none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monitoreo y evaluación</a:t>
            </a:r>
            <a:r>
              <a:rPr lang="es-MX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</a:endParaRPr>
          </a:p>
        </p:txBody>
      </p:sp>
      <p:sp>
        <p:nvSpPr>
          <p:cNvPr id="19" name="Google Shape;97;p1"/>
          <p:cNvSpPr txBox="1"/>
          <p:nvPr/>
        </p:nvSpPr>
        <p:spPr>
          <a:xfrm>
            <a:off x="1956708" y="2261653"/>
            <a:ext cx="10876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para identificar y describir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</a:endParaRPr>
          </a:p>
        </p:txBody>
      </p:sp>
      <p:sp>
        <p:nvSpPr>
          <p:cNvPr id="20" name="Google Shape;98;p1"/>
          <p:cNvSpPr/>
          <p:nvPr/>
        </p:nvSpPr>
        <p:spPr>
          <a:xfrm>
            <a:off x="842885" y="3673949"/>
            <a:ext cx="2290690" cy="65356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1B1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cs typeface="Calibri"/>
                <a:sym typeface="Calibri"/>
              </a:rPr>
              <a:t>La diversidad de pastos nativos en un herbazal en protección y restauración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</a:endParaRPr>
          </a:p>
        </p:txBody>
      </p:sp>
      <p:sp>
        <p:nvSpPr>
          <p:cNvPr id="22" name="Google Shape;100;p1"/>
          <p:cNvSpPr txBox="1"/>
          <p:nvPr/>
        </p:nvSpPr>
        <p:spPr>
          <a:xfrm>
            <a:off x="324208" y="4589381"/>
            <a:ext cx="127647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q</a:t>
            </a:r>
            <a:r>
              <a:rPr lang="x-non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ue tienen una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01;p1"/>
          <p:cNvSpPr/>
          <p:nvPr/>
        </p:nvSpPr>
        <p:spPr>
          <a:xfrm>
            <a:off x="570016" y="5496137"/>
            <a:ext cx="2591198" cy="654892"/>
          </a:xfrm>
          <a:prstGeom prst="rect">
            <a:avLst/>
          </a:prstGeom>
          <a:solidFill>
            <a:srgbClr val="C6E0B4"/>
          </a:solidFill>
          <a:ln w="12700" cap="flat" cmpd="sng">
            <a:solidFill>
              <a:srgbClr val="21B1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Propiedad o habilidad técnica, ecológica o física (estructural o funcional)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</a:endParaRPr>
          </a:p>
        </p:txBody>
      </p:sp>
      <p:sp>
        <p:nvSpPr>
          <p:cNvPr id="24" name="Google Shape;102;p1"/>
          <p:cNvSpPr/>
          <p:nvPr/>
        </p:nvSpPr>
        <p:spPr>
          <a:xfrm>
            <a:off x="570016" y="6147408"/>
            <a:ext cx="2591198" cy="56809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1B1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Albergar fauna nativa y mantener una población de insectos polinizadores</a:t>
            </a:r>
            <a:r>
              <a:rPr lang="x-non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</a:endParaRPr>
          </a:p>
        </p:txBody>
      </p:sp>
      <p:sp>
        <p:nvSpPr>
          <p:cNvPr id="26" name="Google Shape;104;p1"/>
          <p:cNvSpPr txBox="1"/>
          <p:nvPr/>
        </p:nvSpPr>
        <p:spPr>
          <a:xfrm>
            <a:off x="4948468" y="6351935"/>
            <a:ext cx="2440469" cy="276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q</a:t>
            </a:r>
            <a:r>
              <a:rPr lang="x-non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ue permiten realizar una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06;p1"/>
          <p:cNvSpPr txBox="1"/>
          <p:nvPr/>
        </p:nvSpPr>
        <p:spPr>
          <a:xfrm>
            <a:off x="7714664" y="2938956"/>
            <a:ext cx="1226432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d</a:t>
            </a:r>
            <a:r>
              <a:rPr lang="x-non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efinidos de acuerdo a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07;p1"/>
          <p:cNvSpPr/>
          <p:nvPr/>
        </p:nvSpPr>
        <p:spPr>
          <a:xfrm>
            <a:off x="9267408" y="3568852"/>
            <a:ext cx="2290690" cy="9504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1B1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Por ejemplo, erradicar y controlar los pastos exóticos y proteger y restaurar la diversidad de pastos nativos (índice de diversidad</a:t>
            </a:r>
            <a:r>
              <a:rPr lang="x-non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)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10;p1"/>
          <p:cNvSpPr txBox="1"/>
          <p:nvPr/>
        </p:nvSpPr>
        <p:spPr>
          <a:xfrm>
            <a:off x="3308443" y="3086817"/>
            <a:ext cx="13888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que d</a:t>
            </a:r>
            <a:r>
              <a:rPr lang="x-non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eterminan la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2;p1"/>
          <p:cNvSpPr txBox="1"/>
          <p:nvPr/>
        </p:nvSpPr>
        <p:spPr>
          <a:xfrm>
            <a:off x="8343239" y="4605590"/>
            <a:ext cx="1829670" cy="276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v</a:t>
            </a:r>
            <a:r>
              <a:rPr lang="x-non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inculado a una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13;p1"/>
          <p:cNvSpPr txBox="1"/>
          <p:nvPr/>
        </p:nvSpPr>
        <p:spPr>
          <a:xfrm>
            <a:off x="7714664" y="6348584"/>
            <a:ext cx="168810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x-non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efectividad real</a:t>
            </a:r>
            <a:r>
              <a:rPr lang="es-CO" sz="12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»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14;p1"/>
          <p:cNvSpPr txBox="1"/>
          <p:nvPr/>
        </p:nvSpPr>
        <p:spPr>
          <a:xfrm>
            <a:off x="10733837" y="5047050"/>
            <a:ext cx="1274896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x-non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efectividad esperada</a:t>
            </a:r>
            <a:r>
              <a:rPr lang="es-CO" sz="12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»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15;p1"/>
          <p:cNvSpPr/>
          <p:nvPr/>
        </p:nvSpPr>
        <p:spPr>
          <a:xfrm>
            <a:off x="8343238" y="1470425"/>
            <a:ext cx="3216099" cy="316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Fuente: 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a</a:t>
            </a:r>
            <a:r>
              <a:rPr lang="x-non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daptado de European </a:t>
            </a:r>
            <a:r>
              <a:rPr lang="es-CO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Comission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,</a:t>
            </a:r>
            <a:r>
              <a:rPr lang="x-non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 2021. 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16;p1"/>
          <p:cNvSpPr txBox="1"/>
          <p:nvPr/>
        </p:nvSpPr>
        <p:spPr>
          <a:xfrm>
            <a:off x="5400358" y="978113"/>
            <a:ext cx="133861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que permite medir el </a:t>
            </a:r>
            <a:r>
              <a:rPr lang="x-none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  <a:ea typeface="Calibri"/>
                <a:cs typeface="Calibri"/>
                <a:sym typeface="Calibri"/>
              </a:rPr>
              <a:t>nivel éxito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venir Next"/>
              <a:ea typeface="Calibri"/>
              <a:cs typeface="Calibri"/>
              <a:sym typeface="Calibri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7C3DEB9-D116-43BE-BCF6-2873D883FB0D}"/>
              </a:ext>
            </a:extLst>
          </p:cNvPr>
          <p:cNvSpPr txBox="1"/>
          <p:nvPr/>
        </p:nvSpPr>
        <p:spPr>
          <a:xfrm>
            <a:off x="390268" y="260557"/>
            <a:ext cx="6093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3200" b="1" kern="1200" dirty="0">
                <a:solidFill>
                  <a:schemeClr val="bg1"/>
                </a:solidFill>
                <a:effectLst/>
                <a:latin typeface="Avenir Next"/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ES_tradnl" sz="3200" b="1" kern="1200" dirty="0">
                <a:solidFill>
                  <a:schemeClr val="bg1"/>
                </a:solidFill>
                <a:effectLst/>
                <a:latin typeface="Avenir Next"/>
                <a:ea typeface="Times New Roman" panose="02020603050405020304" pitchFamily="18" charset="0"/>
                <a:cs typeface="Times New Roman" panose="02020603050405020304" pitchFamily="18" charset="0"/>
              </a:rPr>
              <a:t>Qué es un indicador?</a:t>
            </a:r>
            <a:endParaRPr lang="es-CO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7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D15F226E-9F27-45C9-9F15-9FD6FAB75465}"/>
              </a:ext>
            </a:extLst>
          </p:cNvPr>
          <p:cNvGrpSpPr/>
          <p:nvPr/>
        </p:nvGrpSpPr>
        <p:grpSpPr>
          <a:xfrm>
            <a:off x="0" y="-13295"/>
            <a:ext cx="10221237" cy="1641678"/>
            <a:chOff x="0" y="279268"/>
            <a:chExt cx="6469117" cy="1282535"/>
          </a:xfrm>
          <a:solidFill>
            <a:srgbClr val="004241"/>
          </a:solidFill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09165D9C-0711-487E-BE2A-5B81653E6E6F}"/>
                </a:ext>
              </a:extLst>
            </p:cNvPr>
            <p:cNvSpPr/>
            <p:nvPr/>
          </p:nvSpPr>
          <p:spPr>
            <a:xfrm>
              <a:off x="0" y="279268"/>
              <a:ext cx="1017494" cy="12825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1" name="Rectángulo redondeado 10">
              <a:extLst>
                <a:ext uri="{FF2B5EF4-FFF2-40B4-BE49-F238E27FC236}">
                  <a16:creationId xmlns:a16="http://schemas.microsoft.com/office/drawing/2014/main" id="{7BB75816-265B-4D54-8898-FA040D14704E}"/>
                </a:ext>
              </a:extLst>
            </p:cNvPr>
            <p:cNvSpPr/>
            <p:nvPr/>
          </p:nvSpPr>
          <p:spPr>
            <a:xfrm>
              <a:off x="0" y="279268"/>
              <a:ext cx="6469117" cy="12825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47016"/>
              </p:ext>
            </p:extLst>
          </p:nvPr>
        </p:nvGraphicFramePr>
        <p:xfrm>
          <a:off x="463137" y="1869746"/>
          <a:ext cx="11234059" cy="490959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32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4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9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9874">
                <a:tc rowSpan="2"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bg1"/>
                          </a:solidFill>
                        </a:rPr>
                        <a:t>Criterios</a:t>
                      </a:r>
                      <a:endParaRPr lang="es-CO" sz="1800" dirty="0">
                        <a:solidFill>
                          <a:schemeClr val="bg1"/>
                        </a:solidFill>
                        <a:latin typeface="Avenir Nex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15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bg1"/>
                          </a:solidFill>
                        </a:rPr>
                        <a:t>Indicadores</a:t>
                      </a:r>
                      <a:endParaRPr lang="es-CO" sz="1800" dirty="0">
                        <a:solidFill>
                          <a:schemeClr val="bg1"/>
                        </a:solidFill>
                        <a:latin typeface="Avenir Nex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15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bg1"/>
                          </a:solidFill>
                        </a:rPr>
                        <a:t>Cuantificadores</a:t>
                      </a:r>
                      <a:endParaRPr lang="es-CO" sz="1800" dirty="0">
                        <a:solidFill>
                          <a:schemeClr val="bg1"/>
                        </a:solidFill>
                        <a:latin typeface="Avenir Nex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15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chemeClr val="bg1"/>
                          </a:solidFill>
                        </a:rPr>
                        <a:t>Plazo</a:t>
                      </a:r>
                      <a:endParaRPr lang="es-CO" sz="1800" dirty="0">
                        <a:solidFill>
                          <a:schemeClr val="bg1"/>
                        </a:solidFill>
                        <a:latin typeface="Avenir Nex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1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bg1"/>
                          </a:solidFill>
                          <a:latin typeface="Avenir Next"/>
                        </a:rPr>
                        <a:t>Definición</a:t>
                      </a:r>
                      <a:r>
                        <a:rPr lang="es-CO" sz="1800" b="1" baseline="0" dirty="0">
                          <a:solidFill>
                            <a:schemeClr val="bg1"/>
                          </a:solidFill>
                          <a:latin typeface="Avenir Next"/>
                        </a:rPr>
                        <a:t> del indicador</a:t>
                      </a:r>
                      <a:endParaRPr lang="es-CO" sz="1800" b="1" dirty="0">
                        <a:solidFill>
                          <a:schemeClr val="bg1"/>
                        </a:solidFill>
                        <a:latin typeface="Avenir Nex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75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sz="1700" dirty="0">
                        <a:solidFill>
                          <a:schemeClr val="bg1"/>
                        </a:solidFill>
                        <a:latin typeface="Avenir Next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s-CO" sz="1800" b="1" dirty="0">
                        <a:solidFill>
                          <a:schemeClr val="bg1"/>
                        </a:solidFill>
                        <a:latin typeface="Avenir Nex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s-CO" sz="1800" b="1" dirty="0">
                        <a:solidFill>
                          <a:schemeClr val="bg1"/>
                        </a:solidFill>
                        <a:latin typeface="Avenir Nex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s-CO" sz="1800" b="1" dirty="0">
                        <a:solidFill>
                          <a:schemeClr val="bg1"/>
                        </a:solidFill>
                        <a:latin typeface="Avenir Nex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sz="1800" b="1" dirty="0">
                        <a:solidFill>
                          <a:schemeClr val="bg1"/>
                        </a:solidFill>
                        <a:latin typeface="Avenir Nex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057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Composición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Índice de riqueza de especies y diversidad de especies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Riqueza</a:t>
                      </a:r>
                      <a:r>
                        <a:rPr lang="es-CO" sz="1200" baseline="0" dirty="0">
                          <a:latin typeface="Avenir Next"/>
                        </a:rPr>
                        <a:t> (R)</a:t>
                      </a:r>
                    </a:p>
                    <a:p>
                      <a:r>
                        <a:rPr lang="es-CO" sz="1200" baseline="0" dirty="0">
                          <a:latin typeface="Avenir Next"/>
                        </a:rPr>
                        <a:t>Diversidad de Shannon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200" dirty="0">
                        <a:latin typeface="Avenir Nex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La riqueza indica el número de especies que se encuentran en determinada cobertura y en los ecosistemas de sabanas en general. La diversidad de Shannon 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latin typeface="Avenir Next"/>
                          <a:ea typeface="+mn-ea"/>
                          <a:cs typeface="+mn-cs"/>
                        </a:rPr>
                        <a:t>relaciona la riqueza con la abundancia; es decir, la cantidad relativa de individuos por especie.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Avenir Nex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033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Estructura</a:t>
                      </a:r>
                      <a:r>
                        <a:rPr lang="es-CO" sz="1200" baseline="0" dirty="0">
                          <a:latin typeface="Avenir Next"/>
                        </a:rPr>
                        <a:t> </a:t>
                      </a:r>
                      <a:endParaRPr lang="es-CO" sz="1200" dirty="0">
                        <a:latin typeface="Avenir Nex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Factor</a:t>
                      </a:r>
                      <a:r>
                        <a:rPr lang="es-CO" sz="1200" baseline="0" dirty="0">
                          <a:latin typeface="Avenir Next"/>
                        </a:rPr>
                        <a:t> de ocupación del espacio</a:t>
                      </a:r>
                      <a:endParaRPr lang="es-CO" sz="1200" dirty="0">
                        <a:latin typeface="Avenir Nex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ICA (cobertura) (ha)</a:t>
                      </a:r>
                    </a:p>
                    <a:p>
                      <a:endParaRPr lang="es-CO" sz="1200" dirty="0">
                        <a:latin typeface="Avenir Next"/>
                      </a:endParaRPr>
                    </a:p>
                    <a:p>
                      <a:endParaRPr lang="es-CO" sz="1200" dirty="0">
                        <a:latin typeface="Avenir Nex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200" dirty="0">
                        <a:latin typeface="Avenir Nex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200" dirty="0">
                        <a:latin typeface="Avenir Nex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Permite entender el avance e incremento de determinada cobertura en el caso de bosques de galería y matas de monte.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582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Función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aseline="0" dirty="0">
                          <a:latin typeface="Avenir Next"/>
                        </a:rPr>
                        <a:t>Incremento en biomasa y captura de carbono </a:t>
                      </a:r>
                      <a:endParaRPr lang="es-CO" sz="1200" dirty="0">
                        <a:latin typeface="Avenir Nex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200" dirty="0">
                        <a:latin typeface="Avenir Next"/>
                      </a:endParaRPr>
                    </a:p>
                    <a:p>
                      <a:r>
                        <a:rPr lang="es-CO" sz="1200" dirty="0">
                          <a:latin typeface="Avenir Next"/>
                        </a:rPr>
                        <a:t>t de carbono / ha</a:t>
                      </a:r>
                    </a:p>
                    <a:p>
                      <a:endParaRPr lang="es-CO" sz="1200" dirty="0">
                        <a:latin typeface="Avenir Nex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200" dirty="0">
                        <a:latin typeface="Avenir Nex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sz="1200" dirty="0">
                        <a:latin typeface="Avenir Nex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Permite ver el aporte en la captura de carbono producto de la sucesión y los cambios en la estructura de las diferentes coberturas tras las implementaciones.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0533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Fortalecimiento de capacidades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Guardabosques en proceso de formación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# de guardabosques que han participado en las jornadas de formación</a:t>
                      </a:r>
                    </a:p>
                    <a:p>
                      <a:endParaRPr lang="es-CO" sz="1200" dirty="0">
                        <a:latin typeface="Avenir Next"/>
                      </a:endParaRPr>
                    </a:p>
                    <a:p>
                      <a:endParaRPr lang="es-CO" sz="1200" dirty="0">
                        <a:latin typeface="Avenir Nex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Avenir Next"/>
                        </a:rPr>
                        <a:t>Como parte del proceso de protección y restauración se puede requerir la presencia de guardabosques que cuiden y monitoreen las áreas intervenidas. Estas personas deben pasar por un proceso de formación —en identificación de plagas, medición de variables </a:t>
                      </a:r>
                      <a:r>
                        <a:rPr lang="es-CO" sz="1200" dirty="0" err="1">
                          <a:latin typeface="Avenir Next"/>
                        </a:rPr>
                        <a:t>dasométricas</a:t>
                      </a:r>
                      <a:r>
                        <a:rPr lang="es-CO" sz="1200" dirty="0">
                          <a:latin typeface="Avenir Next"/>
                        </a:rPr>
                        <a:t> y registro de datos— complementario al desarrollo de su labor.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71657A7F-0CD3-4408-9B63-3EC73B583E3C}"/>
              </a:ext>
            </a:extLst>
          </p:cNvPr>
          <p:cNvSpPr txBox="1"/>
          <p:nvPr/>
        </p:nvSpPr>
        <p:spPr>
          <a:xfrm>
            <a:off x="366386" y="211697"/>
            <a:ext cx="96043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800" b="1" kern="1200" dirty="0">
                <a:solidFill>
                  <a:schemeClr val="bg1"/>
                </a:solidFill>
                <a:effectLst/>
                <a:latin typeface="Avenir Next"/>
                <a:ea typeface="Times New Roman" panose="02020603050405020304" pitchFamily="18" charset="0"/>
                <a:cs typeface="Times New Roman" panose="02020603050405020304" pitchFamily="18" charset="0"/>
              </a:rPr>
              <a:t>Ejemplo de indicadores para un proyecto de </a:t>
            </a:r>
            <a:r>
              <a:rPr lang="es-ES_tradnl" sz="2800" b="1" kern="1200" dirty="0" err="1">
                <a:solidFill>
                  <a:schemeClr val="bg1"/>
                </a:solidFill>
                <a:effectLst/>
                <a:latin typeface="Avenir Next"/>
                <a:ea typeface="Times New Roman" panose="02020603050405020304" pitchFamily="18" charset="0"/>
                <a:cs typeface="Times New Roman" panose="02020603050405020304" pitchFamily="18" charset="0"/>
              </a:rPr>
              <a:t>SbN</a:t>
            </a:r>
            <a:r>
              <a:rPr lang="es-ES_tradnl" sz="2800" b="1" kern="1200" dirty="0">
                <a:solidFill>
                  <a:schemeClr val="bg1"/>
                </a:solidFill>
                <a:effectLst/>
                <a:latin typeface="Avenir Next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_tradnl" sz="2800" b="1" dirty="0">
                <a:solidFill>
                  <a:schemeClr val="bg1"/>
                </a:solidFill>
                <a:latin typeface="Avenir Nex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_tradnl" sz="2800" b="1" kern="1200" dirty="0">
                <a:solidFill>
                  <a:schemeClr val="bg1"/>
                </a:solidFill>
                <a:effectLst/>
                <a:latin typeface="Avenir Next"/>
                <a:ea typeface="Times New Roman" panose="02020603050405020304" pitchFamily="18" charset="0"/>
                <a:cs typeface="Times New Roman" panose="02020603050405020304" pitchFamily="18" charset="0"/>
              </a:rPr>
              <a:t>rotección y restauración de ecosistemas de sabanas</a:t>
            </a:r>
            <a:endParaRPr lang="es-CO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0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4F2AEBC-04F2-44C9-BC78-341705A9DB5F}"/>
              </a:ext>
            </a:extLst>
          </p:cNvPr>
          <p:cNvGrpSpPr/>
          <p:nvPr/>
        </p:nvGrpSpPr>
        <p:grpSpPr>
          <a:xfrm>
            <a:off x="0" y="3034"/>
            <a:ext cx="7560129" cy="1641678"/>
            <a:chOff x="0" y="279268"/>
            <a:chExt cx="6469117" cy="1282535"/>
          </a:xfrm>
          <a:solidFill>
            <a:srgbClr val="004241"/>
          </a:solidFill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444369F-8E70-43EF-AD9D-EB11FC3309E1}"/>
                </a:ext>
              </a:extLst>
            </p:cNvPr>
            <p:cNvSpPr/>
            <p:nvPr/>
          </p:nvSpPr>
          <p:spPr>
            <a:xfrm>
              <a:off x="0" y="279268"/>
              <a:ext cx="1017494" cy="12825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4" name="Rectángulo redondeado 10">
              <a:extLst>
                <a:ext uri="{FF2B5EF4-FFF2-40B4-BE49-F238E27FC236}">
                  <a16:creationId xmlns:a16="http://schemas.microsoft.com/office/drawing/2014/main" id="{F93805C9-D6FE-4941-994C-38897C0BAE2F}"/>
                </a:ext>
              </a:extLst>
            </p:cNvPr>
            <p:cNvSpPr/>
            <p:nvPr/>
          </p:nvSpPr>
          <p:spPr>
            <a:xfrm>
              <a:off x="0" y="279268"/>
              <a:ext cx="6469117" cy="12825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8963025" y="127791"/>
            <a:ext cx="3182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venir Next"/>
              </a:rPr>
              <a:t>No alcanzar los objetivos y metas del proyecto abre paso al </a:t>
            </a:r>
            <a:r>
              <a:rPr lang="es-CO" b="1" dirty="0">
                <a:latin typeface="Avenir Next"/>
              </a:rPr>
              <a:t>Manejo adaptativo </a:t>
            </a:r>
          </a:p>
        </p:txBody>
      </p:sp>
      <p:graphicFrame>
        <p:nvGraphicFramePr>
          <p:cNvPr id="8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719434"/>
              </p:ext>
            </p:extLst>
          </p:nvPr>
        </p:nvGraphicFramePr>
        <p:xfrm>
          <a:off x="327546" y="2294556"/>
          <a:ext cx="11512153" cy="4070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3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3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716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bg1"/>
                          </a:solidFill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Metas a corto</a:t>
                      </a:r>
                      <a:r>
                        <a:rPr lang="es-CO" sz="1800" b="1" baseline="0" dirty="0">
                          <a:solidFill>
                            <a:schemeClr val="bg1"/>
                          </a:solidFill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plazo </a:t>
                      </a:r>
                    </a:p>
                    <a:p>
                      <a:pPr algn="ctr"/>
                      <a:r>
                        <a:rPr lang="es-CO" sz="1800" b="0" baseline="0" dirty="0">
                          <a:solidFill>
                            <a:schemeClr val="bg1"/>
                          </a:solidFill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a 1 año</a:t>
                      </a:r>
                      <a:endParaRPr lang="es-CO" sz="1800" b="0" dirty="0">
                        <a:solidFill>
                          <a:schemeClr val="bg1"/>
                        </a:solidFill>
                        <a:latin typeface="Avenir Nex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1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Mediano</a:t>
                      </a:r>
                      <a:r>
                        <a:rPr lang="es-CO" sz="1800" b="1" baseline="0" dirty="0">
                          <a:solidFill>
                            <a:schemeClr val="bg1"/>
                          </a:solidFill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plazo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baseline="0" dirty="0">
                          <a:solidFill>
                            <a:schemeClr val="bg1"/>
                          </a:solidFill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a 5 años</a:t>
                      </a:r>
                      <a:endParaRPr lang="es-CO" sz="1800" b="0" dirty="0">
                        <a:solidFill>
                          <a:schemeClr val="bg1"/>
                        </a:solidFill>
                        <a:latin typeface="Avenir Nex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1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baseline="0" dirty="0">
                          <a:solidFill>
                            <a:schemeClr val="bg1"/>
                          </a:solidFill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Largo plazo </a:t>
                      </a:r>
                    </a:p>
                    <a:p>
                      <a:pPr algn="ctr"/>
                      <a:r>
                        <a:rPr lang="es-CO" sz="1800" b="0" baseline="0" dirty="0">
                          <a:solidFill>
                            <a:schemeClr val="bg1"/>
                          </a:solidFill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años en adelante</a:t>
                      </a:r>
                      <a:endParaRPr lang="es-CO" sz="1800" b="0" dirty="0">
                        <a:solidFill>
                          <a:schemeClr val="bg1"/>
                        </a:solidFill>
                        <a:latin typeface="Avenir Nex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Avenir Nex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Incremento de </a:t>
                      </a:r>
                      <a:r>
                        <a:rPr lang="es-ES" sz="1600" b="1" dirty="0">
                          <a:effectLst/>
                          <a:latin typeface="Avenir Nex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10 %</a:t>
                      </a:r>
                      <a:r>
                        <a:rPr lang="es-ES" sz="1600" b="0" dirty="0">
                          <a:effectLst/>
                          <a:latin typeface="Avenir Nex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la cobertura vegetal de las zonas de bosques aisladas </a:t>
                      </a:r>
                      <a:r>
                        <a:rPr lang="es-ES" sz="1600" b="0" baseline="0" dirty="0">
                          <a:effectLst/>
                          <a:latin typeface="Avenir Nex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perimetralmente y con enriquecimiento en los bordes.</a:t>
                      </a:r>
                      <a:endParaRPr lang="es-CO" sz="1600" b="0" dirty="0">
                        <a:effectLst/>
                        <a:latin typeface="Avenir Nex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venir Nex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Incremento de </a:t>
                      </a:r>
                      <a:r>
                        <a:rPr lang="es-CO" sz="1600" b="1" dirty="0">
                          <a:effectLst/>
                          <a:latin typeface="Avenir Nex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40 %</a:t>
                      </a:r>
                      <a:r>
                        <a:rPr lang="es-CO" sz="1600" b="0" dirty="0">
                          <a:effectLst/>
                          <a:latin typeface="Avenir Nex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cobertura inicial.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venir Nex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Incremento de </a:t>
                      </a:r>
                      <a:r>
                        <a:rPr lang="es-CO" sz="1600" b="1" dirty="0">
                          <a:effectLst/>
                          <a:latin typeface="Avenir Nex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  <a:r>
                        <a:rPr lang="es-CO" sz="1600" b="0" dirty="0">
                          <a:effectLst/>
                          <a:latin typeface="Avenir Nex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cobertura inicial.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Incremento de </a:t>
                      </a:r>
                      <a:r>
                        <a:rPr lang="es-CO" sz="1600" b="1" dirty="0"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20 %</a:t>
                      </a:r>
                      <a:r>
                        <a:rPr lang="es-CO" sz="1600" dirty="0"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 el reclutamiento de plántulas en los encierros de morichales</a:t>
                      </a:r>
                      <a:r>
                        <a:rPr lang="es-CO" sz="1600" dirty="0">
                          <a:effectLst/>
                          <a:latin typeface="Avenir Nex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CO" sz="1600" dirty="0">
                        <a:latin typeface="Avenir Nex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Avenir Nex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Incremento de </a:t>
                      </a:r>
                      <a:r>
                        <a:rPr lang="es-CO" sz="1600" b="1" dirty="0">
                          <a:effectLst/>
                          <a:latin typeface="Avenir Nex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30 % </a:t>
                      </a:r>
                      <a:r>
                        <a:rPr lang="es-CO" sz="1600" dirty="0">
                          <a:effectLst/>
                          <a:latin typeface="Avenir Nex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la situación inicial.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Avenir Nex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Incremento de </a:t>
                      </a:r>
                      <a:r>
                        <a:rPr lang="es-CO" sz="1600" b="1" dirty="0">
                          <a:effectLst/>
                          <a:latin typeface="Avenir Nex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60 %</a:t>
                      </a:r>
                      <a:r>
                        <a:rPr lang="es-CO" sz="1600" dirty="0">
                          <a:effectLst/>
                          <a:latin typeface="Avenir Nex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situación inicial.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4083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Aumento de </a:t>
                      </a:r>
                      <a:r>
                        <a:rPr lang="es-CO" sz="1600" b="1" dirty="0"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10 % </a:t>
                      </a:r>
                      <a:r>
                        <a:rPr lang="es-CO" sz="1600" dirty="0"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la composición de pastos nativos en herbazales con control de pastos exóticos.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Aumento de </a:t>
                      </a:r>
                      <a:r>
                        <a:rPr lang="es-CO" sz="1600" b="1" dirty="0"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50 % </a:t>
                      </a:r>
                      <a:r>
                        <a:rPr lang="es-CO" sz="1600" dirty="0"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la composición de pastos nativos en herbazales con control de pastos exóticos.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Aumento de </a:t>
                      </a:r>
                      <a:r>
                        <a:rPr lang="es-CO" sz="1600" b="1" dirty="0"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50 % </a:t>
                      </a:r>
                      <a:r>
                        <a:rPr lang="es-CO" sz="1600" dirty="0"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la composición de pastos nativos en herbazales con control de pastos exóticos</a:t>
                      </a:r>
                      <a:r>
                        <a:rPr lang="es-CO" sz="1600" b="0" baseline="0" dirty="0">
                          <a:latin typeface="Avenir Nex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CO" sz="1600" dirty="0">
                        <a:latin typeface="Avenir Nex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s-CO" sz="1600" dirty="0">
                        <a:latin typeface="Avenir Nex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327545" y="1921100"/>
            <a:ext cx="11512153" cy="369332"/>
          </a:xfrm>
          <a:prstGeom prst="rect">
            <a:avLst/>
          </a:prstGeom>
          <a:solidFill>
            <a:srgbClr val="C6E0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venir Next"/>
              </a:rPr>
              <a:t>Metas esperadas y relacionadas con el cumplimiento de los indicadores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DE3BC8-7DA1-4EA6-BDC5-24015FB04FA6}"/>
              </a:ext>
            </a:extLst>
          </p:cNvPr>
          <p:cNvSpPr txBox="1"/>
          <p:nvPr/>
        </p:nvSpPr>
        <p:spPr>
          <a:xfrm>
            <a:off x="327543" y="135658"/>
            <a:ext cx="67112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Avenir Next"/>
              </a:rPr>
              <a:t>Ejemplo de metas para </a:t>
            </a:r>
            <a:r>
              <a:rPr lang="es-ES_tradnl" sz="2800" b="1" kern="1200" dirty="0">
                <a:solidFill>
                  <a:schemeClr val="bg1"/>
                </a:solidFill>
                <a:effectLst/>
                <a:latin typeface="Avenir Next"/>
                <a:ea typeface="Times New Roman" panose="02020603050405020304" pitchFamily="18" charset="0"/>
                <a:cs typeface="Times New Roman" panose="02020603050405020304" pitchFamily="18" charset="0"/>
              </a:rPr>
              <a:t>un proyecto de </a:t>
            </a:r>
            <a:r>
              <a:rPr lang="es-ES_tradnl" sz="2800" b="1" kern="1200" dirty="0" err="1">
                <a:solidFill>
                  <a:schemeClr val="bg1"/>
                </a:solidFill>
                <a:effectLst/>
                <a:latin typeface="Avenir Next"/>
                <a:ea typeface="Times New Roman" panose="02020603050405020304" pitchFamily="18" charset="0"/>
                <a:cs typeface="Times New Roman" panose="02020603050405020304" pitchFamily="18" charset="0"/>
              </a:rPr>
              <a:t>SbN</a:t>
            </a:r>
            <a:r>
              <a:rPr lang="es-ES_tradnl" sz="2800" b="1" kern="1200" dirty="0">
                <a:solidFill>
                  <a:schemeClr val="bg1"/>
                </a:solidFill>
                <a:effectLst/>
                <a:latin typeface="Avenir Next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_tradnl" sz="2800" b="1" dirty="0">
                <a:solidFill>
                  <a:schemeClr val="bg1"/>
                </a:solidFill>
                <a:latin typeface="Avenir Nex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_tradnl" sz="2800" b="1" kern="1200" dirty="0">
                <a:solidFill>
                  <a:schemeClr val="bg1"/>
                </a:solidFill>
                <a:effectLst/>
                <a:latin typeface="Avenir Next"/>
                <a:ea typeface="Times New Roman" panose="02020603050405020304" pitchFamily="18" charset="0"/>
                <a:cs typeface="Times New Roman" panose="02020603050405020304" pitchFamily="18" charset="0"/>
              </a:rPr>
              <a:t>rotección y restauración de ecosistemas de sabanas</a:t>
            </a:r>
            <a:endParaRPr lang="es-ES_tradnl" sz="2800" b="1" dirty="0">
              <a:solidFill>
                <a:schemeClr val="bg1"/>
              </a:solidFill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239801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2CE2548C-6746-49C5-A401-3B401D173EC4}"/>
              </a:ext>
            </a:extLst>
          </p:cNvPr>
          <p:cNvGrpSpPr/>
          <p:nvPr/>
        </p:nvGrpSpPr>
        <p:grpSpPr>
          <a:xfrm>
            <a:off x="1" y="-13295"/>
            <a:ext cx="9514873" cy="1225825"/>
            <a:chOff x="0" y="279268"/>
            <a:chExt cx="6469117" cy="1282535"/>
          </a:xfrm>
          <a:solidFill>
            <a:srgbClr val="004241"/>
          </a:solidFill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834253D-9EDD-4402-BF02-F04228EC0C7D}"/>
                </a:ext>
              </a:extLst>
            </p:cNvPr>
            <p:cNvSpPr/>
            <p:nvPr/>
          </p:nvSpPr>
          <p:spPr>
            <a:xfrm>
              <a:off x="0" y="279268"/>
              <a:ext cx="1017494" cy="12825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5" name="Rectángulo redondeado 10">
              <a:extLst>
                <a:ext uri="{FF2B5EF4-FFF2-40B4-BE49-F238E27FC236}">
                  <a16:creationId xmlns:a16="http://schemas.microsoft.com/office/drawing/2014/main" id="{B57BAF7A-B548-4E2D-96FA-4A4ED9E80DB6}"/>
                </a:ext>
              </a:extLst>
            </p:cNvPr>
            <p:cNvSpPr/>
            <p:nvPr/>
          </p:nvSpPr>
          <p:spPr>
            <a:xfrm>
              <a:off x="0" y="279268"/>
              <a:ext cx="6469117" cy="12825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292209500"/>
              </p:ext>
            </p:extLst>
          </p:nvPr>
        </p:nvGraphicFramePr>
        <p:xfrm>
          <a:off x="420971" y="1236687"/>
          <a:ext cx="11327641" cy="520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3"/>
          <p:cNvSpPr txBox="1"/>
          <p:nvPr/>
        </p:nvSpPr>
        <p:spPr>
          <a:xfrm>
            <a:off x="445795" y="289992"/>
            <a:ext cx="840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3200" b="1" kern="1200" dirty="0">
                <a:solidFill>
                  <a:schemeClr val="bg1"/>
                </a:solidFill>
                <a:effectLst/>
                <a:latin typeface="Avenir Next"/>
                <a:ea typeface="Avenir Next"/>
                <a:cs typeface="Avenir Next"/>
              </a:rPr>
              <a:t>Elementos mínimos para la toma de datos</a:t>
            </a:r>
            <a:endParaRPr lang="es-C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514874" y="6463356"/>
            <a:ext cx="2256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es-CO" sz="1400" dirty="0">
                <a:solidFill>
                  <a:schemeClr val="dk1"/>
                </a:solidFill>
                <a:latin typeface="Avenir Next" charset="0"/>
                <a:ea typeface="Avenir Next" charset="0"/>
                <a:cs typeface="Avenir Next" charset="0"/>
                <a:sym typeface="Verdana"/>
              </a:rPr>
              <a:t>(Aguilar-Garavito </a:t>
            </a:r>
            <a:r>
              <a:rPr lang="es-CO" sz="1400" i="1" dirty="0">
                <a:solidFill>
                  <a:schemeClr val="dk1"/>
                </a:solidFill>
                <a:latin typeface="Avenir Next" charset="0"/>
                <a:ea typeface="Avenir Next" charset="0"/>
                <a:cs typeface="Avenir Next" charset="0"/>
                <a:sym typeface="Verdana"/>
              </a:rPr>
              <a:t>et al. </a:t>
            </a:r>
            <a:r>
              <a:rPr lang="es-CO" sz="1400" dirty="0">
                <a:solidFill>
                  <a:schemeClr val="dk1"/>
                </a:solidFill>
                <a:latin typeface="Avenir Next" charset="0"/>
                <a:ea typeface="Avenir Next" charset="0"/>
                <a:cs typeface="Avenir Next" charset="0"/>
                <a:sym typeface="Verdana"/>
              </a:rPr>
              <a:t>2015)</a:t>
            </a:r>
            <a:endParaRPr lang="es-CO" sz="1400" b="1" dirty="0">
              <a:solidFill>
                <a:schemeClr val="dk1"/>
              </a:solidFill>
              <a:latin typeface="Avenir Next" charset="0"/>
              <a:ea typeface="Avenir Next" charset="0"/>
              <a:cs typeface="Avenir Next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3670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1D255186-A5F1-411B-9B57-D0CC03D57885}"/>
              </a:ext>
            </a:extLst>
          </p:cNvPr>
          <p:cNvGrpSpPr/>
          <p:nvPr/>
        </p:nvGrpSpPr>
        <p:grpSpPr>
          <a:xfrm>
            <a:off x="2" y="-13295"/>
            <a:ext cx="5791197" cy="1521582"/>
            <a:chOff x="0" y="279268"/>
            <a:chExt cx="6469117" cy="1282535"/>
          </a:xfrm>
          <a:solidFill>
            <a:srgbClr val="004241"/>
          </a:solidFill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A941F14-1ECB-44CA-B10B-DFF5E17FCF67}"/>
                </a:ext>
              </a:extLst>
            </p:cNvPr>
            <p:cNvSpPr/>
            <p:nvPr/>
          </p:nvSpPr>
          <p:spPr>
            <a:xfrm>
              <a:off x="0" y="279268"/>
              <a:ext cx="1017494" cy="12825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5" name="Rectángulo redondeado 10">
              <a:extLst>
                <a:ext uri="{FF2B5EF4-FFF2-40B4-BE49-F238E27FC236}">
                  <a16:creationId xmlns:a16="http://schemas.microsoft.com/office/drawing/2014/main" id="{C8E04ACC-8168-43CE-BF50-4A28FCB5A1FF}"/>
                </a:ext>
              </a:extLst>
            </p:cNvPr>
            <p:cNvSpPr/>
            <p:nvPr/>
          </p:nvSpPr>
          <p:spPr>
            <a:xfrm>
              <a:off x="0" y="279268"/>
              <a:ext cx="6469117" cy="12825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1" name="Rectángulo 20"/>
          <p:cNvSpPr/>
          <p:nvPr/>
        </p:nvSpPr>
        <p:spPr>
          <a:xfrm>
            <a:off x="263047" y="1954946"/>
            <a:ext cx="6328822" cy="2319092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  <a:latin typeface="Avenir Next"/>
              </a:rPr>
              <a:t>La temporalidad está relacionada con el lapso de tiempo en el que se tienen que alcanzar las metas; es decir, con el </a:t>
            </a:r>
            <a:r>
              <a:rPr lang="es-ES_tradnl" b="1" dirty="0">
                <a:solidFill>
                  <a:schemeClr val="tx1"/>
                </a:solidFill>
                <a:latin typeface="Avenir Next"/>
              </a:rPr>
              <a:t>corto, mediano y largo plazo</a:t>
            </a:r>
            <a:r>
              <a:rPr lang="es-ES_tradnl" dirty="0">
                <a:solidFill>
                  <a:schemeClr val="tx1"/>
                </a:solidFill>
                <a:latin typeface="Avenir Next"/>
              </a:rPr>
              <a:t>. Estos plazos se determinan a partir de los aspectos ambientales y socioecológicos identificados en el diagnóstico y según las alternativas implementadas en el proyecto de </a:t>
            </a:r>
            <a:r>
              <a:rPr lang="es-ES_tradnl" dirty="0" err="1">
                <a:solidFill>
                  <a:schemeClr val="tx1"/>
                </a:solidFill>
                <a:latin typeface="Avenir Next"/>
              </a:rPr>
              <a:t>SbN</a:t>
            </a:r>
            <a:r>
              <a:rPr lang="es-ES_tradnl" dirty="0">
                <a:solidFill>
                  <a:schemeClr val="tx1"/>
                </a:solidFill>
                <a:latin typeface="Avenir Next"/>
              </a:rPr>
              <a:t> de </a:t>
            </a:r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/>
              </a:rPr>
              <a:t>protección y restauración de ecosistemas de sabanas.</a:t>
            </a:r>
          </a:p>
        </p:txBody>
      </p:sp>
      <p:sp>
        <p:nvSpPr>
          <p:cNvPr id="44" name="Google Shape;148;gfc94c875ed_2_135"/>
          <p:cNvSpPr txBox="1"/>
          <p:nvPr/>
        </p:nvSpPr>
        <p:spPr>
          <a:xfrm>
            <a:off x="6807989" y="6151130"/>
            <a:ext cx="5216997" cy="71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1200" dirty="0">
                <a:solidFill>
                  <a:schemeClr val="dk1"/>
                </a:solidFill>
                <a:latin typeface="Avenir Next" charset="0"/>
                <a:ea typeface="Avenir Next" charset="0"/>
                <a:cs typeface="Avenir Next" charset="0"/>
                <a:sym typeface="Verdana"/>
              </a:rPr>
              <a:t>Pasos y temporalidad para el diseño e implementación de un programa de monitoreo a proyectos de </a:t>
            </a:r>
            <a:r>
              <a:rPr lang="es-CO" sz="1200" dirty="0" err="1">
                <a:solidFill>
                  <a:schemeClr val="dk1"/>
                </a:solidFill>
                <a:latin typeface="Avenir Next" charset="0"/>
                <a:ea typeface="Avenir Next" charset="0"/>
                <a:cs typeface="Avenir Next" charset="0"/>
                <a:sym typeface="Verdana"/>
              </a:rPr>
              <a:t>SbN</a:t>
            </a:r>
            <a:endParaRPr lang="es-CO" sz="1200" dirty="0">
              <a:solidFill>
                <a:schemeClr val="dk1"/>
              </a:solidFill>
              <a:latin typeface="Avenir Next" charset="0"/>
              <a:ea typeface="Avenir Next" charset="0"/>
              <a:cs typeface="Avenir Next" charset="0"/>
              <a:sym typeface="Verdana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1200" b="1" dirty="0">
                <a:solidFill>
                  <a:schemeClr val="dk1"/>
                </a:solidFill>
                <a:latin typeface="Avenir Next" charset="0"/>
                <a:ea typeface="Avenir Next" charset="0"/>
                <a:cs typeface="Avenir Next" charset="0"/>
                <a:sym typeface="Verdana"/>
              </a:rPr>
              <a:t>Fuente: </a:t>
            </a:r>
            <a:r>
              <a:rPr lang="es-CO" sz="1200" dirty="0">
                <a:solidFill>
                  <a:schemeClr val="dk1"/>
                </a:solidFill>
                <a:latin typeface="Avenir Next" charset="0"/>
                <a:ea typeface="Avenir Next" charset="0"/>
                <a:cs typeface="Avenir Next" charset="0"/>
                <a:sym typeface="Verdana"/>
              </a:rPr>
              <a:t>Aguilar Garavito </a:t>
            </a:r>
            <a:r>
              <a:rPr lang="es-CO" sz="1200" i="1" dirty="0">
                <a:solidFill>
                  <a:schemeClr val="dk1"/>
                </a:solidFill>
                <a:latin typeface="Avenir Next" charset="0"/>
                <a:ea typeface="Avenir Next" charset="0"/>
                <a:cs typeface="Avenir Next" charset="0"/>
                <a:sym typeface="Verdana"/>
              </a:rPr>
              <a:t>et al., </a:t>
            </a:r>
            <a:r>
              <a:rPr lang="es-CO" sz="1200" dirty="0">
                <a:solidFill>
                  <a:schemeClr val="dk1"/>
                </a:solidFill>
                <a:latin typeface="Avenir Next" charset="0"/>
                <a:ea typeface="Avenir Next" charset="0"/>
                <a:cs typeface="Avenir Next" charset="0"/>
                <a:sym typeface="Verdana"/>
              </a:rPr>
              <a:t>2015.</a:t>
            </a:r>
            <a:endParaRPr sz="1200" b="1" i="0" u="none" strike="noStrike" cap="none" dirty="0">
              <a:solidFill>
                <a:schemeClr val="dk1"/>
              </a:solidFill>
              <a:latin typeface="Avenir Next" charset="0"/>
              <a:ea typeface="Avenir Next" charset="0"/>
              <a:cs typeface="Avenir Next" charset="0"/>
              <a:sym typeface="Verdan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0" y="4578095"/>
            <a:ext cx="2166679" cy="2171338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2918563" y="4469528"/>
            <a:ext cx="3673305" cy="1881168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  <a:latin typeface="Avenir Next"/>
              </a:rPr>
              <a:t>Es importante resaltar los ajustes que pueden resultar de la toma de datos continua y que se verán reflejados en la etapa de manejo adaptativo.</a:t>
            </a:r>
          </a:p>
        </p:txBody>
      </p:sp>
      <p:sp>
        <p:nvSpPr>
          <p:cNvPr id="12" name="CuadroTexto 3"/>
          <p:cNvSpPr txBox="1"/>
          <p:nvPr/>
        </p:nvSpPr>
        <p:spPr>
          <a:xfrm>
            <a:off x="263046" y="204853"/>
            <a:ext cx="4969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3200" b="1" kern="1200" dirty="0">
                <a:solidFill>
                  <a:schemeClr val="bg1"/>
                </a:solidFill>
                <a:effectLst/>
                <a:latin typeface="Avenir Next"/>
                <a:ea typeface="Avenir Next"/>
                <a:cs typeface="Avenir Next"/>
              </a:rPr>
              <a:t>¿Cada cuánto se realiza el monitoreo?</a:t>
            </a:r>
            <a:endParaRPr lang="es-C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7FD154D-B41B-4165-9922-C24BE0F1E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730" y="0"/>
            <a:ext cx="5532270" cy="61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663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</TotalTime>
  <Words>1772</Words>
  <Application>Microsoft Office PowerPoint</Application>
  <PresentationFormat>Panorámica</PresentationFormat>
  <Paragraphs>146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Arial</vt:lpstr>
      <vt:lpstr>Avenir</vt:lpstr>
      <vt:lpstr>Avenir Next</vt:lpstr>
      <vt:lpstr>Calibri</vt:lpstr>
      <vt:lpstr>Calibri Light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America Melo</cp:lastModifiedBy>
  <cp:revision>141</cp:revision>
  <dcterms:created xsi:type="dcterms:W3CDTF">2022-01-17T15:27:45Z</dcterms:created>
  <dcterms:modified xsi:type="dcterms:W3CDTF">2022-03-15T13:21:58Z</dcterms:modified>
</cp:coreProperties>
</file>