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a Peña" initials="NP" lastIdx="3" clrIdx="0">
    <p:extLst>
      <p:ext uri="{19B8F6BF-5375-455C-9EA6-DF929625EA0E}">
        <p15:presenceInfo xmlns:p15="http://schemas.microsoft.com/office/powerpoint/2012/main" userId="8e9156b425f3c3d3" providerId="Windows Live"/>
      </p:ext>
    </p:extLst>
  </p:cmAuthor>
  <p:cmAuthor id="2" name="573115227986" initials="5" lastIdx="1" clrIdx="1">
    <p:extLst>
      <p:ext uri="{19B8F6BF-5375-455C-9EA6-DF929625EA0E}">
        <p15:presenceInfo xmlns:p15="http://schemas.microsoft.com/office/powerpoint/2012/main" userId="a67e5fac3324d0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300"/>
    <a:srgbClr val="004241"/>
    <a:srgbClr val="FFC000"/>
    <a:srgbClr val="444C9F"/>
    <a:srgbClr val="9BA3FE"/>
    <a:srgbClr val="00E3DF"/>
    <a:srgbClr val="FF0064"/>
    <a:srgbClr val="00E585"/>
    <a:srgbClr val="F0A550"/>
    <a:srgbClr val="008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4"/>
  </p:normalViewPr>
  <p:slideViewPr>
    <p:cSldViewPr snapToGrid="0" snapToObjects="1" showGuides="1">
      <p:cViewPr varScale="1">
        <p:scale>
          <a:sx n="84" d="100"/>
          <a:sy n="84" d="100"/>
        </p:scale>
        <p:origin x="5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BB86-E19E-4D1C-ACB4-F48809456E3F}" type="datetimeFigureOut">
              <a:rPr lang="es-CO" smtClean="0"/>
              <a:t>15/03/2022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C3B0E-587A-4713-A598-9E4A72A1C04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00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C3B0E-587A-4713-A598-9E4A72A1C04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502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317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444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070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384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8196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950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052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706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651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748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6333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CC9F7-A4E7-434B-B522-DA1F502AF055}" type="datetimeFigureOut">
              <a:rPr lang="es-ES_tradnl" smtClean="0"/>
              <a:t>15/03/2022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CB94-5C5C-2A45-93B4-8641554004A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78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tec.org/eval_conformidad/certificacion-iso-14001-sistema-de-gestion-ambiental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contec.org/eval_conformidad/certificacion-sello-ambiental-colombiano-2/" TargetMode="External"/><Relationship Id="rId5" Type="http://schemas.openxmlformats.org/officeDocument/2006/relationships/hyperlink" Target="https://www.icontec.org/wp-content/uploads/2020/03/Guia-Proyectos-Forestales-08032018-1.pd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a4cfb517131a5e3e04d5743/t/5afaeec0aa4a990673107b69/1526394854741/Marco-de-agricultura+sostenible.pdf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agriculturasostenible.eco/,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idalc.net/repdoc/A10955e/A10955e.pdf" TargetMode="External"/><Relationship Id="rId5" Type="http://schemas.openxmlformats.org/officeDocument/2006/relationships/hyperlink" Target="https://www.rainforest-alliance.org/es/perspectivas/que-significa-rainforest-alliance-certified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18" Type="http://schemas.microsoft.com/office/2007/relationships/hdphoto" Target="../media/hdphoto8.wdp"/><Relationship Id="rId3" Type="http://schemas.openxmlformats.org/officeDocument/2006/relationships/hyperlink" Target="https://fsc.org/es/certificacion-de-manejo-forestal" TargetMode="External"/><Relationship Id="rId21" Type="http://schemas.openxmlformats.org/officeDocument/2006/relationships/hyperlink" Target="https://naturacert.org/certificaciones/" TargetMode="External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17" Type="http://schemas.openxmlformats.org/officeDocument/2006/relationships/image" Target="../media/image16.png"/><Relationship Id="rId2" Type="http://schemas.openxmlformats.org/officeDocument/2006/relationships/image" Target="../media/image9.jp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19" Type="http://schemas.openxmlformats.org/officeDocument/2006/relationships/image" Target="../media/image17.png"/><Relationship Id="rId4" Type="http://schemas.openxmlformats.org/officeDocument/2006/relationships/hyperlink" Target="https://portals.iucn.org/library/sites/library/files/documents/2020-020-Es.pdf" TargetMode="External"/><Relationship Id="rId9" Type="http://schemas.openxmlformats.org/officeDocument/2006/relationships/image" Target="../media/image12.png"/><Relationship Id="rId14" Type="http://schemas.microsoft.com/office/2007/relationships/hdphoto" Target="../media/hdphoto6.wdp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08747" y="596429"/>
            <a:ext cx="60444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Recomendaciones para </a:t>
            </a:r>
            <a:r>
              <a:rPr lang="es-ES_tradnl" sz="3800" b="1" dirty="0">
                <a:solidFill>
                  <a:srgbClr val="CBD300"/>
                </a:solidFill>
                <a:latin typeface="Verdana" charset="0"/>
                <a:ea typeface="Verdana" charset="0"/>
                <a:cs typeface="Verdana" charset="0"/>
              </a:rPr>
              <a:t>la </a:t>
            </a:r>
            <a:r>
              <a:rPr lang="es-ES_tradnl" sz="3800" b="1" dirty="0" smtClean="0">
                <a:solidFill>
                  <a:srgbClr val="CBD300"/>
                </a:solidFill>
                <a:latin typeface="Verdana" charset="0"/>
                <a:ea typeface="Verdana" charset="0"/>
                <a:cs typeface="Verdana" charset="0"/>
              </a:rPr>
              <a:t>evaluación de proyectos </a:t>
            </a:r>
            <a:r>
              <a:rPr lang="es-ES_tradnl" sz="3800" b="1" dirty="0" err="1" smtClean="0">
                <a:solidFill>
                  <a:srgbClr val="CBD300"/>
                </a:solidFill>
                <a:latin typeface="Verdana" charset="0"/>
                <a:ea typeface="Verdana" charset="0"/>
                <a:cs typeface="Verdana" charset="0"/>
              </a:rPr>
              <a:t>SbN</a:t>
            </a:r>
            <a:r>
              <a:rPr lang="es-ES_tradnl" sz="3800" b="1" dirty="0" smtClean="0">
                <a:solidFill>
                  <a:srgbClr val="CBD3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s-ES_tradnl" sz="3800" b="1" dirty="0">
                <a:solidFill>
                  <a:srgbClr val="CBD300"/>
                </a:solidFill>
                <a:latin typeface="Verdana" charset="0"/>
                <a:ea typeface="Verdana" charset="0"/>
                <a:cs typeface="Verdana" charset="0"/>
              </a:rPr>
              <a:t>por terceras</a:t>
            </a:r>
            <a:r>
              <a:rPr lang="es-ES_tradnl" sz="38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partes</a:t>
            </a:r>
          </a:p>
          <a:p>
            <a:endParaRPr lang="es-ES_tradnl" sz="38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08747" y="3840511"/>
            <a:ext cx="54066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Protección </a:t>
            </a:r>
            <a:r>
              <a:rPr lang="es-ES_tradnl" sz="25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 restauración de ecosistemas de sabanas</a:t>
            </a:r>
            <a:r>
              <a:rPr lang="es-ES_tradnl" sz="25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endParaRPr lang="es-ES_tradnl" sz="25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5628932"/>
            <a:ext cx="6553200" cy="1229068"/>
            <a:chOff x="0" y="5628932"/>
            <a:chExt cx="6553200" cy="1229068"/>
          </a:xfrm>
        </p:grpSpPr>
        <p:grpSp>
          <p:nvGrpSpPr>
            <p:cNvPr id="2" name="Grupo 1"/>
            <p:cNvGrpSpPr/>
            <p:nvPr/>
          </p:nvGrpSpPr>
          <p:grpSpPr>
            <a:xfrm>
              <a:off x="0" y="5628932"/>
              <a:ext cx="6553200" cy="1229068"/>
              <a:chOff x="0" y="5628932"/>
              <a:chExt cx="6553200" cy="1229068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0" y="5628932"/>
                <a:ext cx="1017494" cy="1229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" name="Rectángulo redondeado 7"/>
              <p:cNvSpPr/>
              <p:nvPr/>
            </p:nvSpPr>
            <p:spPr>
              <a:xfrm>
                <a:off x="0" y="5628932"/>
                <a:ext cx="6553200" cy="1229068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776" y="5856803"/>
              <a:ext cx="5486400" cy="773325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1310294B-05D7-4E35-806E-B6D00B4C5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050" y="1551154"/>
            <a:ext cx="5143349" cy="51433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37" y="166216"/>
            <a:ext cx="2088248" cy="224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2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65" b="14856"/>
          <a:stretch/>
        </p:blipFill>
        <p:spPr>
          <a:xfrm>
            <a:off x="6548718" y="801007"/>
            <a:ext cx="5634317" cy="334068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4141694"/>
            <a:ext cx="12192000" cy="27163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CuadroTexto 3"/>
          <p:cNvSpPr txBox="1"/>
          <p:nvPr/>
        </p:nvSpPr>
        <p:spPr>
          <a:xfrm>
            <a:off x="1557618" y="300486"/>
            <a:ext cx="90767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dirty="0">
                <a:solidFill>
                  <a:srgbClr val="004241"/>
                </a:solidFill>
                <a:latin typeface="Verdana" charset="0"/>
                <a:ea typeface="Verdana" charset="0"/>
                <a:cs typeface="Verdana" charset="0"/>
              </a:rPr>
              <a:t>¿Qué son las evaluaciones por terceros?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24435" y="1618554"/>
            <a:ext cx="60242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Verdana" charset="0"/>
                <a:ea typeface="Verdana" charset="0"/>
                <a:cs typeface="Verdana" charset="0"/>
              </a:rPr>
              <a:t>Son los mecanismos que permiten la </a:t>
            </a:r>
            <a:r>
              <a:rPr lang="es-ES_tradnl" sz="2000" b="1" dirty="0">
                <a:latin typeface="Verdana" charset="0"/>
                <a:ea typeface="Verdana" charset="0"/>
                <a:cs typeface="Verdana" charset="0"/>
              </a:rPr>
              <a:t>valoración y validación transparente de la integralidad y sostenibilidad de las iniciativas o productos </a:t>
            </a:r>
            <a:r>
              <a:rPr lang="es-ES_tradnl" sz="2000" dirty="0">
                <a:latin typeface="Verdana" charset="0"/>
                <a:ea typeface="Verdana" charset="0"/>
                <a:cs typeface="Verdana" charset="0"/>
              </a:rPr>
              <a:t>derivados de la implementación de un proyecto de </a:t>
            </a:r>
            <a:r>
              <a:rPr lang="es-ES_tradnl" sz="2000" dirty="0" err="1">
                <a:latin typeface="Verdana" charset="0"/>
                <a:ea typeface="Verdana" charset="0"/>
                <a:cs typeface="Verdana" charset="0"/>
              </a:rPr>
              <a:t>SbN</a:t>
            </a:r>
            <a:r>
              <a:rPr lang="es-ES_tradnl" sz="2000" dirty="0">
                <a:latin typeface="Verdana" charset="0"/>
                <a:ea typeface="Verdana" charset="0"/>
                <a:cs typeface="Verdana" charset="0"/>
              </a:rPr>
              <a:t>, los cuales contribuyen al cumplimiento de los objetivos de la política ambiental del país.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24435" y="4838127"/>
            <a:ext cx="1153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latin typeface="Verdana" charset="0"/>
                <a:ea typeface="Verdana" charset="0"/>
                <a:cs typeface="Verdana" charset="0"/>
              </a:rPr>
              <a:t>Se efectúan por «terceros» o por entidades acreditadas a nivel nacional o internacional de acuerdo con la naturaleza del proyecto de </a:t>
            </a:r>
            <a:r>
              <a:rPr lang="es-ES_tradnl" sz="2000" dirty="0" err="1">
                <a:latin typeface="Verdana" charset="0"/>
                <a:ea typeface="Verdana" charset="0"/>
                <a:cs typeface="Verdana" charset="0"/>
              </a:rPr>
              <a:t>SbN</a:t>
            </a:r>
            <a:r>
              <a:rPr lang="es-ES_tradnl" sz="2000" dirty="0">
                <a:latin typeface="Verdana" charset="0"/>
                <a:ea typeface="Verdana" charset="0"/>
                <a:cs typeface="Verdana" charset="0"/>
              </a:rPr>
              <a:t> de </a:t>
            </a:r>
            <a:r>
              <a:rPr lang="es-ES_tradnl" sz="2000" dirty="0">
                <a:solidFill>
                  <a:srgbClr val="00B050"/>
                </a:solidFill>
                <a:latin typeface="Verdana" charset="0"/>
                <a:ea typeface="Verdana" charset="0"/>
                <a:cs typeface="Verdana" charset="0"/>
              </a:rPr>
              <a:t>protección y restauración de ecosistemas de sabanas </a:t>
            </a:r>
            <a:r>
              <a:rPr lang="es-ES_tradnl" sz="2000" dirty="0">
                <a:latin typeface="Verdana" charset="0"/>
                <a:ea typeface="Verdana" charset="0"/>
                <a:cs typeface="Verdana" charset="0"/>
              </a:rPr>
              <a:t>y su objetivo; es decir, si son proyectos sujetos a certificación, como las compensaciones ambientales, o si son voluntad de las partes que desarrollan la iniciativa, como de calidad, gestión y sostenibilidad.</a:t>
            </a:r>
          </a:p>
          <a:p>
            <a:endParaRPr lang="es-ES_tradnl" sz="2000" dirty="0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1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017494" cy="1246808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/>
          <p:cNvSpPr/>
          <p:nvPr/>
        </p:nvSpPr>
        <p:spPr>
          <a:xfrm>
            <a:off x="-1" y="0"/>
            <a:ext cx="11967884" cy="1246808"/>
          </a:xfrm>
          <a:prstGeom prst="roundRect">
            <a:avLst>
              <a:gd name="adj" fmla="val 50000"/>
            </a:avLst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332814" y="9948"/>
            <a:ext cx="1152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Algunas certificaciones y sellos existentes y aplicables a proyectos de </a:t>
            </a:r>
            <a:r>
              <a:rPr lang="es-ES_tradnl" sz="2400" b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SbN</a:t>
            </a:r>
            <a:r>
              <a:rPr lang="es-ES_trad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 de </a:t>
            </a:r>
            <a:r>
              <a:rPr lang="es-ES_tradnl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protección y restauración de ecosistemas de sabanas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56882" y="3133166"/>
            <a:ext cx="1070834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La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s-ES_tradnl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ISO14001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es una certificación que se otorga a la gestión ambiental de las entidades públicas y privadas en cuanto a la protección del medio ambiente y el cumplimiento de los requisitos legales en materia ambiental. </a:t>
            </a:r>
          </a:p>
        </p:txBody>
      </p:sp>
      <p:sp>
        <p:nvSpPr>
          <p:cNvPr id="12" name="Elipse 11"/>
          <p:cNvSpPr/>
          <p:nvPr/>
        </p:nvSpPr>
        <p:spPr>
          <a:xfrm>
            <a:off x="224117" y="1492624"/>
            <a:ext cx="1048870" cy="10488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65729"/>
            <a:ext cx="1011413" cy="104887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355910" y="1464103"/>
            <a:ext cx="10329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El Instituto Colombiano de Normas Técnicas y Certificación (ICONTEC) es una entidad privada sin ánimo de lucro que está acreditada ante la Superintendencia de Industria y Comercio (SIC) para emitir las siguientes certificaciones de interés para proyectos de </a:t>
            </a:r>
            <a:r>
              <a:rPr lang="es-ES_tradnl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SbN</a:t>
            </a:r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de </a:t>
            </a:r>
            <a:r>
              <a:rPr lang="es-ES_tradnl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protección y restauración </a:t>
            </a:r>
            <a:r>
              <a:rPr lang="es-ES_tradnl" sz="2000" dirty="0">
                <a:solidFill>
                  <a:schemeClr val="accent6"/>
                </a:solidFill>
                <a:latin typeface="Verdana" charset="0"/>
                <a:ea typeface="Verdana" charset="0"/>
                <a:cs typeface="Verdana" charset="0"/>
              </a:rPr>
              <a:t>de ecosistemas de sabanas.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70328" y="4165047"/>
            <a:ext cx="10708342" cy="1200329"/>
          </a:xfrm>
          <a:prstGeom prst="rect">
            <a:avLst/>
          </a:prstGeom>
          <a:solidFill>
            <a:srgbClr val="CBD300"/>
          </a:solidFill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Certificado de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auditoría y verificación para proyectos de mitigación de gases de efecto invernadero (GEI) en el sector forestal (REDD), la agroforestería y la reforestación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para demostrar que los datos de captura de GEI son transparentes, consistentes y exactos.</a:t>
            </a:r>
          </a:p>
        </p:txBody>
      </p:sp>
      <p:sp>
        <p:nvSpPr>
          <p:cNvPr id="16" name="CuadroTexto 15">
            <a:hlinkClick r:id="rId3"/>
          </p:cNvPr>
          <p:cNvSpPr txBox="1"/>
          <p:nvPr/>
        </p:nvSpPr>
        <p:spPr>
          <a:xfrm>
            <a:off x="10945906" y="3357563"/>
            <a:ext cx="1021977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200" b="1" dirty="0">
                <a:latin typeface="Verdana" charset="0"/>
                <a:ea typeface="Verdana" charset="0"/>
                <a:cs typeface="Verdana" charset="0"/>
              </a:rPr>
              <a:t>Ver más</a:t>
            </a:r>
          </a:p>
        </p:txBody>
      </p:sp>
      <p:pic>
        <p:nvPicPr>
          <p:cNvPr id="17" name="Google Shape;210;gfc94c875ed_2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2412" y="3496062"/>
            <a:ext cx="445800" cy="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uadroTexto 17">
            <a:hlinkClick r:id="rId5"/>
          </p:cNvPr>
          <p:cNvSpPr txBox="1"/>
          <p:nvPr/>
        </p:nvSpPr>
        <p:spPr>
          <a:xfrm>
            <a:off x="10945906" y="4654906"/>
            <a:ext cx="1021977" cy="276999"/>
          </a:xfrm>
          <a:prstGeom prst="rect">
            <a:avLst/>
          </a:prstGeom>
          <a:solidFill>
            <a:srgbClr val="CBD300"/>
          </a:solidFill>
        </p:spPr>
        <p:txBody>
          <a:bodyPr wrap="square" rtlCol="0">
            <a:spAutoFit/>
          </a:bodyPr>
          <a:lstStyle/>
          <a:p>
            <a:r>
              <a:rPr lang="es-ES_tradnl" sz="1200" b="1" dirty="0">
                <a:latin typeface="Verdana" charset="0"/>
                <a:ea typeface="Verdana" charset="0"/>
                <a:cs typeface="Verdana" charset="0"/>
              </a:rPr>
              <a:t>Ver más</a:t>
            </a:r>
          </a:p>
        </p:txBody>
      </p:sp>
      <p:pic>
        <p:nvPicPr>
          <p:cNvPr id="19" name="Google Shape;210;gfc94c875ed_2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92412" y="4793405"/>
            <a:ext cx="445800" cy="4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uadroTexto 19"/>
          <p:cNvSpPr txBox="1"/>
          <p:nvPr/>
        </p:nvSpPr>
        <p:spPr>
          <a:xfrm>
            <a:off x="170328" y="5490584"/>
            <a:ext cx="1070834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El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Sello Ambiental Colombiano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es una etiqueta que muestra el cumplimiento eficaz de los criterios ambientales de productos, proyectos o sistemas de gestión y que certifica, entre otras cosas, el uso sostenible de los recursos naturales.</a:t>
            </a:r>
          </a:p>
        </p:txBody>
      </p:sp>
      <p:sp>
        <p:nvSpPr>
          <p:cNvPr id="21" name="CuadroTexto 20">
            <a:hlinkClick r:id="rId6"/>
          </p:cNvPr>
          <p:cNvSpPr txBox="1"/>
          <p:nvPr/>
        </p:nvSpPr>
        <p:spPr>
          <a:xfrm>
            <a:off x="10959352" y="5824052"/>
            <a:ext cx="1021977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200" b="1" dirty="0">
                <a:latin typeface="Verdana" charset="0"/>
                <a:ea typeface="Verdana" charset="0"/>
                <a:cs typeface="Verdana" charset="0"/>
              </a:rPr>
              <a:t>Ver más</a:t>
            </a:r>
          </a:p>
        </p:txBody>
      </p:sp>
      <p:pic>
        <p:nvPicPr>
          <p:cNvPr id="22" name="Google Shape;210;gfc94c875ed_2_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05858" y="5962551"/>
            <a:ext cx="445800" cy="44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7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017494" cy="552227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/>
          <p:cNvSpPr/>
          <p:nvPr/>
        </p:nvSpPr>
        <p:spPr>
          <a:xfrm>
            <a:off x="-1" y="1"/>
            <a:ext cx="10878671" cy="552226"/>
          </a:xfrm>
          <a:prstGeom prst="roundRect">
            <a:avLst>
              <a:gd name="adj" fmla="val 50000"/>
            </a:avLst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454958" y="23326"/>
            <a:ext cx="967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 nivel internacional existen</a:t>
            </a:r>
            <a:endParaRPr lang="es-ES_tradnl" sz="2400" b="1" dirty="0">
              <a:solidFill>
                <a:srgbClr val="41FF74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65092" y="1383799"/>
            <a:ext cx="9714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latin typeface="Verdana" charset="0"/>
                <a:ea typeface="Verdana" charset="0"/>
              </a:rPr>
              <a:t>La</a:t>
            </a:r>
            <a:r>
              <a:rPr lang="es-ES_tradnl" sz="1600" b="1" dirty="0">
                <a:latin typeface="Verdana" charset="0"/>
                <a:ea typeface="Verdana" charset="0"/>
              </a:rPr>
              <a:t> Red de Agricultura Sostenible (RAS) </a:t>
            </a:r>
            <a:r>
              <a:rPr lang="es-ES_tradnl" sz="1600" dirty="0">
                <a:latin typeface="Verdana" charset="0"/>
                <a:ea typeface="Verdana" charset="0"/>
              </a:rPr>
              <a:t>es una </a:t>
            </a:r>
            <a:r>
              <a:rPr lang="es-ES" sz="1600" dirty="0">
                <a:latin typeface="Verdana" charset="0"/>
                <a:ea typeface="Verdana" charset="0"/>
              </a:rPr>
              <a:t>red de ONG enfocada en ayudar a productores, trabajadores y comunidades rurales, así como a donantes y empresas a transformar sus prácticas agropecuarias y a alcanzar sus metas de sostenibilidad. Esto, con el propósito de crear paisajes rurales con una agricultura con impacto positivo, agroecosistemas resilientes frente al cambio climático y una mejor calidad de vida para las comunidades rurales. En Colombia el aliado es Fundación Natura (ver más en </a:t>
            </a:r>
            <a:r>
              <a:rPr lang="es-ES" sz="1600" dirty="0">
                <a:latin typeface="Verdana" charset="0"/>
                <a:ea typeface="Verdana" charset="0"/>
                <a:hlinkClick r:id="rId2"/>
              </a:rPr>
              <a:t>1</a:t>
            </a:r>
            <a:r>
              <a:rPr lang="es-ES" sz="1600" dirty="0">
                <a:latin typeface="Verdana" charset="0"/>
                <a:ea typeface="Verdana" charset="0"/>
              </a:rPr>
              <a:t> y </a:t>
            </a:r>
            <a:r>
              <a:rPr lang="es-ES" sz="1600" dirty="0">
                <a:latin typeface="Verdana" charset="0"/>
                <a:ea typeface="Verdana" charset="0"/>
                <a:hlinkClick r:id="rId3"/>
              </a:rPr>
              <a:t>2</a:t>
            </a:r>
            <a:r>
              <a:rPr lang="es-ES" sz="1600" dirty="0">
                <a:latin typeface="Verdana" charset="0"/>
                <a:ea typeface="Verdana" charset="0"/>
              </a:rPr>
              <a:t>). </a:t>
            </a:r>
            <a:endParaRPr lang="es-ES_tradnl" sz="1600" dirty="0">
              <a:highlight>
                <a:srgbClr val="FFFF00"/>
              </a:highlight>
              <a:latin typeface="Verdana" charset="0"/>
              <a:ea typeface="Verdana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4AC427C-708A-4CDA-8FF2-7F165C0A537F}"/>
              </a:ext>
            </a:extLst>
          </p:cNvPr>
          <p:cNvGrpSpPr/>
          <p:nvPr/>
        </p:nvGrpSpPr>
        <p:grpSpPr>
          <a:xfrm>
            <a:off x="161365" y="1528480"/>
            <a:ext cx="1957359" cy="1323979"/>
            <a:chOff x="161365" y="1067283"/>
            <a:chExt cx="1957359" cy="1323979"/>
          </a:xfrm>
        </p:grpSpPr>
        <p:sp>
          <p:nvSpPr>
            <p:cNvPr id="10" name="Rectángulo redondeado 9"/>
            <p:cNvSpPr/>
            <p:nvPr/>
          </p:nvSpPr>
          <p:spPr>
            <a:xfrm>
              <a:off x="161365" y="1067283"/>
              <a:ext cx="1957359" cy="128029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026" name="Picture 2" descr="Agricultura Sostenible">
              <a:extLst>
                <a:ext uri="{FF2B5EF4-FFF2-40B4-BE49-F238E27FC236}">
                  <a16:creationId xmlns="" xmlns:a16="http://schemas.microsoft.com/office/drawing/2014/main" id="{E603A342-D9AD-49CC-8C24-3DAE6ABEA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071" y="1130793"/>
              <a:ext cx="973946" cy="126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CuadroTexto 22">
            <a:extLst>
              <a:ext uri="{FF2B5EF4-FFF2-40B4-BE49-F238E27FC236}">
                <a16:creationId xmlns="" xmlns:a16="http://schemas.microsoft.com/office/drawing/2014/main" id="{F67886AD-8055-4DFD-88EA-E3703D5DF95C}"/>
              </a:ext>
            </a:extLst>
          </p:cNvPr>
          <p:cNvSpPr txBox="1"/>
          <p:nvPr/>
        </p:nvSpPr>
        <p:spPr>
          <a:xfrm>
            <a:off x="2265092" y="4006351"/>
            <a:ext cx="9714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latin typeface="Verdana" charset="0"/>
                <a:ea typeface="Verdana" charset="0"/>
                <a:cs typeface="Verdana" charset="0"/>
              </a:rPr>
              <a:t>La </a:t>
            </a:r>
            <a:r>
              <a:rPr lang="es-ES_tradnl" sz="1600" b="1" dirty="0" err="1">
                <a:latin typeface="Verdana" charset="0"/>
                <a:ea typeface="Verdana" charset="0"/>
                <a:cs typeface="Verdana" charset="0"/>
              </a:rPr>
              <a:t>Rainforest</a:t>
            </a:r>
            <a:r>
              <a:rPr lang="es-ES_tradnl" sz="1600" b="1" dirty="0">
                <a:latin typeface="Verdana" charset="0"/>
                <a:ea typeface="Verdana" charset="0"/>
                <a:cs typeface="Verdana" charset="0"/>
              </a:rPr>
              <a:t> Alliance </a:t>
            </a:r>
            <a:r>
              <a:rPr lang="es-ES_tradnl" sz="1600" dirty="0">
                <a:latin typeface="Verdana" charset="0"/>
                <a:ea typeface="Verdana" charset="0"/>
                <a:cs typeface="Verdana" charset="0"/>
              </a:rPr>
              <a:t>certifica productos con sostenibilidad social, económica y ambiental, y valora prácticas de protección de bosques en pie, el fomento a la salud ecosistémica y la protección de bosques nativos, así como el respeto por los derechos humanos de poblaciones rurales (</a:t>
            </a:r>
            <a:r>
              <a:rPr lang="es-ES_tradnl" sz="1600" dirty="0">
                <a:latin typeface="Verdana" charset="0"/>
                <a:ea typeface="Verdana" charset="0"/>
                <a:cs typeface="Verdana" charset="0"/>
                <a:hlinkClick r:id="rId5"/>
              </a:rPr>
              <a:t>ver más</a:t>
            </a:r>
            <a:r>
              <a:rPr lang="es-ES_tradnl" sz="1600" dirty="0">
                <a:latin typeface="Verdana" charset="0"/>
                <a:ea typeface="Verdana" charset="0"/>
                <a:cs typeface="Verdana" charset="0"/>
              </a:rPr>
              <a:t>). En alianza con RAS, también se establecieron lineamientos para la certificación de ganadería sostenible en Suramérica con el programa de </a:t>
            </a:r>
            <a:r>
              <a:rPr lang="es-MX" sz="1600" dirty="0">
                <a:latin typeface="Verdana" charset="0"/>
                <a:ea typeface="Verdana" charset="0"/>
                <a:cs typeface="Verdana" charset="0"/>
              </a:rPr>
              <a:t>Ganadería y Manejo del Medio Ambiente (GAMMA) </a:t>
            </a:r>
            <a:r>
              <a:rPr lang="es-ES_tradnl" sz="1600" dirty="0">
                <a:latin typeface="Verdana" charset="0"/>
                <a:ea typeface="Verdana" charset="0"/>
                <a:cs typeface="Verdana" charset="0"/>
              </a:rPr>
              <a:t>(ver </a:t>
            </a:r>
            <a:r>
              <a:rPr lang="es-ES_tradnl" sz="1600" dirty="0">
                <a:latin typeface="Verdana" charset="0"/>
                <a:ea typeface="Verdana" charset="0"/>
                <a:cs typeface="Verdana" charset="0"/>
                <a:hlinkClick r:id="rId6"/>
              </a:rPr>
              <a:t>más</a:t>
            </a:r>
            <a:r>
              <a:rPr lang="es-ES_tradnl" sz="1600" dirty="0">
                <a:latin typeface="Verdana" charset="0"/>
                <a:ea typeface="Verdana" charset="0"/>
                <a:cs typeface="Verdana" charset="0"/>
              </a:rPr>
              <a:t>).</a:t>
            </a:r>
            <a:endParaRPr lang="es-ES_tradnl" sz="1600" b="1" dirty="0">
              <a:highlight>
                <a:srgbClr val="FFFF00"/>
              </a:highlight>
              <a:latin typeface="Verdana" charset="0"/>
              <a:ea typeface="Verdana" charset="0"/>
              <a:cs typeface="Verdana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BA2EACAE-8775-46AA-B97E-A2494BECE80D}"/>
              </a:ext>
            </a:extLst>
          </p:cNvPr>
          <p:cNvGrpSpPr/>
          <p:nvPr/>
        </p:nvGrpSpPr>
        <p:grpSpPr>
          <a:xfrm>
            <a:off x="212220" y="4015546"/>
            <a:ext cx="1957359" cy="1280298"/>
            <a:chOff x="159124" y="2133100"/>
            <a:chExt cx="1957359" cy="1280298"/>
          </a:xfrm>
        </p:grpSpPr>
        <p:sp>
          <p:nvSpPr>
            <p:cNvPr id="50" name="Rectángulo redondeado 24">
              <a:extLst>
                <a:ext uri="{FF2B5EF4-FFF2-40B4-BE49-F238E27FC236}">
                  <a16:creationId xmlns="" xmlns:a16="http://schemas.microsoft.com/office/drawing/2014/main" id="{7DA43A3E-4BF8-48D5-9BC6-6FCC92D6A1F0}"/>
                </a:ext>
              </a:extLst>
            </p:cNvPr>
            <p:cNvSpPr/>
            <p:nvPr/>
          </p:nvSpPr>
          <p:spPr>
            <a:xfrm>
              <a:off x="159124" y="2133100"/>
              <a:ext cx="1957359" cy="128029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3" name="Imagen 25">
              <a:extLst>
                <a:ext uri="{FF2B5EF4-FFF2-40B4-BE49-F238E27FC236}">
                  <a16:creationId xmlns="" xmlns:a16="http://schemas.microsoft.com/office/drawing/2014/main" id="{E87A7C24-F2F5-44D5-92B6-016E16D23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130" y="2176781"/>
              <a:ext cx="1230407" cy="1230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545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161365" y="778476"/>
            <a:ext cx="1957359" cy="12802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1017494" cy="552227"/>
          </a:xfrm>
          <a:prstGeom prst="rect">
            <a:avLst/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redondeado 3"/>
          <p:cNvSpPr/>
          <p:nvPr/>
        </p:nvSpPr>
        <p:spPr>
          <a:xfrm>
            <a:off x="-1" y="1"/>
            <a:ext cx="10878671" cy="552226"/>
          </a:xfrm>
          <a:prstGeom prst="roundRect">
            <a:avLst>
              <a:gd name="adj" fmla="val 50000"/>
            </a:avLst>
          </a:prstGeom>
          <a:solidFill>
            <a:srgbClr val="004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454958" y="23326"/>
            <a:ext cx="967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 nivel internacional existen</a:t>
            </a:r>
            <a:endParaRPr lang="es-ES_tradnl" sz="2400" b="1" dirty="0">
              <a:solidFill>
                <a:srgbClr val="41FF74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3699" r="11508" b="12304"/>
          <a:stretch/>
        </p:blipFill>
        <p:spPr>
          <a:xfrm>
            <a:off x="239806" y="915238"/>
            <a:ext cx="1784789" cy="940456"/>
          </a:xfrm>
          <a:prstGeom prst="rect">
            <a:avLst/>
          </a:prstGeom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233325" y="1049310"/>
            <a:ext cx="97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>
                <a:latin typeface="Verdana" charset="0"/>
                <a:ea typeface="Verdana" charset="0"/>
                <a:cs typeface="Verdana" charset="0"/>
              </a:rPr>
              <a:t>El </a:t>
            </a:r>
            <a:r>
              <a:rPr lang="es-ES_tradnl" sz="1600" b="1" dirty="0">
                <a:latin typeface="Verdana" charset="0"/>
                <a:ea typeface="Verdana" charset="0"/>
                <a:cs typeface="Verdana" charset="0"/>
              </a:rPr>
              <a:t>Forest </a:t>
            </a:r>
            <a:r>
              <a:rPr lang="es-ES_tradnl" sz="1600" b="1" dirty="0" err="1">
                <a:latin typeface="Verdana" charset="0"/>
                <a:ea typeface="Verdana" charset="0"/>
                <a:cs typeface="Verdana" charset="0"/>
              </a:rPr>
              <a:t>Stewardship</a:t>
            </a:r>
            <a:r>
              <a:rPr lang="es-ES_tradnl" sz="1600" b="1" dirty="0">
                <a:latin typeface="Verdana" charset="0"/>
                <a:ea typeface="Verdana" charset="0"/>
                <a:cs typeface="Verdana" charset="0"/>
              </a:rPr>
              <a:t> Council (FSC) </a:t>
            </a:r>
            <a:r>
              <a:rPr lang="es-ES_tradnl" sz="1600" dirty="0">
                <a:latin typeface="Verdana" charset="0"/>
                <a:ea typeface="Verdana" charset="0"/>
                <a:cs typeface="Verdana" charset="0"/>
              </a:rPr>
              <a:t>establece los requisitos globales para el manejo forestal responsable y certifica de manera voluntaria cadenas de custodia, madera controlada y manejo forestal a nivel regional o nacional con vigencia a cinco años (</a:t>
            </a:r>
            <a:r>
              <a:rPr lang="es-ES_tradnl" sz="1600" dirty="0">
                <a:latin typeface="Verdana" charset="0"/>
                <a:ea typeface="Verdana" charset="0"/>
                <a:cs typeface="Verdana" charset="0"/>
                <a:hlinkClick r:id="rId3"/>
              </a:rPr>
              <a:t>ver más</a:t>
            </a:r>
            <a:r>
              <a:rPr lang="es-ES_tradnl" sz="1600" dirty="0">
                <a:latin typeface="Verdana" charset="0"/>
                <a:ea typeface="Verdana" charset="0"/>
                <a:cs typeface="Verdana" charset="0"/>
              </a:rPr>
              <a:t>).</a:t>
            </a:r>
            <a:endParaRPr lang="es-ES_tradnl" sz="16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0" y="3802951"/>
            <a:ext cx="12192000" cy="30550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uadroTexto 31"/>
          <p:cNvSpPr txBox="1"/>
          <p:nvPr/>
        </p:nvSpPr>
        <p:spPr>
          <a:xfrm>
            <a:off x="454958" y="3802951"/>
            <a:ext cx="115375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00" dirty="0">
                <a:latin typeface="Verdana" charset="0"/>
                <a:ea typeface="Verdana" charset="0"/>
                <a:cs typeface="Verdana" charset="0"/>
              </a:rPr>
              <a:t>Pese a que en la actualidad no existe una certificación oficial de ecosistemas forestales restaurados o de iniciativas, proyectos o productos derivados de </a:t>
            </a:r>
            <a:r>
              <a:rPr lang="es-ES_tradnl" sz="1700" dirty="0" err="1">
                <a:latin typeface="Verdana" charset="0"/>
                <a:ea typeface="Verdana" charset="0"/>
                <a:cs typeface="Verdana" charset="0"/>
              </a:rPr>
              <a:t>SbN</a:t>
            </a:r>
            <a:r>
              <a:rPr lang="es-ES_tradnl" sz="1700" dirty="0">
                <a:latin typeface="Verdana" charset="0"/>
                <a:ea typeface="Verdana" charset="0"/>
                <a:cs typeface="Verdana" charset="0"/>
              </a:rPr>
              <a:t>, la </a:t>
            </a:r>
            <a:r>
              <a:rPr lang="es-ES_tradnl" sz="1700" dirty="0">
                <a:latin typeface="Verdana" charset="0"/>
                <a:ea typeface="Verdana" charset="0"/>
                <a:cs typeface="Verdana" charset="0"/>
                <a:hlinkClick r:id="rId4"/>
              </a:rPr>
              <a:t>UICN (2020) </a:t>
            </a:r>
            <a:r>
              <a:rPr lang="es-ES_tradnl" sz="1700" dirty="0">
                <a:latin typeface="Verdana" charset="0"/>
                <a:ea typeface="Verdana" charset="0"/>
                <a:cs typeface="Verdana" charset="0"/>
              </a:rPr>
              <a:t>definió ocho criterios a tener en cuenta, al momento de efectuar una valoración por terceras partes: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012" y="5913277"/>
            <a:ext cx="1516904" cy="738664"/>
          </a:xfrm>
          <a:prstGeom prst="rect">
            <a:avLst/>
          </a:prstGeom>
          <a:solidFill>
            <a:srgbClr val="0042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Responde a los desafíos sociales </a:t>
            </a:r>
          </a:p>
        </p:txBody>
      </p:sp>
      <p:sp>
        <p:nvSpPr>
          <p:cNvPr id="36" name="Elipse 35"/>
          <p:cNvSpPr/>
          <p:nvPr/>
        </p:nvSpPr>
        <p:spPr>
          <a:xfrm>
            <a:off x="353636" y="5170701"/>
            <a:ext cx="790420" cy="793376"/>
          </a:xfrm>
          <a:prstGeom prst="ellipse">
            <a:avLst/>
          </a:prstGeom>
          <a:solidFill>
            <a:srgbClr val="0042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9" y="5303166"/>
            <a:ext cx="540000" cy="540000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1538991" y="5913102"/>
            <a:ext cx="1516904" cy="738664"/>
          </a:xfrm>
          <a:prstGeom prst="rect">
            <a:avLst/>
          </a:prstGeom>
          <a:solidFill>
            <a:srgbClr val="CBD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Es adecuado al contexto socioecológico</a:t>
            </a:r>
          </a:p>
        </p:txBody>
      </p:sp>
      <p:sp>
        <p:nvSpPr>
          <p:cNvPr id="39" name="Elipse 38"/>
          <p:cNvSpPr/>
          <p:nvPr/>
        </p:nvSpPr>
        <p:spPr>
          <a:xfrm>
            <a:off x="1888615" y="5170526"/>
            <a:ext cx="790420" cy="793376"/>
          </a:xfrm>
          <a:prstGeom prst="ellipse">
            <a:avLst/>
          </a:prstGeom>
          <a:solidFill>
            <a:srgbClr val="CBD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25" y="5330736"/>
            <a:ext cx="468000" cy="468000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3062948" y="5913102"/>
            <a:ext cx="1516904" cy="738664"/>
          </a:xfrm>
          <a:prstGeom prst="rect">
            <a:avLst/>
          </a:prstGeom>
          <a:solidFill>
            <a:srgbClr val="0042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Incrementa la biodiversidad e integralidad</a:t>
            </a:r>
          </a:p>
        </p:txBody>
      </p:sp>
      <p:sp>
        <p:nvSpPr>
          <p:cNvPr id="43" name="Elipse 42"/>
          <p:cNvSpPr/>
          <p:nvPr/>
        </p:nvSpPr>
        <p:spPr>
          <a:xfrm>
            <a:off x="3412572" y="5170526"/>
            <a:ext cx="790420" cy="793376"/>
          </a:xfrm>
          <a:prstGeom prst="ellipse">
            <a:avLst/>
          </a:prstGeom>
          <a:solidFill>
            <a:srgbClr val="0042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-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15" y="5267166"/>
            <a:ext cx="576000" cy="576000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>
            <a:off x="4595332" y="5913102"/>
            <a:ext cx="1516904" cy="738664"/>
          </a:xfrm>
          <a:prstGeom prst="rect">
            <a:avLst/>
          </a:prstGeom>
          <a:solidFill>
            <a:srgbClr val="CBD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Es viable de manera económica</a:t>
            </a:r>
          </a:p>
        </p:txBody>
      </p:sp>
      <p:sp>
        <p:nvSpPr>
          <p:cNvPr id="46" name="Elipse 45"/>
          <p:cNvSpPr/>
          <p:nvPr/>
        </p:nvSpPr>
        <p:spPr>
          <a:xfrm>
            <a:off x="4944956" y="5170526"/>
            <a:ext cx="790420" cy="793376"/>
          </a:xfrm>
          <a:prstGeom prst="ellipse">
            <a:avLst/>
          </a:prstGeom>
          <a:solidFill>
            <a:srgbClr val="CBD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8" name="CuadroTexto 47"/>
          <p:cNvSpPr txBox="1"/>
          <p:nvPr/>
        </p:nvSpPr>
        <p:spPr>
          <a:xfrm>
            <a:off x="6099256" y="5913277"/>
            <a:ext cx="1516904" cy="738664"/>
          </a:xfrm>
          <a:prstGeom prst="rect">
            <a:avLst/>
          </a:prstGeom>
          <a:solidFill>
            <a:srgbClr val="0042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Genera procesos de gobernanza</a:t>
            </a:r>
          </a:p>
        </p:txBody>
      </p:sp>
      <p:sp>
        <p:nvSpPr>
          <p:cNvPr id="49" name="Elipse 48"/>
          <p:cNvSpPr/>
          <p:nvPr/>
        </p:nvSpPr>
        <p:spPr>
          <a:xfrm>
            <a:off x="6448880" y="5170701"/>
            <a:ext cx="790420" cy="793376"/>
          </a:xfrm>
          <a:prstGeom prst="ellipse">
            <a:avLst/>
          </a:prstGeom>
          <a:solidFill>
            <a:srgbClr val="0042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CuadroTexto 50"/>
          <p:cNvSpPr txBox="1"/>
          <p:nvPr/>
        </p:nvSpPr>
        <p:spPr>
          <a:xfrm>
            <a:off x="7646807" y="5741606"/>
            <a:ext cx="1516904" cy="954107"/>
          </a:xfrm>
          <a:prstGeom prst="rect">
            <a:avLst/>
          </a:prstGeom>
          <a:solidFill>
            <a:srgbClr val="CBD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Hay equidad entre el objetivo y los beneficios</a:t>
            </a:r>
          </a:p>
        </p:txBody>
      </p:sp>
      <p:sp>
        <p:nvSpPr>
          <p:cNvPr id="52" name="Elipse 51"/>
          <p:cNvSpPr/>
          <p:nvPr/>
        </p:nvSpPr>
        <p:spPr>
          <a:xfrm>
            <a:off x="7993116" y="4875781"/>
            <a:ext cx="790420" cy="793376"/>
          </a:xfrm>
          <a:prstGeom prst="ellipse">
            <a:avLst/>
          </a:prstGeom>
          <a:solidFill>
            <a:srgbClr val="CBD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4" name="CuadroTexto 53"/>
          <p:cNvSpPr txBox="1"/>
          <p:nvPr/>
        </p:nvSpPr>
        <p:spPr>
          <a:xfrm>
            <a:off x="9179892" y="5710303"/>
            <a:ext cx="1516904" cy="954107"/>
          </a:xfrm>
          <a:prstGeom prst="rect">
            <a:avLst/>
          </a:prstGeom>
          <a:solidFill>
            <a:srgbClr val="0042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Hay gestión adaptativa del proyecto de </a:t>
            </a:r>
            <a:r>
              <a:rPr lang="es-ES_tradnl" sz="1400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SbN</a:t>
            </a:r>
            <a:endParaRPr lang="es-ES_tradnl" sz="14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9529516" y="4967727"/>
            <a:ext cx="790420" cy="793376"/>
          </a:xfrm>
          <a:prstGeom prst="ellipse">
            <a:avLst/>
          </a:prstGeom>
          <a:solidFill>
            <a:srgbClr val="0042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7" name="CuadroTexto 56"/>
          <p:cNvSpPr txBox="1"/>
          <p:nvPr/>
        </p:nvSpPr>
        <p:spPr>
          <a:xfrm>
            <a:off x="10690576" y="5913102"/>
            <a:ext cx="1516904" cy="738664"/>
          </a:xfrm>
          <a:prstGeom prst="rect">
            <a:avLst/>
          </a:prstGeom>
          <a:solidFill>
            <a:srgbClr val="CBD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Es sostenible y adaptado al marco legal</a:t>
            </a:r>
          </a:p>
        </p:txBody>
      </p:sp>
      <p:sp>
        <p:nvSpPr>
          <p:cNvPr id="58" name="Elipse 57"/>
          <p:cNvSpPr/>
          <p:nvPr/>
        </p:nvSpPr>
        <p:spPr>
          <a:xfrm>
            <a:off x="11040200" y="5170526"/>
            <a:ext cx="790420" cy="793376"/>
          </a:xfrm>
          <a:prstGeom prst="ellipse">
            <a:avLst/>
          </a:prstGeom>
          <a:solidFill>
            <a:srgbClr val="CBD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03" y="5267166"/>
            <a:ext cx="576000" cy="576000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17" y="5248823"/>
            <a:ext cx="612000" cy="612000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259" y="4982425"/>
            <a:ext cx="576000" cy="576000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26" y="5091937"/>
            <a:ext cx="540000" cy="540000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028" y="5243370"/>
            <a:ext cx="576000" cy="576000"/>
          </a:xfrm>
          <a:prstGeom prst="rect">
            <a:avLst/>
          </a:prstGeom>
        </p:spPr>
      </p:pic>
      <p:sp>
        <p:nvSpPr>
          <p:cNvPr id="40" name="CuadroTexto 22">
            <a:extLst>
              <a:ext uri="{FF2B5EF4-FFF2-40B4-BE49-F238E27FC236}">
                <a16:creationId xmlns="" xmlns:a16="http://schemas.microsoft.com/office/drawing/2014/main" id="{0594717C-7C19-4C32-8116-844DF84AC9EC}"/>
              </a:ext>
            </a:extLst>
          </p:cNvPr>
          <p:cNvSpPr txBox="1"/>
          <p:nvPr/>
        </p:nvSpPr>
        <p:spPr>
          <a:xfrm>
            <a:off x="2302409" y="2536284"/>
            <a:ext cx="97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600" b="1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just"/>
            <a:r>
              <a:rPr lang="es-ES_tradnl" b="0" dirty="0"/>
              <a:t>El </a:t>
            </a:r>
            <a:r>
              <a:rPr lang="es-ES_tradnl" dirty="0" err="1"/>
              <a:t>NaturaCert</a:t>
            </a:r>
            <a:r>
              <a:rPr lang="es-ES_tradnl" b="0" dirty="0"/>
              <a:t> </a:t>
            </a:r>
            <a:r>
              <a:rPr lang="es-ES" b="0" dirty="0"/>
              <a:t>es una iniciativa de la Fundación Natura que ofrece servicios de certificación y verificación de estándares nacionales e internacionales para productos agrícolas sostenibles, entre ellos la ganadería (ver </a:t>
            </a:r>
            <a:r>
              <a:rPr lang="es-ES" b="0" dirty="0">
                <a:hlinkClick r:id="rId21"/>
              </a:rPr>
              <a:t>más</a:t>
            </a:r>
            <a:r>
              <a:rPr lang="es-ES" b="0" dirty="0"/>
              <a:t>).</a:t>
            </a:r>
            <a:endParaRPr lang="es-ES_tradnl" b="0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06D14A4C-5E92-4C59-9A95-821FCA27A5C2}"/>
              </a:ext>
            </a:extLst>
          </p:cNvPr>
          <p:cNvGrpSpPr/>
          <p:nvPr/>
        </p:nvGrpSpPr>
        <p:grpSpPr>
          <a:xfrm>
            <a:off x="231005" y="2379680"/>
            <a:ext cx="1957359" cy="1280298"/>
            <a:chOff x="107004" y="2612169"/>
            <a:chExt cx="1957359" cy="1280298"/>
          </a:xfrm>
        </p:grpSpPr>
        <p:sp>
          <p:nvSpPr>
            <p:cNvPr id="50" name="Rectángulo redondeado 24">
              <a:extLst>
                <a:ext uri="{FF2B5EF4-FFF2-40B4-BE49-F238E27FC236}">
                  <a16:creationId xmlns="" xmlns:a16="http://schemas.microsoft.com/office/drawing/2014/main" id="{ED4DB761-8966-443A-BECE-4299B96714C3}"/>
                </a:ext>
              </a:extLst>
            </p:cNvPr>
            <p:cNvSpPr/>
            <p:nvPr/>
          </p:nvSpPr>
          <p:spPr>
            <a:xfrm>
              <a:off x="107004" y="2612169"/>
              <a:ext cx="1957359" cy="128029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3" name="Picture 2" descr="logo light">
              <a:extLst>
                <a:ext uri="{FF2B5EF4-FFF2-40B4-BE49-F238E27FC236}">
                  <a16:creationId xmlns="" xmlns:a16="http://schemas.microsoft.com/office/drawing/2014/main" id="{E8BC27B0-0962-4DD4-965D-F53F4391B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47" y="2633199"/>
              <a:ext cx="17145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7729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698</Words>
  <Application>Microsoft Office PowerPoint</Application>
  <PresentationFormat>Panorámica</PresentationFormat>
  <Paragraphs>29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Angelita</cp:lastModifiedBy>
  <cp:revision>48</cp:revision>
  <dcterms:created xsi:type="dcterms:W3CDTF">2022-01-24T16:42:38Z</dcterms:created>
  <dcterms:modified xsi:type="dcterms:W3CDTF">2022-03-15T14:02:26Z</dcterms:modified>
</cp:coreProperties>
</file>