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3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7000" y="1210750"/>
            <a:ext cx="5143348" cy="514334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5384799"/>
            <a:ext cx="7778750" cy="1473200"/>
          </a:xfrm>
          <a:custGeom>
            <a:avLst/>
            <a:gdLst/>
            <a:ahLst/>
            <a:cxnLst/>
            <a:rect l="l" t="t" r="r" b="b"/>
            <a:pathLst>
              <a:path w="7778750" h="1473200">
                <a:moveTo>
                  <a:pt x="7778674" y="736612"/>
                </a:moveTo>
                <a:lnTo>
                  <a:pt x="7777112" y="688174"/>
                </a:lnTo>
                <a:lnTo>
                  <a:pt x="7772476" y="640588"/>
                </a:lnTo>
                <a:lnTo>
                  <a:pt x="7764869" y="593915"/>
                </a:lnTo>
                <a:lnTo>
                  <a:pt x="7754379" y="548284"/>
                </a:lnTo>
                <a:lnTo>
                  <a:pt x="7741120" y="503783"/>
                </a:lnTo>
                <a:lnTo>
                  <a:pt x="7725181" y="460502"/>
                </a:lnTo>
                <a:lnTo>
                  <a:pt x="7706665" y="418553"/>
                </a:lnTo>
                <a:lnTo>
                  <a:pt x="7685646" y="378015"/>
                </a:lnTo>
                <a:lnTo>
                  <a:pt x="7662253" y="338988"/>
                </a:lnTo>
                <a:lnTo>
                  <a:pt x="7636561" y="301586"/>
                </a:lnTo>
                <a:lnTo>
                  <a:pt x="7608671" y="265887"/>
                </a:lnTo>
                <a:lnTo>
                  <a:pt x="7578687" y="231990"/>
                </a:lnTo>
                <a:lnTo>
                  <a:pt x="7546695" y="199999"/>
                </a:lnTo>
                <a:lnTo>
                  <a:pt x="7512799" y="170014"/>
                </a:lnTo>
                <a:lnTo>
                  <a:pt x="7477099" y="142125"/>
                </a:lnTo>
                <a:lnTo>
                  <a:pt x="7439698" y="116433"/>
                </a:lnTo>
                <a:lnTo>
                  <a:pt x="7400671" y="93040"/>
                </a:lnTo>
                <a:lnTo>
                  <a:pt x="7360132" y="72021"/>
                </a:lnTo>
                <a:lnTo>
                  <a:pt x="7318172" y="53505"/>
                </a:lnTo>
                <a:lnTo>
                  <a:pt x="7274903" y="37553"/>
                </a:lnTo>
                <a:lnTo>
                  <a:pt x="7230389" y="24295"/>
                </a:lnTo>
                <a:lnTo>
                  <a:pt x="7184758" y="13817"/>
                </a:lnTo>
                <a:lnTo>
                  <a:pt x="7138098" y="6210"/>
                </a:lnTo>
                <a:lnTo>
                  <a:pt x="7090511" y="1574"/>
                </a:lnTo>
                <a:lnTo>
                  <a:pt x="7042074" y="0"/>
                </a:lnTo>
                <a:lnTo>
                  <a:pt x="1143393" y="0"/>
                </a:lnTo>
                <a:lnTo>
                  <a:pt x="660400" y="0"/>
                </a:lnTo>
                <a:lnTo>
                  <a:pt x="0" y="0"/>
                </a:lnTo>
                <a:lnTo>
                  <a:pt x="0" y="410476"/>
                </a:lnTo>
                <a:lnTo>
                  <a:pt x="0" y="1062736"/>
                </a:lnTo>
                <a:lnTo>
                  <a:pt x="0" y="1473200"/>
                </a:lnTo>
                <a:lnTo>
                  <a:pt x="660400" y="1473200"/>
                </a:lnTo>
                <a:lnTo>
                  <a:pt x="1143393" y="1473200"/>
                </a:lnTo>
                <a:lnTo>
                  <a:pt x="7042061" y="1473200"/>
                </a:lnTo>
                <a:lnTo>
                  <a:pt x="7090499" y="1471650"/>
                </a:lnTo>
                <a:lnTo>
                  <a:pt x="7138098" y="1467015"/>
                </a:lnTo>
                <a:lnTo>
                  <a:pt x="7184758" y="1459407"/>
                </a:lnTo>
                <a:lnTo>
                  <a:pt x="7230389" y="1448917"/>
                </a:lnTo>
                <a:lnTo>
                  <a:pt x="7274890" y="1435658"/>
                </a:lnTo>
                <a:lnTo>
                  <a:pt x="7318172" y="1419720"/>
                </a:lnTo>
                <a:lnTo>
                  <a:pt x="7360120" y="1401191"/>
                </a:lnTo>
                <a:lnTo>
                  <a:pt x="7400658" y="1380185"/>
                </a:lnTo>
                <a:lnTo>
                  <a:pt x="7439685" y="1356791"/>
                </a:lnTo>
                <a:lnTo>
                  <a:pt x="7477099" y="1331087"/>
                </a:lnTo>
                <a:lnTo>
                  <a:pt x="7512786" y="1303210"/>
                </a:lnTo>
                <a:lnTo>
                  <a:pt x="7546683" y="1273213"/>
                </a:lnTo>
                <a:lnTo>
                  <a:pt x="7578674" y="1241234"/>
                </a:lnTo>
                <a:lnTo>
                  <a:pt x="7608659" y="1207338"/>
                </a:lnTo>
                <a:lnTo>
                  <a:pt x="7636548" y="1171638"/>
                </a:lnTo>
                <a:lnTo>
                  <a:pt x="7662240" y="1134224"/>
                </a:lnTo>
                <a:lnTo>
                  <a:pt x="7685633" y="1095209"/>
                </a:lnTo>
                <a:lnTo>
                  <a:pt x="7706652" y="1054671"/>
                </a:lnTo>
                <a:lnTo>
                  <a:pt x="7725169" y="1012710"/>
                </a:lnTo>
                <a:lnTo>
                  <a:pt x="7741120" y="969429"/>
                </a:lnTo>
                <a:lnTo>
                  <a:pt x="7754379" y="924928"/>
                </a:lnTo>
                <a:lnTo>
                  <a:pt x="7764856" y="879297"/>
                </a:lnTo>
                <a:lnTo>
                  <a:pt x="7772463" y="832637"/>
                </a:lnTo>
                <a:lnTo>
                  <a:pt x="7777099" y="785037"/>
                </a:lnTo>
                <a:lnTo>
                  <a:pt x="7778674" y="7366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360" y="5657932"/>
            <a:ext cx="6576174" cy="9269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5037" y="684276"/>
            <a:ext cx="5803265" cy="2345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3182" y="3930396"/>
            <a:ext cx="4260215" cy="8153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697" y="57403"/>
            <a:ext cx="9504680" cy="1340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3174" y="1650491"/>
            <a:ext cx="5849620" cy="2159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subTitle" idx="4"/>
          </p:nvPr>
        </p:nvSpPr>
        <p:spPr>
          <a:xfrm>
            <a:off x="803182" y="3930396"/>
            <a:ext cx="4607018" cy="822661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15"/>
              </a:spcBef>
            </a:pPr>
            <a:r>
              <a:rPr lang="es-ES" sz="2600" b="1" dirty="0">
                <a:solidFill>
                  <a:srgbClr val="CBD300"/>
                </a:solidFill>
                <a:latin typeface="Verdana"/>
                <a:cs typeface="Verdana"/>
              </a:rPr>
              <a:t>Sistemas agroforestales adaptados al territorio</a:t>
            </a:r>
            <a:endParaRPr sz="2600" dirty="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10675" y="115783"/>
            <a:ext cx="2481625" cy="206705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</a:pPr>
            <a:r>
              <a:rPr sz="3800" spc="-10" dirty="0"/>
              <a:t>Recomendaciones </a:t>
            </a:r>
            <a:r>
              <a:rPr sz="3800" dirty="0"/>
              <a:t>para</a:t>
            </a:r>
            <a:r>
              <a:rPr sz="3800" spc="-120" dirty="0"/>
              <a:t> </a:t>
            </a:r>
            <a:r>
              <a:rPr sz="3800" dirty="0">
                <a:solidFill>
                  <a:srgbClr val="CBD300"/>
                </a:solidFill>
              </a:rPr>
              <a:t>la</a:t>
            </a:r>
            <a:r>
              <a:rPr sz="3800" spc="-114" dirty="0">
                <a:solidFill>
                  <a:srgbClr val="CBD300"/>
                </a:solidFill>
              </a:rPr>
              <a:t> </a:t>
            </a:r>
            <a:r>
              <a:rPr sz="3800" dirty="0">
                <a:solidFill>
                  <a:srgbClr val="CBD300"/>
                </a:solidFill>
              </a:rPr>
              <a:t>evaluación</a:t>
            </a:r>
            <a:r>
              <a:rPr sz="3800" spc="-110" dirty="0">
                <a:solidFill>
                  <a:srgbClr val="CBD300"/>
                </a:solidFill>
              </a:rPr>
              <a:t> </a:t>
            </a:r>
            <a:r>
              <a:rPr sz="3800" spc="-25" dirty="0">
                <a:solidFill>
                  <a:srgbClr val="CBD300"/>
                </a:solidFill>
              </a:rPr>
              <a:t>de </a:t>
            </a:r>
            <a:r>
              <a:rPr sz="3800" dirty="0">
                <a:solidFill>
                  <a:srgbClr val="CBD300"/>
                </a:solidFill>
              </a:rPr>
              <a:t>proyectos</a:t>
            </a:r>
            <a:r>
              <a:rPr sz="3800" spc="-130" dirty="0">
                <a:solidFill>
                  <a:srgbClr val="CBD300"/>
                </a:solidFill>
              </a:rPr>
              <a:t> </a:t>
            </a:r>
            <a:r>
              <a:rPr sz="3800" dirty="0">
                <a:solidFill>
                  <a:srgbClr val="CBD300"/>
                </a:solidFill>
              </a:rPr>
              <a:t>SbN</a:t>
            </a:r>
            <a:r>
              <a:rPr sz="3800" spc="-120" dirty="0">
                <a:solidFill>
                  <a:srgbClr val="CBD300"/>
                </a:solidFill>
              </a:rPr>
              <a:t> </a:t>
            </a:r>
            <a:r>
              <a:rPr sz="3800" spc="-25" dirty="0">
                <a:solidFill>
                  <a:srgbClr val="CBD300"/>
                </a:solidFill>
              </a:rPr>
              <a:t>por </a:t>
            </a:r>
            <a:r>
              <a:rPr sz="3800" dirty="0">
                <a:solidFill>
                  <a:srgbClr val="CBD300"/>
                </a:solidFill>
              </a:rPr>
              <a:t>terceras</a:t>
            </a:r>
            <a:r>
              <a:rPr sz="3800" spc="-85" dirty="0">
                <a:solidFill>
                  <a:srgbClr val="CBD300"/>
                </a:solidFill>
              </a:rPr>
              <a:t> </a:t>
            </a:r>
            <a:r>
              <a:rPr sz="3800" spc="-10" dirty="0"/>
              <a:t>partes</a:t>
            </a:r>
            <a:endParaRPr sz="3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64177" y="1303129"/>
            <a:ext cx="5259218" cy="278835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0" y="4141693"/>
            <a:ext cx="12192000" cy="2716530"/>
          </a:xfrm>
          <a:custGeom>
            <a:avLst/>
            <a:gdLst/>
            <a:ahLst/>
            <a:cxnLst/>
            <a:rect l="l" t="t" r="r" b="b"/>
            <a:pathLst>
              <a:path w="12192000" h="2716529">
                <a:moveTo>
                  <a:pt x="12192000" y="0"/>
                </a:moveTo>
                <a:lnTo>
                  <a:pt x="0" y="0"/>
                </a:lnTo>
                <a:lnTo>
                  <a:pt x="0" y="2716306"/>
                </a:lnTo>
                <a:lnTo>
                  <a:pt x="12192000" y="2716306"/>
                </a:lnTo>
                <a:lnTo>
                  <a:pt x="1219200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4860" rIns="0" bIns="0" rtlCol="0">
            <a:spAutoFit/>
          </a:bodyPr>
          <a:lstStyle/>
          <a:p>
            <a:pPr marL="4425315" marR="5080" indent="-2531745">
              <a:lnSpc>
                <a:spcPct val="100600"/>
              </a:lnSpc>
              <a:spcBef>
                <a:spcPts val="75"/>
              </a:spcBef>
            </a:pPr>
            <a:r>
              <a:rPr sz="3400" dirty="0">
                <a:solidFill>
                  <a:srgbClr val="004241"/>
                </a:solidFill>
              </a:rPr>
              <a:t>¿Qué</a:t>
            </a:r>
            <a:r>
              <a:rPr sz="3400" spc="-100" dirty="0">
                <a:solidFill>
                  <a:srgbClr val="004241"/>
                </a:solidFill>
              </a:rPr>
              <a:t> </a:t>
            </a:r>
            <a:r>
              <a:rPr sz="3400" dirty="0">
                <a:solidFill>
                  <a:srgbClr val="004241"/>
                </a:solidFill>
              </a:rPr>
              <a:t>son</a:t>
            </a:r>
            <a:r>
              <a:rPr sz="3400" spc="-95" dirty="0">
                <a:solidFill>
                  <a:srgbClr val="004241"/>
                </a:solidFill>
              </a:rPr>
              <a:t> </a:t>
            </a:r>
            <a:r>
              <a:rPr sz="3400" dirty="0">
                <a:solidFill>
                  <a:srgbClr val="004241"/>
                </a:solidFill>
              </a:rPr>
              <a:t>las</a:t>
            </a:r>
            <a:r>
              <a:rPr sz="3400" spc="-105" dirty="0">
                <a:solidFill>
                  <a:srgbClr val="004241"/>
                </a:solidFill>
              </a:rPr>
              <a:t> </a:t>
            </a:r>
            <a:r>
              <a:rPr sz="3400" dirty="0">
                <a:solidFill>
                  <a:srgbClr val="004241"/>
                </a:solidFill>
              </a:rPr>
              <a:t>evaluaciones</a:t>
            </a:r>
            <a:r>
              <a:rPr sz="3400" spc="-105" dirty="0">
                <a:solidFill>
                  <a:srgbClr val="004241"/>
                </a:solidFill>
              </a:rPr>
              <a:t> </a:t>
            </a:r>
            <a:r>
              <a:rPr sz="3400" spc="-25" dirty="0">
                <a:solidFill>
                  <a:srgbClr val="004241"/>
                </a:solidFill>
              </a:rPr>
              <a:t>por </a:t>
            </a:r>
            <a:r>
              <a:rPr sz="3400" spc="-10" dirty="0">
                <a:solidFill>
                  <a:srgbClr val="004241"/>
                </a:solidFill>
              </a:rPr>
              <a:t>terceros?</a:t>
            </a:r>
            <a:endParaRPr sz="340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Son</a:t>
            </a:r>
            <a:r>
              <a:rPr spc="-55" dirty="0"/>
              <a:t> </a:t>
            </a:r>
            <a:r>
              <a:rPr dirty="0"/>
              <a:t>los</a:t>
            </a:r>
            <a:r>
              <a:rPr spc="-40" dirty="0"/>
              <a:t> </a:t>
            </a:r>
            <a:r>
              <a:rPr dirty="0"/>
              <a:t>mecanismos</a:t>
            </a:r>
            <a:r>
              <a:rPr spc="-40" dirty="0"/>
              <a:t> </a:t>
            </a:r>
            <a:r>
              <a:rPr dirty="0"/>
              <a:t>que</a:t>
            </a:r>
            <a:r>
              <a:rPr spc="-40" dirty="0"/>
              <a:t> </a:t>
            </a:r>
            <a:r>
              <a:rPr dirty="0"/>
              <a:t>permiten</a:t>
            </a:r>
            <a:r>
              <a:rPr spc="-40" dirty="0"/>
              <a:t> </a:t>
            </a:r>
            <a:r>
              <a:rPr spc="-25" dirty="0"/>
              <a:t>la </a:t>
            </a:r>
            <a:r>
              <a:rPr b="1" dirty="0">
                <a:latin typeface="Verdana"/>
                <a:cs typeface="Verdana"/>
              </a:rPr>
              <a:t>valoración</a:t>
            </a:r>
            <a:r>
              <a:rPr b="1" spc="-85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y</a:t>
            </a:r>
            <a:r>
              <a:rPr b="1" spc="-80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validación</a:t>
            </a:r>
            <a:r>
              <a:rPr b="1" spc="-85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transparente</a:t>
            </a:r>
            <a:r>
              <a:rPr b="1" spc="-80" dirty="0">
                <a:latin typeface="Verdana"/>
                <a:cs typeface="Verdana"/>
              </a:rPr>
              <a:t> </a:t>
            </a:r>
            <a:r>
              <a:rPr b="1" spc="-25" dirty="0">
                <a:latin typeface="Verdana"/>
                <a:cs typeface="Verdana"/>
              </a:rPr>
              <a:t>de </a:t>
            </a:r>
            <a:r>
              <a:rPr b="1" dirty="0">
                <a:latin typeface="Verdana"/>
                <a:cs typeface="Verdana"/>
              </a:rPr>
              <a:t>la</a:t>
            </a:r>
            <a:r>
              <a:rPr b="1" spc="-60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integralidad</a:t>
            </a:r>
            <a:r>
              <a:rPr b="1" spc="-55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y</a:t>
            </a:r>
            <a:r>
              <a:rPr b="1" spc="-60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sostenibilidad</a:t>
            </a:r>
            <a:r>
              <a:rPr b="1" spc="-55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de</a:t>
            </a:r>
            <a:r>
              <a:rPr b="1" spc="-65" dirty="0">
                <a:latin typeface="Verdana"/>
                <a:cs typeface="Verdana"/>
              </a:rPr>
              <a:t> </a:t>
            </a:r>
            <a:r>
              <a:rPr b="1" spc="-25" dirty="0">
                <a:latin typeface="Verdana"/>
                <a:cs typeface="Verdana"/>
              </a:rPr>
              <a:t>las </a:t>
            </a:r>
            <a:r>
              <a:rPr b="1" dirty="0">
                <a:latin typeface="Verdana"/>
                <a:cs typeface="Verdana"/>
              </a:rPr>
              <a:t>iniciativas</a:t>
            </a:r>
            <a:r>
              <a:rPr b="1" spc="-70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y/o</a:t>
            </a:r>
            <a:r>
              <a:rPr b="1" spc="-60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productos</a:t>
            </a:r>
            <a:r>
              <a:rPr b="1" spc="-65" dirty="0">
                <a:latin typeface="Verdana"/>
                <a:cs typeface="Verdana"/>
              </a:rPr>
              <a:t> </a:t>
            </a:r>
            <a:r>
              <a:rPr dirty="0"/>
              <a:t>derivados</a:t>
            </a:r>
            <a:r>
              <a:rPr spc="-75" dirty="0"/>
              <a:t> </a:t>
            </a:r>
            <a:r>
              <a:rPr dirty="0"/>
              <a:t>de</a:t>
            </a:r>
            <a:r>
              <a:rPr spc="-75" dirty="0"/>
              <a:t> </a:t>
            </a:r>
            <a:r>
              <a:rPr spc="-25" dirty="0"/>
              <a:t>la </a:t>
            </a:r>
            <a:r>
              <a:rPr dirty="0"/>
              <a:t>implementación</a:t>
            </a:r>
            <a:r>
              <a:rPr spc="-45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dirty="0"/>
              <a:t>una</a:t>
            </a:r>
            <a:r>
              <a:rPr spc="-45" dirty="0"/>
              <a:t> </a:t>
            </a:r>
            <a:r>
              <a:rPr dirty="0"/>
              <a:t>SbN,</a:t>
            </a:r>
            <a:r>
              <a:rPr spc="-45" dirty="0"/>
              <a:t> </a:t>
            </a:r>
            <a:r>
              <a:rPr spc="-10" dirty="0"/>
              <a:t>contribuyendo </a:t>
            </a:r>
            <a:r>
              <a:rPr dirty="0"/>
              <a:t>al</a:t>
            </a:r>
            <a:r>
              <a:rPr spc="-40" dirty="0"/>
              <a:t> </a:t>
            </a:r>
            <a:r>
              <a:rPr dirty="0"/>
              <a:t>cumplimiento</a:t>
            </a:r>
            <a:r>
              <a:rPr spc="-35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los</a:t>
            </a:r>
            <a:r>
              <a:rPr spc="-45" dirty="0"/>
              <a:t> </a:t>
            </a:r>
            <a:r>
              <a:rPr dirty="0"/>
              <a:t>objetivos</a:t>
            </a:r>
            <a:r>
              <a:rPr spc="-40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spc="-10" dirty="0"/>
              <a:t>política </a:t>
            </a:r>
            <a:r>
              <a:rPr dirty="0"/>
              <a:t>ambiental</a:t>
            </a:r>
            <a:r>
              <a:rPr spc="-55" dirty="0"/>
              <a:t> </a:t>
            </a:r>
            <a:r>
              <a:rPr dirty="0"/>
              <a:t>del</a:t>
            </a:r>
            <a:r>
              <a:rPr spc="-55" dirty="0"/>
              <a:t> </a:t>
            </a:r>
            <a:r>
              <a:rPr spc="-20" dirty="0"/>
              <a:t>país.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03174" y="4872228"/>
            <a:ext cx="108966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Verdana"/>
                <a:cs typeface="Verdana"/>
              </a:rPr>
              <a:t>Se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efectúa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por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“terceros”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entidades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acreditadas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nivel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nacional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internacional,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de </a:t>
            </a:r>
            <a:r>
              <a:rPr sz="2000" dirty="0">
                <a:latin typeface="Verdana"/>
                <a:cs typeface="Verdana"/>
              </a:rPr>
              <a:t>acuerdo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naturaleza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del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proyecto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lang="es-ES" sz="2000" spc="-50" dirty="0">
                <a:solidFill>
                  <a:srgbClr val="CBD300"/>
                </a:solidFill>
                <a:latin typeface="Verdana"/>
                <a:cs typeface="Verdana"/>
              </a:rPr>
              <a:t>Sistemas agroforestales </a:t>
            </a:r>
            <a:r>
              <a:rPr sz="2000" dirty="0">
                <a:latin typeface="Verdana"/>
                <a:cs typeface="Verdana"/>
              </a:rPr>
              <a:t>y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su </a:t>
            </a:r>
            <a:r>
              <a:rPr sz="2000" dirty="0">
                <a:latin typeface="Verdana"/>
                <a:cs typeface="Verdana"/>
              </a:rPr>
              <a:t>objetivo;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es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spc="-35" dirty="0">
                <a:latin typeface="Verdana"/>
                <a:cs typeface="Verdana"/>
              </a:rPr>
              <a:t>decir,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son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proyectos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sujetos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certificación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(ej.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lang="es-ES" sz="2000" spc="-60" dirty="0">
                <a:latin typeface="Verdana"/>
                <a:cs typeface="Verdana"/>
              </a:rPr>
              <a:t>Agricultura regenerativa, </a:t>
            </a:r>
            <a:r>
              <a:rPr lang="es-CO" sz="2000" spc="-10" dirty="0">
                <a:latin typeface="Verdana"/>
                <a:cs typeface="Verdana"/>
              </a:rPr>
              <a:t>compensaciones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lang="es-CO" sz="2000" dirty="0">
                <a:latin typeface="Verdana"/>
                <a:cs typeface="Verdana"/>
              </a:rPr>
              <a:t>ambientales</a:t>
            </a:r>
            <a:r>
              <a:rPr lang="es-ES" sz="2000" dirty="0">
                <a:latin typeface="Verdana"/>
                <a:cs typeface="Verdana"/>
              </a:rPr>
              <a:t>, cero deforestación</a:t>
            </a:r>
            <a:r>
              <a:rPr sz="2000" dirty="0">
                <a:latin typeface="Verdana"/>
                <a:cs typeface="Verdana"/>
              </a:rPr>
              <a:t>)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si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son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voluntad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las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partes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que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desarrollan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iniciativa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(ej.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calidad, </a:t>
            </a:r>
            <a:r>
              <a:rPr sz="2000" dirty="0">
                <a:latin typeface="Verdana"/>
                <a:cs typeface="Verdana"/>
              </a:rPr>
              <a:t>gestión,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sostenibilidad).</a:t>
            </a:r>
            <a:endParaRPr sz="2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878820" cy="1016000"/>
          </a:xfrm>
          <a:custGeom>
            <a:avLst/>
            <a:gdLst/>
            <a:ahLst/>
            <a:cxnLst/>
            <a:rect l="l" t="t" r="r" b="b"/>
            <a:pathLst>
              <a:path w="10878820" h="1016000">
                <a:moveTo>
                  <a:pt x="10878668" y="507847"/>
                </a:moveTo>
                <a:lnTo>
                  <a:pt x="10876344" y="458939"/>
                </a:lnTo>
                <a:lnTo>
                  <a:pt x="10869511" y="411353"/>
                </a:lnTo>
                <a:lnTo>
                  <a:pt x="10858386" y="365277"/>
                </a:lnTo>
                <a:lnTo>
                  <a:pt x="10843171" y="320954"/>
                </a:lnTo>
                <a:lnTo>
                  <a:pt x="10824096" y="278587"/>
                </a:lnTo>
                <a:lnTo>
                  <a:pt x="10801363" y="238379"/>
                </a:lnTo>
                <a:lnTo>
                  <a:pt x="10775175" y="200558"/>
                </a:lnTo>
                <a:lnTo>
                  <a:pt x="10745775" y="165328"/>
                </a:lnTo>
                <a:lnTo>
                  <a:pt x="10713339" y="132905"/>
                </a:lnTo>
                <a:lnTo>
                  <a:pt x="10678109" y="103492"/>
                </a:lnTo>
                <a:lnTo>
                  <a:pt x="10640289" y="77317"/>
                </a:lnTo>
                <a:lnTo>
                  <a:pt x="10600080" y="54584"/>
                </a:lnTo>
                <a:lnTo>
                  <a:pt x="10557713" y="35496"/>
                </a:lnTo>
                <a:lnTo>
                  <a:pt x="10513390" y="20294"/>
                </a:lnTo>
                <a:lnTo>
                  <a:pt x="10467327" y="9169"/>
                </a:lnTo>
                <a:lnTo>
                  <a:pt x="10419728" y="2336"/>
                </a:lnTo>
                <a:lnTo>
                  <a:pt x="10370820" y="0"/>
                </a:lnTo>
                <a:lnTo>
                  <a:pt x="1017485" y="0"/>
                </a:lnTo>
                <a:lnTo>
                  <a:pt x="507834" y="0"/>
                </a:lnTo>
                <a:lnTo>
                  <a:pt x="0" y="0"/>
                </a:lnTo>
                <a:lnTo>
                  <a:pt x="0" y="507847"/>
                </a:lnTo>
                <a:lnTo>
                  <a:pt x="0" y="1015695"/>
                </a:lnTo>
                <a:lnTo>
                  <a:pt x="507834" y="1015695"/>
                </a:lnTo>
                <a:lnTo>
                  <a:pt x="1017485" y="1015695"/>
                </a:lnTo>
                <a:lnTo>
                  <a:pt x="10370820" y="1015695"/>
                </a:lnTo>
                <a:lnTo>
                  <a:pt x="10419728" y="1013371"/>
                </a:lnTo>
                <a:lnTo>
                  <a:pt x="10467327" y="1006538"/>
                </a:lnTo>
                <a:lnTo>
                  <a:pt x="10513390" y="995413"/>
                </a:lnTo>
                <a:lnTo>
                  <a:pt x="10557713" y="980198"/>
                </a:lnTo>
                <a:lnTo>
                  <a:pt x="10600080" y="961123"/>
                </a:lnTo>
                <a:lnTo>
                  <a:pt x="10640289" y="938390"/>
                </a:lnTo>
                <a:lnTo>
                  <a:pt x="10678109" y="912202"/>
                </a:lnTo>
                <a:lnTo>
                  <a:pt x="10713339" y="882802"/>
                </a:lnTo>
                <a:lnTo>
                  <a:pt x="10745775" y="850366"/>
                </a:lnTo>
                <a:lnTo>
                  <a:pt x="10775175" y="815136"/>
                </a:lnTo>
                <a:lnTo>
                  <a:pt x="10801363" y="777316"/>
                </a:lnTo>
                <a:lnTo>
                  <a:pt x="10824096" y="737108"/>
                </a:lnTo>
                <a:lnTo>
                  <a:pt x="10843171" y="694740"/>
                </a:lnTo>
                <a:lnTo>
                  <a:pt x="10858386" y="650417"/>
                </a:lnTo>
                <a:lnTo>
                  <a:pt x="10869511" y="604354"/>
                </a:lnTo>
                <a:lnTo>
                  <a:pt x="10876344" y="556755"/>
                </a:lnTo>
                <a:lnTo>
                  <a:pt x="10878668" y="507847"/>
                </a:lnTo>
                <a:close/>
              </a:path>
            </a:pathLst>
          </a:custGeom>
          <a:solidFill>
            <a:srgbClr val="004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4117" y="57403"/>
            <a:ext cx="10641404" cy="793999"/>
          </a:xfrm>
          <a:prstGeom prst="rect">
            <a:avLst/>
          </a:prstGeom>
        </p:spPr>
        <p:txBody>
          <a:bodyPr vert="horz" wrap="square" lIns="0" tIns="76580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/>
              <a:t>Algunas</a:t>
            </a:r>
            <a:r>
              <a:rPr spc="-75" dirty="0"/>
              <a:t> </a:t>
            </a:r>
            <a:r>
              <a:rPr dirty="0"/>
              <a:t>certificaciones</a:t>
            </a:r>
            <a:r>
              <a:rPr spc="-75" dirty="0"/>
              <a:t> </a:t>
            </a:r>
            <a:r>
              <a:rPr dirty="0"/>
              <a:t>y</a:t>
            </a:r>
            <a:r>
              <a:rPr spc="-75" dirty="0"/>
              <a:t> </a:t>
            </a:r>
            <a:r>
              <a:rPr dirty="0"/>
              <a:t>sellos</a:t>
            </a:r>
            <a:r>
              <a:rPr spc="-75" dirty="0"/>
              <a:t> </a:t>
            </a:r>
            <a:r>
              <a:rPr dirty="0"/>
              <a:t>existentes</a:t>
            </a:r>
            <a:r>
              <a:rPr spc="-70" dirty="0"/>
              <a:t> </a:t>
            </a:r>
            <a:r>
              <a:rPr dirty="0"/>
              <a:t>y</a:t>
            </a:r>
            <a:r>
              <a:rPr spc="-75" dirty="0"/>
              <a:t> </a:t>
            </a:r>
            <a:r>
              <a:rPr spc="-10" dirty="0"/>
              <a:t>aplicables </a:t>
            </a:r>
            <a:r>
              <a:rPr dirty="0"/>
              <a:t>a</a:t>
            </a:r>
            <a:r>
              <a:rPr spc="-75" dirty="0"/>
              <a:t> </a:t>
            </a:r>
            <a:r>
              <a:rPr dirty="0"/>
              <a:t>proyectos</a:t>
            </a:r>
            <a:r>
              <a:rPr spc="-65" dirty="0"/>
              <a:t> </a:t>
            </a:r>
            <a:r>
              <a:rPr dirty="0"/>
              <a:t>de</a:t>
            </a:r>
            <a:r>
              <a:rPr spc="-60" dirty="0"/>
              <a:t> </a:t>
            </a:r>
            <a:r>
              <a:rPr lang="es-ES" dirty="0">
                <a:solidFill>
                  <a:srgbClr val="CBD300"/>
                </a:solidFill>
              </a:rPr>
              <a:t>Sistemas agroforestales adaptados al territorio</a:t>
            </a:r>
            <a:endParaRPr spc="-10" dirty="0">
              <a:solidFill>
                <a:srgbClr val="CBD3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7612" y="1321101"/>
            <a:ext cx="10878819" cy="1023229"/>
          </a:xfrm>
          <a:prstGeom prst="rect">
            <a:avLst/>
          </a:prstGeom>
          <a:solidFill>
            <a:srgbClr val="E2F0D9"/>
          </a:solidFill>
        </p:spPr>
        <p:txBody>
          <a:bodyPr vert="horz" wrap="square" lIns="0" tIns="47625" rIns="0" bIns="0" rtlCol="0">
            <a:spAutoFit/>
          </a:bodyPr>
          <a:lstStyle/>
          <a:p>
            <a:pPr marL="91440" marR="346710">
              <a:lnSpc>
                <a:spcPct val="99400"/>
              </a:lnSpc>
              <a:spcBef>
                <a:spcPts val="375"/>
              </a:spcBef>
            </a:pPr>
            <a:r>
              <a:rPr lang="es-ES" sz="1600" dirty="0">
                <a:solidFill>
                  <a:srgbClr val="404040"/>
                </a:solidFill>
                <a:latin typeface="Verdana"/>
                <a:cs typeface="Verdana"/>
              </a:rPr>
              <a:t>Certificación en </a:t>
            </a:r>
            <a:r>
              <a:rPr lang="es-ES" sz="1600" b="1" dirty="0">
                <a:solidFill>
                  <a:srgbClr val="404040"/>
                </a:solidFill>
                <a:latin typeface="Verdana"/>
                <a:cs typeface="Verdana"/>
              </a:rPr>
              <a:t>Buenas Prácticas Agrícolas BPA </a:t>
            </a:r>
            <a:r>
              <a:rPr lang="es-ES" sz="1600" dirty="0">
                <a:solidFill>
                  <a:srgbClr val="404040"/>
                </a:solidFill>
                <a:latin typeface="Verdana"/>
                <a:cs typeface="Verdana"/>
              </a:rPr>
              <a:t>y </a:t>
            </a:r>
            <a:r>
              <a:rPr lang="es-ES" sz="1600" dirty="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Predio exportador, </a:t>
            </a: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certificaciones emitidas por el Instituto Colombiano Agropecuario – ICA. I</a:t>
            </a:r>
            <a:r>
              <a:rPr lang="es-ES" sz="1600" b="0" i="0" dirty="0">
                <a:solidFill>
                  <a:srgbClr val="4B4B4B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ncorpora elementos de aseguramiento de calidad y de inocuidad con referentes internacionales. Se realiza la </a:t>
            </a:r>
            <a:r>
              <a:rPr lang="es-CO" sz="1600" b="0" i="0" dirty="0">
                <a:solidFill>
                  <a:srgbClr val="4B4B4B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solicitud escrita a la gerencia seccional del ICA correspondiente.  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70180" y="3509423"/>
            <a:ext cx="1167765" cy="1176655"/>
            <a:chOff x="167639" y="1429511"/>
            <a:chExt cx="1167765" cy="117665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7639" y="1429511"/>
              <a:ext cx="1167384" cy="117652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117" y="1465729"/>
              <a:ext cx="1053995" cy="1075765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410754" y="3799769"/>
            <a:ext cx="992316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El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Instituto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Colombiano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Normas</a:t>
            </a:r>
            <a:r>
              <a:rPr sz="16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Técnicas</a:t>
            </a:r>
            <a:r>
              <a:rPr sz="16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y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Certificación</a:t>
            </a:r>
            <a:r>
              <a:rPr sz="16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ICONTEC,</a:t>
            </a:r>
            <a:r>
              <a:rPr sz="16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 err="1">
                <a:solidFill>
                  <a:srgbClr val="404040"/>
                </a:solidFill>
                <a:latin typeface="Verdana"/>
                <a:cs typeface="Verdana"/>
              </a:rPr>
              <a:t>entidad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privada,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sin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ánimo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lucro,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que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está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acreditada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ante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Verdana"/>
                <a:cs typeface="Verdana"/>
              </a:rPr>
              <a:t>la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Superintendencia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Industria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y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Comercio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(SIC),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lang="es-ES" sz="1600" spc="-50" dirty="0">
                <a:solidFill>
                  <a:srgbClr val="404040"/>
                </a:solidFill>
                <a:latin typeface="Verdana"/>
                <a:cs typeface="Verdana"/>
              </a:rPr>
              <a:t>emite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las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Verdana"/>
                <a:cs typeface="Verdana"/>
              </a:rPr>
              <a:t>siguientes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certificaciones</a:t>
            </a:r>
            <a:r>
              <a:rPr sz="1600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 err="1">
                <a:solidFill>
                  <a:srgbClr val="404040"/>
                </a:solidFill>
                <a:latin typeface="Verdana"/>
                <a:cs typeface="Verdana"/>
              </a:rPr>
              <a:t>interés</a:t>
            </a:r>
            <a:r>
              <a:rPr sz="1600" spc="-10" dirty="0">
                <a:solidFill>
                  <a:srgbClr val="70AD47"/>
                </a:solidFill>
                <a:latin typeface="Verdana"/>
                <a:cs typeface="Verdana"/>
              </a:rPr>
              <a:t>: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327" y="4686078"/>
            <a:ext cx="10906104" cy="784189"/>
          </a:xfrm>
          <a:prstGeom prst="rect">
            <a:avLst/>
          </a:prstGeom>
          <a:solidFill>
            <a:srgbClr val="F2F2F2"/>
          </a:solidFill>
        </p:spPr>
        <p:txBody>
          <a:bodyPr vert="horz" wrap="square" lIns="0" tIns="45085" rIns="0" bIns="0" rtlCol="0">
            <a:spAutoFit/>
          </a:bodyPr>
          <a:lstStyle/>
          <a:p>
            <a:pPr marL="77470" marR="276860">
              <a:lnSpc>
                <a:spcPct val="100400"/>
              </a:lnSpc>
              <a:spcBef>
                <a:spcPts val="355"/>
              </a:spcBef>
            </a:pP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Certificado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auditoría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y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verificación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para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proyectos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mitigación</a:t>
            </a:r>
            <a:r>
              <a:rPr sz="1600" b="1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b="1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Gases</a:t>
            </a:r>
            <a:r>
              <a:rPr sz="1600" b="1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b="1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Verdana"/>
                <a:cs typeface="Verdana"/>
              </a:rPr>
              <a:t>Efecto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Invernadero</a:t>
            </a:r>
            <a:r>
              <a:rPr sz="1600" b="1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(GEI)</a:t>
            </a:r>
            <a:r>
              <a:rPr sz="1600" b="1" spc="-6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en</a:t>
            </a:r>
            <a:r>
              <a:rPr sz="1600" b="1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el</a:t>
            </a:r>
            <a:r>
              <a:rPr sz="1600" b="1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sector</a:t>
            </a:r>
            <a:r>
              <a:rPr sz="1600" b="1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forestal</a:t>
            </a:r>
            <a:r>
              <a:rPr sz="1600" b="1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–REDD,</a:t>
            </a:r>
            <a:r>
              <a:rPr sz="1600" b="1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agroforestería</a:t>
            </a:r>
            <a:r>
              <a:rPr sz="1600" b="1" spc="-6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y</a:t>
            </a:r>
            <a:r>
              <a:rPr sz="1600" b="1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Verdana"/>
                <a:cs typeface="Verdana"/>
              </a:rPr>
              <a:t>reforestación,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para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demostrar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que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los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datos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captura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GEI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son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transparentes,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consistentes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y </a:t>
            </a:r>
            <a:r>
              <a:rPr sz="1600" spc="-10" dirty="0">
                <a:solidFill>
                  <a:srgbClr val="404040"/>
                </a:solidFill>
                <a:latin typeface="Verdana"/>
                <a:cs typeface="Verdana"/>
              </a:rPr>
              <a:t>exactos.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0326" y="5730191"/>
            <a:ext cx="10906103" cy="783548"/>
          </a:xfrm>
          <a:prstGeom prst="rect">
            <a:avLst/>
          </a:prstGeom>
          <a:solidFill>
            <a:srgbClr val="DEEBF7"/>
          </a:solidFill>
        </p:spPr>
        <p:txBody>
          <a:bodyPr vert="horz" wrap="square" lIns="0" tIns="44450" rIns="0" bIns="0" rtlCol="0">
            <a:spAutoFit/>
          </a:bodyPr>
          <a:lstStyle/>
          <a:p>
            <a:pPr marL="91440" marR="120650">
              <a:lnSpc>
                <a:spcPct val="100000"/>
              </a:lnSpc>
              <a:spcBef>
                <a:spcPts val="350"/>
              </a:spcBef>
            </a:pP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El</a:t>
            </a:r>
            <a:r>
              <a:rPr sz="1600" spc="-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Sello</a:t>
            </a:r>
            <a:r>
              <a:rPr sz="1600" b="1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Ambiental</a:t>
            </a:r>
            <a:r>
              <a:rPr sz="1600" b="1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404040"/>
                </a:solidFill>
                <a:latin typeface="Verdana"/>
                <a:cs typeface="Verdana"/>
              </a:rPr>
              <a:t>Colombiano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,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es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una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etiqueta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que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muestra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el</a:t>
            </a:r>
            <a:r>
              <a:rPr sz="1600" spc="-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cumplimiento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eficaz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Verdana"/>
                <a:cs typeface="Verdana"/>
              </a:rPr>
              <a:t>de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los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criterios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ambientales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productos,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proyectos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o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sistemas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4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gestión,</a:t>
            </a:r>
            <a:r>
              <a:rPr sz="1600" spc="-5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que</a:t>
            </a:r>
            <a:r>
              <a:rPr sz="1600" spc="-4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certifica</a:t>
            </a:r>
            <a:r>
              <a:rPr sz="1600" spc="-5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Verdana"/>
                <a:cs typeface="Verdana"/>
              </a:rPr>
              <a:t>entre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otras</a:t>
            </a:r>
            <a:r>
              <a:rPr sz="1600" spc="-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cosas,</a:t>
            </a:r>
            <a:r>
              <a:rPr sz="1600" spc="-3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el</a:t>
            </a:r>
            <a:r>
              <a:rPr sz="1600" spc="-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uso</a:t>
            </a:r>
            <a:r>
              <a:rPr sz="1600" spc="-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sostenible</a:t>
            </a:r>
            <a:r>
              <a:rPr sz="1600" spc="-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de</a:t>
            </a:r>
            <a:r>
              <a:rPr sz="1600" spc="-20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los</a:t>
            </a:r>
            <a:r>
              <a:rPr sz="1600" spc="-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404040"/>
                </a:solidFill>
                <a:latin typeface="Verdana"/>
                <a:cs typeface="Verdana"/>
              </a:rPr>
              <a:t>recursos</a:t>
            </a:r>
            <a:r>
              <a:rPr sz="1600" spc="-2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Verdana"/>
                <a:cs typeface="Verdana"/>
              </a:rPr>
              <a:t>naturales.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20" name="object 4">
            <a:extLst>
              <a:ext uri="{FF2B5EF4-FFF2-40B4-BE49-F238E27FC236}">
                <a16:creationId xmlns:a16="http://schemas.microsoft.com/office/drawing/2014/main" id="{70C0B8B4-FC9C-9BF3-F787-D520FDDC6C37}"/>
              </a:ext>
            </a:extLst>
          </p:cNvPr>
          <p:cNvSpPr txBox="1"/>
          <p:nvPr/>
        </p:nvSpPr>
        <p:spPr>
          <a:xfrm>
            <a:off x="197613" y="2549086"/>
            <a:ext cx="10878820" cy="779444"/>
          </a:xfrm>
          <a:prstGeom prst="rect">
            <a:avLst/>
          </a:prstGeom>
          <a:solidFill>
            <a:srgbClr val="E2F0D9"/>
          </a:solidFill>
        </p:spPr>
        <p:txBody>
          <a:bodyPr vert="horz" wrap="square" lIns="0" tIns="47625" rIns="0" bIns="0" rtlCol="0">
            <a:spAutoFit/>
          </a:bodyPr>
          <a:lstStyle/>
          <a:p>
            <a:pPr marL="91440" marR="346710">
              <a:lnSpc>
                <a:spcPct val="99400"/>
              </a:lnSpc>
              <a:spcBef>
                <a:spcPts val="375"/>
              </a:spcBef>
            </a:pPr>
            <a:r>
              <a:rPr lang="es-ES" sz="1600" dirty="0">
                <a:solidFill>
                  <a:srgbClr val="404040"/>
                </a:solidFill>
                <a:latin typeface="Verdana"/>
                <a:cs typeface="Verdana"/>
              </a:rPr>
              <a:t>Sello de confianza de </a:t>
            </a:r>
            <a:r>
              <a:rPr lang="es-ES" sz="1600" b="1" dirty="0">
                <a:solidFill>
                  <a:srgbClr val="404040"/>
                </a:solidFill>
                <a:latin typeface="Verdana"/>
                <a:cs typeface="Verdana"/>
              </a:rPr>
              <a:t>Negocios Verdes</a:t>
            </a:r>
            <a:r>
              <a:rPr lang="es-ES" sz="1600" dirty="0">
                <a:solidFill>
                  <a:srgbClr val="404040"/>
                </a:solidFill>
                <a:latin typeface="Verdana"/>
                <a:cs typeface="Verdana"/>
              </a:rPr>
              <a:t>, emitido por la autoridad ambiental de su jurisdicción para empresas familiares y negocios que generan productos y servicios con prácticas agroecológicas y orgánicas, con impacto ambiental, social y económico positivo.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365" y="609600"/>
            <a:ext cx="1957705" cy="1127514"/>
          </a:xfrm>
          <a:custGeom>
            <a:avLst/>
            <a:gdLst/>
            <a:ahLst/>
            <a:cxnLst/>
            <a:rect l="l" t="t" r="r" b="b"/>
            <a:pathLst>
              <a:path w="1957705" h="1280795">
                <a:moveTo>
                  <a:pt x="0" y="213387"/>
                </a:moveTo>
                <a:lnTo>
                  <a:pt x="5635" y="164459"/>
                </a:lnTo>
                <a:lnTo>
                  <a:pt x="21688" y="119544"/>
                </a:lnTo>
                <a:lnTo>
                  <a:pt x="46878" y="79924"/>
                </a:lnTo>
                <a:lnTo>
                  <a:pt x="79924" y="46878"/>
                </a:lnTo>
                <a:lnTo>
                  <a:pt x="119544" y="21688"/>
                </a:lnTo>
                <a:lnTo>
                  <a:pt x="164459" y="5635"/>
                </a:lnTo>
                <a:lnTo>
                  <a:pt x="213387" y="0"/>
                </a:lnTo>
                <a:lnTo>
                  <a:pt x="1743972" y="0"/>
                </a:lnTo>
                <a:lnTo>
                  <a:pt x="1792899" y="5635"/>
                </a:lnTo>
                <a:lnTo>
                  <a:pt x="1837814" y="21688"/>
                </a:lnTo>
                <a:lnTo>
                  <a:pt x="1877434" y="46878"/>
                </a:lnTo>
                <a:lnTo>
                  <a:pt x="1910480" y="79924"/>
                </a:lnTo>
                <a:lnTo>
                  <a:pt x="1935670" y="119544"/>
                </a:lnTo>
                <a:lnTo>
                  <a:pt x="1951723" y="164459"/>
                </a:lnTo>
                <a:lnTo>
                  <a:pt x="1957359" y="213387"/>
                </a:lnTo>
                <a:lnTo>
                  <a:pt x="1957359" y="1066911"/>
                </a:lnTo>
                <a:lnTo>
                  <a:pt x="1951723" y="1115838"/>
                </a:lnTo>
                <a:lnTo>
                  <a:pt x="1935670" y="1160753"/>
                </a:lnTo>
                <a:lnTo>
                  <a:pt x="1910480" y="1200373"/>
                </a:lnTo>
                <a:lnTo>
                  <a:pt x="1877434" y="1233419"/>
                </a:lnTo>
                <a:lnTo>
                  <a:pt x="1837814" y="1258609"/>
                </a:lnTo>
                <a:lnTo>
                  <a:pt x="1792899" y="1274662"/>
                </a:lnTo>
                <a:lnTo>
                  <a:pt x="1743972" y="1280298"/>
                </a:lnTo>
                <a:lnTo>
                  <a:pt x="213387" y="1280298"/>
                </a:lnTo>
                <a:lnTo>
                  <a:pt x="164459" y="1274662"/>
                </a:lnTo>
                <a:lnTo>
                  <a:pt x="119544" y="1258609"/>
                </a:lnTo>
                <a:lnTo>
                  <a:pt x="79924" y="1233419"/>
                </a:lnTo>
                <a:lnTo>
                  <a:pt x="46878" y="1200373"/>
                </a:lnTo>
                <a:lnTo>
                  <a:pt x="21688" y="1160753"/>
                </a:lnTo>
                <a:lnTo>
                  <a:pt x="5635" y="1115838"/>
                </a:lnTo>
                <a:lnTo>
                  <a:pt x="0" y="1066911"/>
                </a:lnTo>
                <a:lnTo>
                  <a:pt x="0" y="213387"/>
                </a:lnTo>
                <a:close/>
              </a:path>
            </a:pathLst>
          </a:custGeom>
          <a:ln w="12700">
            <a:solidFill>
              <a:srgbClr val="4171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0878820" cy="552450"/>
          </a:xfrm>
          <a:custGeom>
            <a:avLst/>
            <a:gdLst/>
            <a:ahLst/>
            <a:cxnLst/>
            <a:rect l="l" t="t" r="r" b="b"/>
            <a:pathLst>
              <a:path w="10878820" h="552450">
                <a:moveTo>
                  <a:pt x="10878668" y="276123"/>
                </a:moveTo>
                <a:lnTo>
                  <a:pt x="10874223" y="226491"/>
                </a:lnTo>
                <a:lnTo>
                  <a:pt x="10861396" y="179781"/>
                </a:lnTo>
                <a:lnTo>
                  <a:pt x="10840974" y="136766"/>
                </a:lnTo>
                <a:lnTo>
                  <a:pt x="10813733" y="98221"/>
                </a:lnTo>
                <a:lnTo>
                  <a:pt x="10780459" y="64947"/>
                </a:lnTo>
                <a:lnTo>
                  <a:pt x="10741914" y="37706"/>
                </a:lnTo>
                <a:lnTo>
                  <a:pt x="10698899" y="17284"/>
                </a:lnTo>
                <a:lnTo>
                  <a:pt x="10652189" y="4457"/>
                </a:lnTo>
                <a:lnTo>
                  <a:pt x="10602557" y="12"/>
                </a:lnTo>
                <a:lnTo>
                  <a:pt x="1017485" y="12"/>
                </a:lnTo>
                <a:lnTo>
                  <a:pt x="0" y="0"/>
                </a:lnTo>
                <a:lnTo>
                  <a:pt x="0" y="276110"/>
                </a:lnTo>
                <a:lnTo>
                  <a:pt x="0" y="552234"/>
                </a:lnTo>
                <a:lnTo>
                  <a:pt x="276110" y="552234"/>
                </a:lnTo>
                <a:lnTo>
                  <a:pt x="10602544" y="552246"/>
                </a:lnTo>
                <a:lnTo>
                  <a:pt x="10652176" y="547801"/>
                </a:lnTo>
                <a:lnTo>
                  <a:pt x="10698886" y="534974"/>
                </a:lnTo>
                <a:lnTo>
                  <a:pt x="10741901" y="514553"/>
                </a:lnTo>
                <a:lnTo>
                  <a:pt x="10780446" y="487311"/>
                </a:lnTo>
                <a:lnTo>
                  <a:pt x="10813720" y="454025"/>
                </a:lnTo>
                <a:lnTo>
                  <a:pt x="10840961" y="415493"/>
                </a:lnTo>
                <a:lnTo>
                  <a:pt x="10861383" y="372478"/>
                </a:lnTo>
                <a:lnTo>
                  <a:pt x="10874210" y="325755"/>
                </a:lnTo>
                <a:lnTo>
                  <a:pt x="10878668" y="276123"/>
                </a:lnTo>
                <a:close/>
              </a:path>
            </a:pathLst>
          </a:custGeom>
          <a:solidFill>
            <a:srgbClr val="004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3697" y="57403"/>
            <a:ext cx="49104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-70" dirty="0"/>
              <a:t> </a:t>
            </a:r>
            <a:r>
              <a:rPr dirty="0"/>
              <a:t>nivel</a:t>
            </a:r>
            <a:r>
              <a:rPr spc="-65" dirty="0"/>
              <a:t> </a:t>
            </a:r>
            <a:r>
              <a:rPr dirty="0"/>
              <a:t>internacional</a:t>
            </a:r>
            <a:r>
              <a:rPr spc="-65" dirty="0"/>
              <a:t> </a:t>
            </a:r>
            <a:r>
              <a:rPr spc="-10" dirty="0"/>
              <a:t>existen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082" y="768562"/>
            <a:ext cx="1714043" cy="871838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52775" y="1828800"/>
            <a:ext cx="1966296" cy="1135523"/>
            <a:chOff x="152774" y="2126749"/>
            <a:chExt cx="1970405" cy="1293495"/>
          </a:xfrm>
        </p:grpSpPr>
        <p:sp>
          <p:nvSpPr>
            <p:cNvPr id="7" name="object 7"/>
            <p:cNvSpPr/>
            <p:nvPr/>
          </p:nvSpPr>
          <p:spPr>
            <a:xfrm>
              <a:off x="159124" y="2133099"/>
              <a:ext cx="1957705" cy="1280795"/>
            </a:xfrm>
            <a:custGeom>
              <a:avLst/>
              <a:gdLst/>
              <a:ahLst/>
              <a:cxnLst/>
              <a:rect l="l" t="t" r="r" b="b"/>
              <a:pathLst>
                <a:path w="1957705" h="1280795">
                  <a:moveTo>
                    <a:pt x="0" y="213387"/>
                  </a:moveTo>
                  <a:lnTo>
                    <a:pt x="5635" y="164459"/>
                  </a:lnTo>
                  <a:lnTo>
                    <a:pt x="21688" y="119544"/>
                  </a:lnTo>
                  <a:lnTo>
                    <a:pt x="46878" y="79924"/>
                  </a:lnTo>
                  <a:lnTo>
                    <a:pt x="79924" y="46878"/>
                  </a:lnTo>
                  <a:lnTo>
                    <a:pt x="119544" y="21688"/>
                  </a:lnTo>
                  <a:lnTo>
                    <a:pt x="164459" y="5635"/>
                  </a:lnTo>
                  <a:lnTo>
                    <a:pt x="213387" y="0"/>
                  </a:lnTo>
                  <a:lnTo>
                    <a:pt x="1743972" y="0"/>
                  </a:lnTo>
                  <a:lnTo>
                    <a:pt x="1792899" y="5635"/>
                  </a:lnTo>
                  <a:lnTo>
                    <a:pt x="1837814" y="21688"/>
                  </a:lnTo>
                  <a:lnTo>
                    <a:pt x="1877434" y="46878"/>
                  </a:lnTo>
                  <a:lnTo>
                    <a:pt x="1910480" y="79924"/>
                  </a:lnTo>
                  <a:lnTo>
                    <a:pt x="1935670" y="119544"/>
                  </a:lnTo>
                  <a:lnTo>
                    <a:pt x="1951723" y="164459"/>
                  </a:lnTo>
                  <a:lnTo>
                    <a:pt x="1957359" y="213387"/>
                  </a:lnTo>
                  <a:lnTo>
                    <a:pt x="1957359" y="1066911"/>
                  </a:lnTo>
                  <a:lnTo>
                    <a:pt x="1951723" y="1115838"/>
                  </a:lnTo>
                  <a:lnTo>
                    <a:pt x="1935670" y="1160753"/>
                  </a:lnTo>
                  <a:lnTo>
                    <a:pt x="1910480" y="1200373"/>
                  </a:lnTo>
                  <a:lnTo>
                    <a:pt x="1877434" y="1233419"/>
                  </a:lnTo>
                  <a:lnTo>
                    <a:pt x="1837814" y="1258609"/>
                  </a:lnTo>
                  <a:lnTo>
                    <a:pt x="1792899" y="1274662"/>
                  </a:lnTo>
                  <a:lnTo>
                    <a:pt x="1743972" y="1280298"/>
                  </a:lnTo>
                  <a:lnTo>
                    <a:pt x="213387" y="1280298"/>
                  </a:lnTo>
                  <a:lnTo>
                    <a:pt x="164459" y="1274662"/>
                  </a:lnTo>
                  <a:lnTo>
                    <a:pt x="119544" y="1258609"/>
                  </a:lnTo>
                  <a:lnTo>
                    <a:pt x="79924" y="1233419"/>
                  </a:lnTo>
                  <a:lnTo>
                    <a:pt x="46878" y="1200373"/>
                  </a:lnTo>
                  <a:lnTo>
                    <a:pt x="21688" y="1160753"/>
                  </a:lnTo>
                  <a:lnTo>
                    <a:pt x="5635" y="1115838"/>
                  </a:lnTo>
                  <a:lnTo>
                    <a:pt x="0" y="1066911"/>
                  </a:lnTo>
                  <a:lnTo>
                    <a:pt x="0" y="213387"/>
                  </a:lnTo>
                  <a:close/>
                </a:path>
              </a:pathLst>
            </a:custGeom>
            <a:ln w="12700">
              <a:solidFill>
                <a:srgbClr val="4171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5130" y="2176781"/>
              <a:ext cx="1230406" cy="1230406"/>
            </a:xfrm>
            <a:prstGeom prst="rect">
              <a:avLst/>
            </a:prstGeom>
          </p:spPr>
        </p:pic>
      </p:grpSp>
      <p:sp>
        <p:nvSpPr>
          <p:cNvPr id="9" name="object 9"/>
          <p:cNvSpPr/>
          <p:nvPr/>
        </p:nvSpPr>
        <p:spPr>
          <a:xfrm>
            <a:off x="0" y="4264766"/>
            <a:ext cx="12192000" cy="2593696"/>
          </a:xfrm>
          <a:custGeom>
            <a:avLst/>
            <a:gdLst/>
            <a:ahLst/>
            <a:cxnLst/>
            <a:rect l="l" t="t" r="r" b="b"/>
            <a:pathLst>
              <a:path w="12192000" h="3218815">
                <a:moveTo>
                  <a:pt x="12192000" y="0"/>
                </a:moveTo>
                <a:lnTo>
                  <a:pt x="0" y="0"/>
                </a:lnTo>
                <a:lnTo>
                  <a:pt x="0" y="3218352"/>
                </a:lnTo>
                <a:lnTo>
                  <a:pt x="12192000" y="3218352"/>
                </a:lnTo>
                <a:lnTo>
                  <a:pt x="1219200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18545" y="779560"/>
            <a:ext cx="11182350" cy="34069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1030">
              <a:lnSpc>
                <a:spcPts val="1910"/>
              </a:lnSpc>
              <a:spcBef>
                <a:spcPts val="100"/>
              </a:spcBef>
            </a:pPr>
            <a:r>
              <a:rPr sz="1400" b="1" dirty="0">
                <a:latin typeface="Verdana"/>
                <a:cs typeface="Verdana"/>
              </a:rPr>
              <a:t>Forest</a:t>
            </a:r>
            <a:r>
              <a:rPr sz="1400" b="1" spc="-50" dirty="0">
                <a:latin typeface="Verdana"/>
                <a:cs typeface="Verdana"/>
              </a:rPr>
              <a:t> </a:t>
            </a:r>
            <a:r>
              <a:rPr sz="1400" b="1" dirty="0">
                <a:latin typeface="Verdana"/>
                <a:cs typeface="Verdana"/>
              </a:rPr>
              <a:t>Stewardship</a:t>
            </a:r>
            <a:r>
              <a:rPr sz="1400" b="1" spc="-40" dirty="0">
                <a:latin typeface="Verdana"/>
                <a:cs typeface="Verdana"/>
              </a:rPr>
              <a:t> </a:t>
            </a:r>
            <a:r>
              <a:rPr sz="1400" b="1" dirty="0">
                <a:latin typeface="Verdana"/>
                <a:cs typeface="Verdana"/>
              </a:rPr>
              <a:t>Council</a:t>
            </a:r>
            <a:r>
              <a:rPr sz="1400" b="1" spc="-40" dirty="0">
                <a:latin typeface="Verdana"/>
                <a:cs typeface="Verdana"/>
              </a:rPr>
              <a:t> </a:t>
            </a:r>
            <a:r>
              <a:rPr sz="1400" b="1" spc="-10" dirty="0">
                <a:latin typeface="Verdana"/>
                <a:cs typeface="Verdana"/>
              </a:rPr>
              <a:t>(FSC):</a:t>
            </a:r>
            <a:endParaRPr sz="1400" dirty="0">
              <a:latin typeface="Verdana"/>
              <a:cs typeface="Verdana"/>
            </a:endParaRPr>
          </a:p>
          <a:p>
            <a:pPr marL="1891030" marR="5080">
              <a:lnSpc>
                <a:spcPts val="1900"/>
              </a:lnSpc>
              <a:spcBef>
                <a:spcPts val="65"/>
              </a:spcBef>
            </a:pPr>
            <a:r>
              <a:rPr sz="1400" dirty="0">
                <a:latin typeface="Verdana"/>
                <a:cs typeface="Verdana"/>
              </a:rPr>
              <a:t>Establece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requisitos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globales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para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el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manejo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forestal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responsable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y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certifica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manera </a:t>
            </a:r>
            <a:r>
              <a:rPr sz="1400" dirty="0">
                <a:latin typeface="Verdana"/>
                <a:cs typeface="Verdana"/>
              </a:rPr>
              <a:t>voluntaria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cadenas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custodia,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madera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controlada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y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manejo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forestal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nivel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regional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o </a:t>
            </a:r>
            <a:r>
              <a:rPr sz="1400" dirty="0">
                <a:latin typeface="Verdana"/>
                <a:cs typeface="Verdana"/>
              </a:rPr>
              <a:t>nacional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con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vigencia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cinco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años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(</a:t>
            </a: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ver</a:t>
            </a:r>
            <a:r>
              <a:rPr sz="1400" u="sng" spc="-3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 </a:t>
            </a:r>
            <a:r>
              <a:rPr sz="14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más</a:t>
            </a:r>
            <a:r>
              <a:rPr sz="1400" spc="-10" dirty="0">
                <a:latin typeface="Verdana"/>
                <a:cs typeface="Verdana"/>
              </a:rPr>
              <a:t>).</a:t>
            </a:r>
            <a:endParaRPr sz="1400" dirty="0">
              <a:latin typeface="Verdana"/>
              <a:cs typeface="Verdana"/>
            </a:endParaRPr>
          </a:p>
          <a:p>
            <a:pPr marL="1934845">
              <a:lnSpc>
                <a:spcPts val="1910"/>
              </a:lnSpc>
            </a:pPr>
            <a:endParaRPr lang="es-ES" sz="1400" b="1" dirty="0">
              <a:latin typeface="Verdana"/>
              <a:cs typeface="Verdana"/>
            </a:endParaRPr>
          </a:p>
          <a:p>
            <a:pPr marL="1934845">
              <a:lnSpc>
                <a:spcPts val="1910"/>
              </a:lnSpc>
            </a:pPr>
            <a:r>
              <a:rPr sz="1400" b="1" dirty="0">
                <a:latin typeface="Verdana"/>
                <a:cs typeface="Verdana"/>
              </a:rPr>
              <a:t>Rainforest</a:t>
            </a:r>
            <a:r>
              <a:rPr sz="1400" b="1" spc="-70" dirty="0">
                <a:latin typeface="Verdana"/>
                <a:cs typeface="Verdana"/>
              </a:rPr>
              <a:t> </a:t>
            </a:r>
            <a:r>
              <a:rPr sz="1400" b="1" spc="-10" dirty="0">
                <a:latin typeface="Verdana"/>
                <a:cs typeface="Verdana"/>
              </a:rPr>
              <a:t>Alliance</a:t>
            </a:r>
            <a:endParaRPr sz="1400" dirty="0">
              <a:latin typeface="Verdana"/>
              <a:cs typeface="Verdana"/>
            </a:endParaRPr>
          </a:p>
          <a:p>
            <a:pPr marL="1934845" marR="47625">
              <a:lnSpc>
                <a:spcPct val="99400"/>
              </a:lnSpc>
            </a:pPr>
            <a:r>
              <a:rPr sz="1400" dirty="0">
                <a:latin typeface="Verdana"/>
                <a:cs typeface="Verdana"/>
              </a:rPr>
              <a:t>Certifica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productos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con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sostenibilidad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social,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económica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y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ambiental.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Valoran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prácticas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de </a:t>
            </a:r>
            <a:r>
              <a:rPr sz="1400" dirty="0">
                <a:latin typeface="Verdana"/>
                <a:cs typeface="Verdana"/>
              </a:rPr>
              <a:t>protección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bosques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pie,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fomento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la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salud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ecosistémica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y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protección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bosques </a:t>
            </a:r>
            <a:r>
              <a:rPr sz="1400" dirty="0">
                <a:latin typeface="Verdana"/>
                <a:cs typeface="Verdana"/>
              </a:rPr>
              <a:t>nativos,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así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como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el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respecto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por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derechos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humanos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poblaciones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rurales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(</a:t>
            </a: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ver</a:t>
            </a:r>
            <a:r>
              <a:rPr sz="1400" u="sng" spc="-4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 </a:t>
            </a:r>
            <a:r>
              <a:rPr sz="1400" u="sng" spc="-20" dirty="0" err="1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más</a:t>
            </a:r>
            <a:r>
              <a:rPr sz="1400" spc="-20" dirty="0">
                <a:latin typeface="Verdana"/>
                <a:cs typeface="Verdana"/>
              </a:rPr>
              <a:t>)</a:t>
            </a:r>
            <a:endParaRPr lang="es-ES" sz="1400" spc="-20" dirty="0">
              <a:latin typeface="Verdana"/>
              <a:cs typeface="Verdana"/>
            </a:endParaRPr>
          </a:p>
          <a:p>
            <a:pPr marL="1934845" marR="47625">
              <a:lnSpc>
                <a:spcPct val="99400"/>
              </a:lnSpc>
            </a:pPr>
            <a:endParaRPr lang="es-CO" sz="1400" spc="-20" dirty="0">
              <a:latin typeface="Verdana"/>
              <a:cs typeface="Verdana"/>
            </a:endParaRPr>
          </a:p>
          <a:p>
            <a:pPr marL="1934845" marR="47625">
              <a:lnSpc>
                <a:spcPct val="99400"/>
              </a:lnSpc>
            </a:pPr>
            <a:r>
              <a:rPr lang="es-ES" sz="1400" b="1" dirty="0" err="1">
                <a:latin typeface="Verdana"/>
                <a:cs typeface="Verdana"/>
              </a:rPr>
              <a:t>Fairtrade</a:t>
            </a:r>
            <a:r>
              <a:rPr lang="es-ES" sz="1400" dirty="0">
                <a:latin typeface="Verdana"/>
                <a:cs typeface="Verdana"/>
              </a:rPr>
              <a:t> (Comercio Justo) establece Estándares rigurosos con criterios que deben cumplir los agricultores, trabajadores, comerciantes y otros socios. La certificadora independiente FLOCERT certifica y audita la cadena de suministro de acuerdo con estos estándares. </a:t>
            </a:r>
            <a:r>
              <a:rPr lang="es-ES" sz="1400" dirty="0">
                <a:latin typeface="Verdana"/>
              </a:rPr>
              <a:t>Los temas que evalúan incluyen el manejo de las organizaciones, la sostenibilidad y la seguridad en el trabajo. Es usado para la gestión de sobreprecio en el comercio de productos agrícolas. </a:t>
            </a:r>
            <a:endParaRPr lang="es-CO" sz="1400" dirty="0">
              <a:latin typeface="Verdan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11" y="5913276"/>
            <a:ext cx="1517015" cy="739140"/>
          </a:xfrm>
          <a:custGeom>
            <a:avLst/>
            <a:gdLst/>
            <a:ahLst/>
            <a:cxnLst/>
            <a:rect l="l" t="t" r="r" b="b"/>
            <a:pathLst>
              <a:path w="1517015" h="739140">
                <a:moveTo>
                  <a:pt x="1516904" y="0"/>
                </a:moveTo>
                <a:lnTo>
                  <a:pt x="0" y="0"/>
                </a:lnTo>
                <a:lnTo>
                  <a:pt x="0" y="738664"/>
                </a:lnTo>
                <a:lnTo>
                  <a:pt x="1516904" y="738664"/>
                </a:lnTo>
                <a:lnTo>
                  <a:pt x="1516904" y="0"/>
                </a:lnTo>
                <a:close/>
              </a:path>
            </a:pathLst>
          </a:custGeom>
          <a:solidFill>
            <a:srgbClr val="004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0651" y="5945123"/>
            <a:ext cx="1064260" cy="6718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ctr">
              <a:lnSpc>
                <a:spcPct val="101400"/>
              </a:lnSpc>
              <a:spcBef>
                <a:spcPts val="75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Responde</a:t>
            </a:r>
            <a:r>
              <a:rPr sz="14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los</a:t>
            </a:r>
            <a:r>
              <a:rPr sz="14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desafíos sociales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47285" y="5164351"/>
            <a:ext cx="2708910" cy="1487805"/>
            <a:chOff x="347285" y="5164351"/>
            <a:chExt cx="2708910" cy="1487805"/>
          </a:xfrm>
        </p:grpSpPr>
        <p:sp>
          <p:nvSpPr>
            <p:cNvPr id="14" name="object 14"/>
            <p:cNvSpPr/>
            <p:nvPr/>
          </p:nvSpPr>
          <p:spPr>
            <a:xfrm>
              <a:off x="353635" y="5170701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10" y="0"/>
                  </a:moveTo>
                  <a:lnTo>
                    <a:pt x="349120" y="2668"/>
                  </a:lnTo>
                  <a:lnTo>
                    <a:pt x="304592" y="10476"/>
                  </a:lnTo>
                  <a:lnTo>
                    <a:pt x="261921" y="23126"/>
                  </a:lnTo>
                  <a:lnTo>
                    <a:pt x="221406" y="40319"/>
                  </a:lnTo>
                  <a:lnTo>
                    <a:pt x="183342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7"/>
                  </a:lnTo>
                  <a:lnTo>
                    <a:pt x="86823" y="644796"/>
                  </a:lnTo>
                  <a:lnTo>
                    <a:pt x="115754" y="677188"/>
                  </a:lnTo>
                  <a:lnTo>
                    <a:pt x="148026" y="706228"/>
                  </a:lnTo>
                  <a:lnTo>
                    <a:pt x="183342" y="731616"/>
                  </a:lnTo>
                  <a:lnTo>
                    <a:pt x="221406" y="753056"/>
                  </a:lnTo>
                  <a:lnTo>
                    <a:pt x="261921" y="770249"/>
                  </a:lnTo>
                  <a:lnTo>
                    <a:pt x="304592" y="782899"/>
                  </a:lnTo>
                  <a:lnTo>
                    <a:pt x="349120" y="790707"/>
                  </a:lnTo>
                  <a:lnTo>
                    <a:pt x="395210" y="793375"/>
                  </a:lnTo>
                  <a:lnTo>
                    <a:pt x="441299" y="790707"/>
                  </a:lnTo>
                  <a:lnTo>
                    <a:pt x="485828" y="782899"/>
                  </a:lnTo>
                  <a:lnTo>
                    <a:pt x="528498" y="770249"/>
                  </a:lnTo>
                  <a:lnTo>
                    <a:pt x="569013" y="753056"/>
                  </a:lnTo>
                  <a:lnTo>
                    <a:pt x="607077" y="731616"/>
                  </a:lnTo>
                  <a:lnTo>
                    <a:pt x="642393" y="706228"/>
                  </a:lnTo>
                  <a:lnTo>
                    <a:pt x="674665" y="677188"/>
                  </a:lnTo>
                  <a:lnTo>
                    <a:pt x="703596" y="644796"/>
                  </a:lnTo>
                  <a:lnTo>
                    <a:pt x="728890" y="609347"/>
                  </a:lnTo>
                  <a:lnTo>
                    <a:pt x="750250" y="571141"/>
                  </a:lnTo>
                  <a:lnTo>
                    <a:pt x="767379" y="530474"/>
                  </a:lnTo>
                  <a:lnTo>
                    <a:pt x="779982" y="487645"/>
                  </a:lnTo>
                  <a:lnTo>
                    <a:pt x="787761" y="442950"/>
                  </a:lnTo>
                  <a:lnTo>
                    <a:pt x="790420" y="396688"/>
                  </a:lnTo>
                  <a:lnTo>
                    <a:pt x="787761" y="350426"/>
                  </a:lnTo>
                  <a:lnTo>
                    <a:pt x="779982" y="305731"/>
                  </a:lnTo>
                  <a:lnTo>
                    <a:pt x="767379" y="262901"/>
                  </a:lnTo>
                  <a:lnTo>
                    <a:pt x="750250" y="222234"/>
                  </a:lnTo>
                  <a:lnTo>
                    <a:pt x="728890" y="184028"/>
                  </a:lnTo>
                  <a:lnTo>
                    <a:pt x="703596" y="148579"/>
                  </a:lnTo>
                  <a:lnTo>
                    <a:pt x="674665" y="116187"/>
                  </a:lnTo>
                  <a:lnTo>
                    <a:pt x="642393" y="87147"/>
                  </a:lnTo>
                  <a:lnTo>
                    <a:pt x="607077" y="61759"/>
                  </a:lnTo>
                  <a:lnTo>
                    <a:pt x="569013" y="40319"/>
                  </a:lnTo>
                  <a:lnTo>
                    <a:pt x="528498" y="23126"/>
                  </a:lnTo>
                  <a:lnTo>
                    <a:pt x="485828" y="10476"/>
                  </a:lnTo>
                  <a:lnTo>
                    <a:pt x="441299" y="2668"/>
                  </a:lnTo>
                  <a:lnTo>
                    <a:pt x="395210" y="0"/>
                  </a:lnTo>
                  <a:close/>
                </a:path>
              </a:pathLst>
            </a:custGeom>
            <a:solidFill>
              <a:srgbClr val="0042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53635" y="5170701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7680" y="5300472"/>
              <a:ext cx="542544" cy="545591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538991" y="5913102"/>
              <a:ext cx="1517015" cy="739140"/>
            </a:xfrm>
            <a:custGeom>
              <a:avLst/>
              <a:gdLst/>
              <a:ahLst/>
              <a:cxnLst/>
              <a:rect l="l" t="t" r="r" b="b"/>
              <a:pathLst>
                <a:path w="1517014" h="739140">
                  <a:moveTo>
                    <a:pt x="1516903" y="0"/>
                  </a:moveTo>
                  <a:lnTo>
                    <a:pt x="0" y="0"/>
                  </a:lnTo>
                  <a:lnTo>
                    <a:pt x="0" y="738664"/>
                  </a:lnTo>
                  <a:lnTo>
                    <a:pt x="1516903" y="738664"/>
                  </a:lnTo>
                  <a:lnTo>
                    <a:pt x="1516903" y="0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648155" y="5945123"/>
            <a:ext cx="1297940" cy="6718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ctr">
              <a:lnSpc>
                <a:spcPct val="101400"/>
              </a:lnSpc>
              <a:spcBef>
                <a:spcPts val="75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Adecuada</a:t>
            </a:r>
            <a:r>
              <a:rPr sz="14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al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contexto socioecológico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882264" y="5164175"/>
            <a:ext cx="2698115" cy="1487805"/>
            <a:chOff x="1882264" y="5164175"/>
            <a:chExt cx="2698115" cy="1487805"/>
          </a:xfrm>
        </p:grpSpPr>
        <p:sp>
          <p:nvSpPr>
            <p:cNvPr id="20" name="object 20"/>
            <p:cNvSpPr/>
            <p:nvPr/>
          </p:nvSpPr>
          <p:spPr>
            <a:xfrm>
              <a:off x="1888614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10" y="0"/>
                  </a:moveTo>
                  <a:lnTo>
                    <a:pt x="349120" y="2668"/>
                  </a:lnTo>
                  <a:lnTo>
                    <a:pt x="304591" y="10476"/>
                  </a:lnTo>
                  <a:lnTo>
                    <a:pt x="261921" y="23126"/>
                  </a:lnTo>
                  <a:lnTo>
                    <a:pt x="221406" y="40319"/>
                  </a:lnTo>
                  <a:lnTo>
                    <a:pt x="183342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8"/>
                  </a:lnTo>
                  <a:lnTo>
                    <a:pt x="86823" y="644796"/>
                  </a:lnTo>
                  <a:lnTo>
                    <a:pt x="115754" y="677189"/>
                  </a:lnTo>
                  <a:lnTo>
                    <a:pt x="148026" y="706228"/>
                  </a:lnTo>
                  <a:lnTo>
                    <a:pt x="183342" y="731616"/>
                  </a:lnTo>
                  <a:lnTo>
                    <a:pt x="221406" y="753056"/>
                  </a:lnTo>
                  <a:lnTo>
                    <a:pt x="261921" y="770249"/>
                  </a:lnTo>
                  <a:lnTo>
                    <a:pt x="304591" y="782899"/>
                  </a:lnTo>
                  <a:lnTo>
                    <a:pt x="349120" y="790707"/>
                  </a:lnTo>
                  <a:lnTo>
                    <a:pt x="395210" y="793376"/>
                  </a:lnTo>
                  <a:lnTo>
                    <a:pt x="441299" y="790707"/>
                  </a:lnTo>
                  <a:lnTo>
                    <a:pt x="485828" y="782899"/>
                  </a:lnTo>
                  <a:lnTo>
                    <a:pt x="528498" y="770249"/>
                  </a:lnTo>
                  <a:lnTo>
                    <a:pt x="569013" y="753056"/>
                  </a:lnTo>
                  <a:lnTo>
                    <a:pt x="607077" y="731616"/>
                  </a:lnTo>
                  <a:lnTo>
                    <a:pt x="642393" y="706228"/>
                  </a:lnTo>
                  <a:lnTo>
                    <a:pt x="674665" y="677189"/>
                  </a:lnTo>
                  <a:lnTo>
                    <a:pt x="703596" y="644796"/>
                  </a:lnTo>
                  <a:lnTo>
                    <a:pt x="728890" y="609348"/>
                  </a:lnTo>
                  <a:lnTo>
                    <a:pt x="750250" y="571141"/>
                  </a:lnTo>
                  <a:lnTo>
                    <a:pt x="767379" y="530474"/>
                  </a:lnTo>
                  <a:lnTo>
                    <a:pt x="779982" y="487645"/>
                  </a:lnTo>
                  <a:lnTo>
                    <a:pt x="787761" y="442950"/>
                  </a:lnTo>
                  <a:lnTo>
                    <a:pt x="790420" y="396688"/>
                  </a:lnTo>
                  <a:lnTo>
                    <a:pt x="787761" y="350426"/>
                  </a:lnTo>
                  <a:lnTo>
                    <a:pt x="779982" y="305731"/>
                  </a:lnTo>
                  <a:lnTo>
                    <a:pt x="767379" y="262901"/>
                  </a:lnTo>
                  <a:lnTo>
                    <a:pt x="750250" y="222234"/>
                  </a:lnTo>
                  <a:lnTo>
                    <a:pt x="728890" y="184028"/>
                  </a:lnTo>
                  <a:lnTo>
                    <a:pt x="703596" y="148579"/>
                  </a:lnTo>
                  <a:lnTo>
                    <a:pt x="674665" y="116187"/>
                  </a:lnTo>
                  <a:lnTo>
                    <a:pt x="642393" y="87147"/>
                  </a:lnTo>
                  <a:lnTo>
                    <a:pt x="607077" y="61759"/>
                  </a:lnTo>
                  <a:lnTo>
                    <a:pt x="569013" y="40319"/>
                  </a:lnTo>
                  <a:lnTo>
                    <a:pt x="528498" y="23126"/>
                  </a:lnTo>
                  <a:lnTo>
                    <a:pt x="485828" y="10476"/>
                  </a:lnTo>
                  <a:lnTo>
                    <a:pt x="441299" y="2668"/>
                  </a:lnTo>
                  <a:lnTo>
                    <a:pt x="395210" y="0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888614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49824" y="5330735"/>
              <a:ext cx="467999" cy="46799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3062947" y="5913101"/>
              <a:ext cx="1517015" cy="739140"/>
            </a:xfrm>
            <a:custGeom>
              <a:avLst/>
              <a:gdLst/>
              <a:ahLst/>
              <a:cxnLst/>
              <a:rect l="l" t="t" r="r" b="b"/>
              <a:pathLst>
                <a:path w="1517014" h="739140">
                  <a:moveTo>
                    <a:pt x="1516904" y="0"/>
                  </a:moveTo>
                  <a:lnTo>
                    <a:pt x="0" y="0"/>
                  </a:lnTo>
                  <a:lnTo>
                    <a:pt x="0" y="738664"/>
                  </a:lnTo>
                  <a:lnTo>
                    <a:pt x="1516904" y="738664"/>
                  </a:lnTo>
                  <a:lnTo>
                    <a:pt x="1516904" y="0"/>
                  </a:lnTo>
                  <a:close/>
                </a:path>
              </a:pathLst>
            </a:custGeom>
            <a:solidFill>
              <a:srgbClr val="0042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184811" y="5945123"/>
            <a:ext cx="127381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Incrementa</a:t>
            </a:r>
            <a:r>
              <a:rPr sz="140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la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16561" y="6161532"/>
            <a:ext cx="12096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biodiversidad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96686" y="6377940"/>
            <a:ext cx="12496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integralidad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406221" y="5164175"/>
            <a:ext cx="2693035" cy="1487805"/>
            <a:chOff x="3406221" y="5164175"/>
            <a:chExt cx="2693035" cy="1487805"/>
          </a:xfrm>
        </p:grpSpPr>
        <p:sp>
          <p:nvSpPr>
            <p:cNvPr id="28" name="object 28"/>
            <p:cNvSpPr/>
            <p:nvPr/>
          </p:nvSpPr>
          <p:spPr>
            <a:xfrm>
              <a:off x="3412571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10" y="0"/>
                  </a:moveTo>
                  <a:lnTo>
                    <a:pt x="349120" y="2668"/>
                  </a:lnTo>
                  <a:lnTo>
                    <a:pt x="304592" y="10476"/>
                  </a:lnTo>
                  <a:lnTo>
                    <a:pt x="261922" y="23126"/>
                  </a:lnTo>
                  <a:lnTo>
                    <a:pt x="221407" y="40319"/>
                  </a:lnTo>
                  <a:lnTo>
                    <a:pt x="183343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8"/>
                  </a:lnTo>
                  <a:lnTo>
                    <a:pt x="86823" y="644796"/>
                  </a:lnTo>
                  <a:lnTo>
                    <a:pt x="115754" y="677189"/>
                  </a:lnTo>
                  <a:lnTo>
                    <a:pt x="148026" y="706228"/>
                  </a:lnTo>
                  <a:lnTo>
                    <a:pt x="183343" y="731616"/>
                  </a:lnTo>
                  <a:lnTo>
                    <a:pt x="221407" y="753056"/>
                  </a:lnTo>
                  <a:lnTo>
                    <a:pt x="261922" y="770249"/>
                  </a:lnTo>
                  <a:lnTo>
                    <a:pt x="304592" y="782899"/>
                  </a:lnTo>
                  <a:lnTo>
                    <a:pt x="349120" y="790707"/>
                  </a:lnTo>
                  <a:lnTo>
                    <a:pt x="395210" y="793376"/>
                  </a:lnTo>
                  <a:lnTo>
                    <a:pt x="441299" y="790707"/>
                  </a:lnTo>
                  <a:lnTo>
                    <a:pt x="485828" y="782899"/>
                  </a:lnTo>
                  <a:lnTo>
                    <a:pt x="528498" y="770249"/>
                  </a:lnTo>
                  <a:lnTo>
                    <a:pt x="569013" y="753056"/>
                  </a:lnTo>
                  <a:lnTo>
                    <a:pt x="607077" y="731616"/>
                  </a:lnTo>
                  <a:lnTo>
                    <a:pt x="642393" y="706228"/>
                  </a:lnTo>
                  <a:lnTo>
                    <a:pt x="674665" y="677189"/>
                  </a:lnTo>
                  <a:lnTo>
                    <a:pt x="703596" y="644796"/>
                  </a:lnTo>
                  <a:lnTo>
                    <a:pt x="728890" y="609348"/>
                  </a:lnTo>
                  <a:lnTo>
                    <a:pt x="750250" y="571141"/>
                  </a:lnTo>
                  <a:lnTo>
                    <a:pt x="767379" y="530474"/>
                  </a:lnTo>
                  <a:lnTo>
                    <a:pt x="779982" y="487645"/>
                  </a:lnTo>
                  <a:lnTo>
                    <a:pt x="787761" y="442950"/>
                  </a:lnTo>
                  <a:lnTo>
                    <a:pt x="790420" y="396688"/>
                  </a:lnTo>
                  <a:lnTo>
                    <a:pt x="787761" y="350426"/>
                  </a:lnTo>
                  <a:lnTo>
                    <a:pt x="779982" y="305731"/>
                  </a:lnTo>
                  <a:lnTo>
                    <a:pt x="767379" y="262901"/>
                  </a:lnTo>
                  <a:lnTo>
                    <a:pt x="750250" y="222234"/>
                  </a:lnTo>
                  <a:lnTo>
                    <a:pt x="728890" y="184028"/>
                  </a:lnTo>
                  <a:lnTo>
                    <a:pt x="703596" y="148579"/>
                  </a:lnTo>
                  <a:lnTo>
                    <a:pt x="674665" y="116187"/>
                  </a:lnTo>
                  <a:lnTo>
                    <a:pt x="642393" y="87147"/>
                  </a:lnTo>
                  <a:lnTo>
                    <a:pt x="607077" y="61759"/>
                  </a:lnTo>
                  <a:lnTo>
                    <a:pt x="569013" y="40319"/>
                  </a:lnTo>
                  <a:lnTo>
                    <a:pt x="528498" y="23126"/>
                  </a:lnTo>
                  <a:lnTo>
                    <a:pt x="485828" y="10476"/>
                  </a:lnTo>
                  <a:lnTo>
                    <a:pt x="441299" y="2668"/>
                  </a:lnTo>
                  <a:lnTo>
                    <a:pt x="395210" y="0"/>
                  </a:lnTo>
                  <a:close/>
                </a:path>
              </a:pathLst>
            </a:custGeom>
            <a:solidFill>
              <a:srgbClr val="0042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412571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35679" y="5266943"/>
              <a:ext cx="579120" cy="579120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4595332" y="5913101"/>
              <a:ext cx="1504315" cy="739140"/>
            </a:xfrm>
            <a:custGeom>
              <a:avLst/>
              <a:gdLst/>
              <a:ahLst/>
              <a:cxnLst/>
              <a:rect l="l" t="t" r="r" b="b"/>
              <a:pathLst>
                <a:path w="1504314" h="739140">
                  <a:moveTo>
                    <a:pt x="0" y="738664"/>
                  </a:moveTo>
                  <a:lnTo>
                    <a:pt x="1503923" y="738664"/>
                  </a:lnTo>
                  <a:lnTo>
                    <a:pt x="1503923" y="0"/>
                  </a:lnTo>
                  <a:lnTo>
                    <a:pt x="0" y="0"/>
                  </a:lnTo>
                  <a:lnTo>
                    <a:pt x="0" y="738664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4689415" y="5945123"/>
            <a:ext cx="1328420" cy="6718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ctr">
              <a:lnSpc>
                <a:spcPct val="101400"/>
              </a:lnSpc>
              <a:spcBef>
                <a:spcPts val="75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Son</a:t>
            </a:r>
            <a:r>
              <a:rPr sz="14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viables</a:t>
            </a:r>
            <a:r>
              <a:rPr sz="14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de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manera económica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4938605" y="5164175"/>
            <a:ext cx="2677795" cy="1487805"/>
            <a:chOff x="4938605" y="5164175"/>
            <a:chExt cx="2677795" cy="1487805"/>
          </a:xfrm>
        </p:grpSpPr>
        <p:sp>
          <p:nvSpPr>
            <p:cNvPr id="34" name="object 34"/>
            <p:cNvSpPr/>
            <p:nvPr/>
          </p:nvSpPr>
          <p:spPr>
            <a:xfrm>
              <a:off x="4944955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10" y="0"/>
                  </a:moveTo>
                  <a:lnTo>
                    <a:pt x="349120" y="2668"/>
                  </a:lnTo>
                  <a:lnTo>
                    <a:pt x="304591" y="10476"/>
                  </a:lnTo>
                  <a:lnTo>
                    <a:pt x="261921" y="23126"/>
                  </a:lnTo>
                  <a:lnTo>
                    <a:pt x="221406" y="40319"/>
                  </a:lnTo>
                  <a:lnTo>
                    <a:pt x="183342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8"/>
                  </a:lnTo>
                  <a:lnTo>
                    <a:pt x="86823" y="644796"/>
                  </a:lnTo>
                  <a:lnTo>
                    <a:pt x="115754" y="677189"/>
                  </a:lnTo>
                  <a:lnTo>
                    <a:pt x="148026" y="706228"/>
                  </a:lnTo>
                  <a:lnTo>
                    <a:pt x="183342" y="731616"/>
                  </a:lnTo>
                  <a:lnTo>
                    <a:pt x="221406" y="753056"/>
                  </a:lnTo>
                  <a:lnTo>
                    <a:pt x="261921" y="770249"/>
                  </a:lnTo>
                  <a:lnTo>
                    <a:pt x="304591" y="782899"/>
                  </a:lnTo>
                  <a:lnTo>
                    <a:pt x="349120" y="790707"/>
                  </a:lnTo>
                  <a:lnTo>
                    <a:pt x="395210" y="793376"/>
                  </a:lnTo>
                  <a:lnTo>
                    <a:pt x="441299" y="790707"/>
                  </a:lnTo>
                  <a:lnTo>
                    <a:pt x="485828" y="782899"/>
                  </a:lnTo>
                  <a:lnTo>
                    <a:pt x="528498" y="770249"/>
                  </a:lnTo>
                  <a:lnTo>
                    <a:pt x="569013" y="753056"/>
                  </a:lnTo>
                  <a:lnTo>
                    <a:pt x="607077" y="731616"/>
                  </a:lnTo>
                  <a:lnTo>
                    <a:pt x="642393" y="706228"/>
                  </a:lnTo>
                  <a:lnTo>
                    <a:pt x="674665" y="677189"/>
                  </a:lnTo>
                  <a:lnTo>
                    <a:pt x="703596" y="644796"/>
                  </a:lnTo>
                  <a:lnTo>
                    <a:pt x="728890" y="609348"/>
                  </a:lnTo>
                  <a:lnTo>
                    <a:pt x="750250" y="571141"/>
                  </a:lnTo>
                  <a:lnTo>
                    <a:pt x="767379" y="530474"/>
                  </a:lnTo>
                  <a:lnTo>
                    <a:pt x="779982" y="487645"/>
                  </a:lnTo>
                  <a:lnTo>
                    <a:pt x="787761" y="442950"/>
                  </a:lnTo>
                  <a:lnTo>
                    <a:pt x="790420" y="396688"/>
                  </a:lnTo>
                  <a:lnTo>
                    <a:pt x="787761" y="350426"/>
                  </a:lnTo>
                  <a:lnTo>
                    <a:pt x="779982" y="305731"/>
                  </a:lnTo>
                  <a:lnTo>
                    <a:pt x="767379" y="262901"/>
                  </a:lnTo>
                  <a:lnTo>
                    <a:pt x="750250" y="222234"/>
                  </a:lnTo>
                  <a:lnTo>
                    <a:pt x="728890" y="184028"/>
                  </a:lnTo>
                  <a:lnTo>
                    <a:pt x="703596" y="148579"/>
                  </a:lnTo>
                  <a:lnTo>
                    <a:pt x="674665" y="116187"/>
                  </a:lnTo>
                  <a:lnTo>
                    <a:pt x="642393" y="87147"/>
                  </a:lnTo>
                  <a:lnTo>
                    <a:pt x="607077" y="61759"/>
                  </a:lnTo>
                  <a:lnTo>
                    <a:pt x="569013" y="40319"/>
                  </a:lnTo>
                  <a:lnTo>
                    <a:pt x="528498" y="23126"/>
                  </a:lnTo>
                  <a:lnTo>
                    <a:pt x="485828" y="10476"/>
                  </a:lnTo>
                  <a:lnTo>
                    <a:pt x="441299" y="2668"/>
                  </a:lnTo>
                  <a:lnTo>
                    <a:pt x="395210" y="0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944955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099256" y="5913276"/>
              <a:ext cx="1517015" cy="739140"/>
            </a:xfrm>
            <a:custGeom>
              <a:avLst/>
              <a:gdLst/>
              <a:ahLst/>
              <a:cxnLst/>
              <a:rect l="l" t="t" r="r" b="b"/>
              <a:pathLst>
                <a:path w="1517015" h="739140">
                  <a:moveTo>
                    <a:pt x="1516903" y="0"/>
                  </a:moveTo>
                  <a:lnTo>
                    <a:pt x="0" y="0"/>
                  </a:lnTo>
                  <a:lnTo>
                    <a:pt x="0" y="738664"/>
                  </a:lnTo>
                  <a:lnTo>
                    <a:pt x="1516903" y="738664"/>
                  </a:lnTo>
                  <a:lnTo>
                    <a:pt x="1516903" y="0"/>
                  </a:lnTo>
                  <a:close/>
                </a:path>
              </a:pathLst>
            </a:custGeom>
            <a:solidFill>
              <a:srgbClr val="0042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312401" y="5945123"/>
            <a:ext cx="1090930" cy="6718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210820">
              <a:lnSpc>
                <a:spcPct val="101400"/>
              </a:lnSpc>
              <a:spcBef>
                <a:spcPts val="75"/>
              </a:spcBef>
            </a:pP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Genera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procesos</a:t>
            </a:r>
            <a:r>
              <a:rPr sz="14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de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gobernanza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6442529" y="5164351"/>
            <a:ext cx="2708910" cy="1487805"/>
            <a:chOff x="6442529" y="5164351"/>
            <a:chExt cx="2708910" cy="1487805"/>
          </a:xfrm>
        </p:grpSpPr>
        <p:sp>
          <p:nvSpPr>
            <p:cNvPr id="39" name="object 39"/>
            <p:cNvSpPr/>
            <p:nvPr/>
          </p:nvSpPr>
          <p:spPr>
            <a:xfrm>
              <a:off x="6448879" y="5170701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10" y="0"/>
                  </a:moveTo>
                  <a:lnTo>
                    <a:pt x="349120" y="2668"/>
                  </a:lnTo>
                  <a:lnTo>
                    <a:pt x="304591" y="10476"/>
                  </a:lnTo>
                  <a:lnTo>
                    <a:pt x="261921" y="23126"/>
                  </a:lnTo>
                  <a:lnTo>
                    <a:pt x="221406" y="40319"/>
                  </a:lnTo>
                  <a:lnTo>
                    <a:pt x="183342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7"/>
                  </a:lnTo>
                  <a:lnTo>
                    <a:pt x="86823" y="644796"/>
                  </a:lnTo>
                  <a:lnTo>
                    <a:pt x="115754" y="677188"/>
                  </a:lnTo>
                  <a:lnTo>
                    <a:pt x="148026" y="706228"/>
                  </a:lnTo>
                  <a:lnTo>
                    <a:pt x="183342" y="731616"/>
                  </a:lnTo>
                  <a:lnTo>
                    <a:pt x="221406" y="753056"/>
                  </a:lnTo>
                  <a:lnTo>
                    <a:pt x="261921" y="770249"/>
                  </a:lnTo>
                  <a:lnTo>
                    <a:pt x="304591" y="782899"/>
                  </a:lnTo>
                  <a:lnTo>
                    <a:pt x="349120" y="790707"/>
                  </a:lnTo>
                  <a:lnTo>
                    <a:pt x="395210" y="793375"/>
                  </a:lnTo>
                  <a:lnTo>
                    <a:pt x="441299" y="790707"/>
                  </a:lnTo>
                  <a:lnTo>
                    <a:pt x="485828" y="782899"/>
                  </a:lnTo>
                  <a:lnTo>
                    <a:pt x="528498" y="770249"/>
                  </a:lnTo>
                  <a:lnTo>
                    <a:pt x="569013" y="753056"/>
                  </a:lnTo>
                  <a:lnTo>
                    <a:pt x="607077" y="731616"/>
                  </a:lnTo>
                  <a:lnTo>
                    <a:pt x="642393" y="706228"/>
                  </a:lnTo>
                  <a:lnTo>
                    <a:pt x="674665" y="677188"/>
                  </a:lnTo>
                  <a:lnTo>
                    <a:pt x="703596" y="644796"/>
                  </a:lnTo>
                  <a:lnTo>
                    <a:pt x="728890" y="609347"/>
                  </a:lnTo>
                  <a:lnTo>
                    <a:pt x="750250" y="571141"/>
                  </a:lnTo>
                  <a:lnTo>
                    <a:pt x="767379" y="530474"/>
                  </a:lnTo>
                  <a:lnTo>
                    <a:pt x="779982" y="487645"/>
                  </a:lnTo>
                  <a:lnTo>
                    <a:pt x="787761" y="442950"/>
                  </a:lnTo>
                  <a:lnTo>
                    <a:pt x="790420" y="396688"/>
                  </a:lnTo>
                  <a:lnTo>
                    <a:pt x="787761" y="350426"/>
                  </a:lnTo>
                  <a:lnTo>
                    <a:pt x="779982" y="305731"/>
                  </a:lnTo>
                  <a:lnTo>
                    <a:pt x="767379" y="262901"/>
                  </a:lnTo>
                  <a:lnTo>
                    <a:pt x="750250" y="222234"/>
                  </a:lnTo>
                  <a:lnTo>
                    <a:pt x="728890" y="184028"/>
                  </a:lnTo>
                  <a:lnTo>
                    <a:pt x="703596" y="148579"/>
                  </a:lnTo>
                  <a:lnTo>
                    <a:pt x="674665" y="116187"/>
                  </a:lnTo>
                  <a:lnTo>
                    <a:pt x="642393" y="87147"/>
                  </a:lnTo>
                  <a:lnTo>
                    <a:pt x="607077" y="61759"/>
                  </a:lnTo>
                  <a:lnTo>
                    <a:pt x="569013" y="40319"/>
                  </a:lnTo>
                  <a:lnTo>
                    <a:pt x="528498" y="23126"/>
                  </a:lnTo>
                  <a:lnTo>
                    <a:pt x="485828" y="10476"/>
                  </a:lnTo>
                  <a:lnTo>
                    <a:pt x="441299" y="2668"/>
                  </a:lnTo>
                  <a:lnTo>
                    <a:pt x="395210" y="0"/>
                  </a:lnTo>
                  <a:close/>
                </a:path>
              </a:pathLst>
            </a:custGeom>
            <a:solidFill>
              <a:srgbClr val="0042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448879" y="5170701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634234" y="5913102"/>
              <a:ext cx="1517015" cy="739140"/>
            </a:xfrm>
            <a:custGeom>
              <a:avLst/>
              <a:gdLst/>
              <a:ahLst/>
              <a:cxnLst/>
              <a:rect l="l" t="t" r="r" b="b"/>
              <a:pathLst>
                <a:path w="1517015" h="739140">
                  <a:moveTo>
                    <a:pt x="1516904" y="0"/>
                  </a:moveTo>
                  <a:lnTo>
                    <a:pt x="0" y="0"/>
                  </a:lnTo>
                  <a:lnTo>
                    <a:pt x="0" y="738664"/>
                  </a:lnTo>
                  <a:lnTo>
                    <a:pt x="1516904" y="738664"/>
                  </a:lnTo>
                  <a:lnTo>
                    <a:pt x="1516904" y="0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7756099" y="5945123"/>
            <a:ext cx="12731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Equidad</a:t>
            </a:r>
            <a:r>
              <a:rPr sz="14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entre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829122" y="6161532"/>
            <a:ext cx="11277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el</a:t>
            </a:r>
            <a:r>
              <a:rPr sz="14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objetivo</a:t>
            </a:r>
            <a:r>
              <a:rPr sz="14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779911" y="6377940"/>
            <a:ext cx="122618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los</a:t>
            </a:r>
            <a:r>
              <a:rPr sz="14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beneficios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7977509" y="5164175"/>
            <a:ext cx="2698115" cy="1487805"/>
            <a:chOff x="7977509" y="5164175"/>
            <a:chExt cx="2698115" cy="1487805"/>
          </a:xfrm>
        </p:grpSpPr>
        <p:sp>
          <p:nvSpPr>
            <p:cNvPr id="46" name="object 46"/>
            <p:cNvSpPr/>
            <p:nvPr/>
          </p:nvSpPr>
          <p:spPr>
            <a:xfrm>
              <a:off x="7983859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10" y="0"/>
                  </a:moveTo>
                  <a:lnTo>
                    <a:pt x="349120" y="2668"/>
                  </a:lnTo>
                  <a:lnTo>
                    <a:pt x="304591" y="10476"/>
                  </a:lnTo>
                  <a:lnTo>
                    <a:pt x="261921" y="23126"/>
                  </a:lnTo>
                  <a:lnTo>
                    <a:pt x="221406" y="40319"/>
                  </a:lnTo>
                  <a:lnTo>
                    <a:pt x="183342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8"/>
                  </a:lnTo>
                  <a:lnTo>
                    <a:pt x="86823" y="644796"/>
                  </a:lnTo>
                  <a:lnTo>
                    <a:pt x="115754" y="677189"/>
                  </a:lnTo>
                  <a:lnTo>
                    <a:pt x="148026" y="706228"/>
                  </a:lnTo>
                  <a:lnTo>
                    <a:pt x="183342" y="731616"/>
                  </a:lnTo>
                  <a:lnTo>
                    <a:pt x="221406" y="753056"/>
                  </a:lnTo>
                  <a:lnTo>
                    <a:pt x="261921" y="770249"/>
                  </a:lnTo>
                  <a:lnTo>
                    <a:pt x="304591" y="782899"/>
                  </a:lnTo>
                  <a:lnTo>
                    <a:pt x="349120" y="790707"/>
                  </a:lnTo>
                  <a:lnTo>
                    <a:pt x="395210" y="793376"/>
                  </a:lnTo>
                  <a:lnTo>
                    <a:pt x="441299" y="790707"/>
                  </a:lnTo>
                  <a:lnTo>
                    <a:pt x="485828" y="782899"/>
                  </a:lnTo>
                  <a:lnTo>
                    <a:pt x="528498" y="770249"/>
                  </a:lnTo>
                  <a:lnTo>
                    <a:pt x="569013" y="753056"/>
                  </a:lnTo>
                  <a:lnTo>
                    <a:pt x="607077" y="731616"/>
                  </a:lnTo>
                  <a:lnTo>
                    <a:pt x="642393" y="706228"/>
                  </a:lnTo>
                  <a:lnTo>
                    <a:pt x="674665" y="677189"/>
                  </a:lnTo>
                  <a:lnTo>
                    <a:pt x="703596" y="644796"/>
                  </a:lnTo>
                  <a:lnTo>
                    <a:pt x="728890" y="609348"/>
                  </a:lnTo>
                  <a:lnTo>
                    <a:pt x="750250" y="571141"/>
                  </a:lnTo>
                  <a:lnTo>
                    <a:pt x="767379" y="530474"/>
                  </a:lnTo>
                  <a:lnTo>
                    <a:pt x="779982" y="487645"/>
                  </a:lnTo>
                  <a:lnTo>
                    <a:pt x="787761" y="442950"/>
                  </a:lnTo>
                  <a:lnTo>
                    <a:pt x="790420" y="396688"/>
                  </a:lnTo>
                  <a:lnTo>
                    <a:pt x="787761" y="350426"/>
                  </a:lnTo>
                  <a:lnTo>
                    <a:pt x="779982" y="305731"/>
                  </a:lnTo>
                  <a:lnTo>
                    <a:pt x="767379" y="262901"/>
                  </a:lnTo>
                  <a:lnTo>
                    <a:pt x="750250" y="222234"/>
                  </a:lnTo>
                  <a:lnTo>
                    <a:pt x="728890" y="184028"/>
                  </a:lnTo>
                  <a:lnTo>
                    <a:pt x="703596" y="148579"/>
                  </a:lnTo>
                  <a:lnTo>
                    <a:pt x="674665" y="116187"/>
                  </a:lnTo>
                  <a:lnTo>
                    <a:pt x="642393" y="87147"/>
                  </a:lnTo>
                  <a:lnTo>
                    <a:pt x="607077" y="61759"/>
                  </a:lnTo>
                  <a:lnTo>
                    <a:pt x="569013" y="40319"/>
                  </a:lnTo>
                  <a:lnTo>
                    <a:pt x="528498" y="23126"/>
                  </a:lnTo>
                  <a:lnTo>
                    <a:pt x="485828" y="10476"/>
                  </a:lnTo>
                  <a:lnTo>
                    <a:pt x="441299" y="2668"/>
                  </a:lnTo>
                  <a:lnTo>
                    <a:pt x="395210" y="0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983859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9158192" y="5913101"/>
              <a:ext cx="1517015" cy="739140"/>
            </a:xfrm>
            <a:custGeom>
              <a:avLst/>
              <a:gdLst/>
              <a:ahLst/>
              <a:cxnLst/>
              <a:rect l="l" t="t" r="r" b="b"/>
              <a:pathLst>
                <a:path w="1517015" h="739140">
                  <a:moveTo>
                    <a:pt x="1516903" y="0"/>
                  </a:moveTo>
                  <a:lnTo>
                    <a:pt x="0" y="0"/>
                  </a:lnTo>
                  <a:lnTo>
                    <a:pt x="0" y="738664"/>
                  </a:lnTo>
                  <a:lnTo>
                    <a:pt x="1516903" y="738664"/>
                  </a:lnTo>
                  <a:lnTo>
                    <a:pt x="1516903" y="0"/>
                  </a:lnTo>
                  <a:close/>
                </a:path>
              </a:pathLst>
            </a:custGeom>
            <a:solidFill>
              <a:srgbClr val="0042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9295296" y="5945123"/>
            <a:ext cx="1242695" cy="6718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ctr">
              <a:lnSpc>
                <a:spcPct val="101400"/>
              </a:lnSpc>
              <a:spcBef>
                <a:spcPts val="75"/>
              </a:spcBef>
            </a:pP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Gestión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adaptativa</a:t>
            </a:r>
            <a:r>
              <a:rPr sz="140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de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la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SbN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9501465" y="5164175"/>
            <a:ext cx="2691130" cy="1487805"/>
            <a:chOff x="9501465" y="5164175"/>
            <a:chExt cx="2691130" cy="1487805"/>
          </a:xfrm>
        </p:grpSpPr>
        <p:sp>
          <p:nvSpPr>
            <p:cNvPr id="51" name="object 51"/>
            <p:cNvSpPr/>
            <p:nvPr/>
          </p:nvSpPr>
          <p:spPr>
            <a:xfrm>
              <a:off x="9507815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10" y="0"/>
                  </a:moveTo>
                  <a:lnTo>
                    <a:pt x="349120" y="2668"/>
                  </a:lnTo>
                  <a:lnTo>
                    <a:pt x="304591" y="10476"/>
                  </a:lnTo>
                  <a:lnTo>
                    <a:pt x="261921" y="23126"/>
                  </a:lnTo>
                  <a:lnTo>
                    <a:pt x="221406" y="40319"/>
                  </a:lnTo>
                  <a:lnTo>
                    <a:pt x="183342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8"/>
                  </a:lnTo>
                  <a:lnTo>
                    <a:pt x="86823" y="644796"/>
                  </a:lnTo>
                  <a:lnTo>
                    <a:pt x="115754" y="677189"/>
                  </a:lnTo>
                  <a:lnTo>
                    <a:pt x="148026" y="706228"/>
                  </a:lnTo>
                  <a:lnTo>
                    <a:pt x="183342" y="731616"/>
                  </a:lnTo>
                  <a:lnTo>
                    <a:pt x="221406" y="753056"/>
                  </a:lnTo>
                  <a:lnTo>
                    <a:pt x="261921" y="770249"/>
                  </a:lnTo>
                  <a:lnTo>
                    <a:pt x="304591" y="782899"/>
                  </a:lnTo>
                  <a:lnTo>
                    <a:pt x="349120" y="790707"/>
                  </a:lnTo>
                  <a:lnTo>
                    <a:pt x="395210" y="793376"/>
                  </a:lnTo>
                  <a:lnTo>
                    <a:pt x="441299" y="790707"/>
                  </a:lnTo>
                  <a:lnTo>
                    <a:pt x="485828" y="782899"/>
                  </a:lnTo>
                  <a:lnTo>
                    <a:pt x="528498" y="770249"/>
                  </a:lnTo>
                  <a:lnTo>
                    <a:pt x="569013" y="753056"/>
                  </a:lnTo>
                  <a:lnTo>
                    <a:pt x="607077" y="731616"/>
                  </a:lnTo>
                  <a:lnTo>
                    <a:pt x="642393" y="706228"/>
                  </a:lnTo>
                  <a:lnTo>
                    <a:pt x="674665" y="677189"/>
                  </a:lnTo>
                  <a:lnTo>
                    <a:pt x="703596" y="644796"/>
                  </a:lnTo>
                  <a:lnTo>
                    <a:pt x="728890" y="609348"/>
                  </a:lnTo>
                  <a:lnTo>
                    <a:pt x="750250" y="571141"/>
                  </a:lnTo>
                  <a:lnTo>
                    <a:pt x="767379" y="530474"/>
                  </a:lnTo>
                  <a:lnTo>
                    <a:pt x="779982" y="487645"/>
                  </a:lnTo>
                  <a:lnTo>
                    <a:pt x="787761" y="442950"/>
                  </a:lnTo>
                  <a:lnTo>
                    <a:pt x="790420" y="396688"/>
                  </a:lnTo>
                  <a:lnTo>
                    <a:pt x="787761" y="350426"/>
                  </a:lnTo>
                  <a:lnTo>
                    <a:pt x="779982" y="305731"/>
                  </a:lnTo>
                  <a:lnTo>
                    <a:pt x="767379" y="262901"/>
                  </a:lnTo>
                  <a:lnTo>
                    <a:pt x="750250" y="222234"/>
                  </a:lnTo>
                  <a:lnTo>
                    <a:pt x="728890" y="184028"/>
                  </a:lnTo>
                  <a:lnTo>
                    <a:pt x="703596" y="148579"/>
                  </a:lnTo>
                  <a:lnTo>
                    <a:pt x="674665" y="116187"/>
                  </a:lnTo>
                  <a:lnTo>
                    <a:pt x="642393" y="87147"/>
                  </a:lnTo>
                  <a:lnTo>
                    <a:pt x="607077" y="61759"/>
                  </a:lnTo>
                  <a:lnTo>
                    <a:pt x="569013" y="40319"/>
                  </a:lnTo>
                  <a:lnTo>
                    <a:pt x="528498" y="23126"/>
                  </a:lnTo>
                  <a:lnTo>
                    <a:pt x="485828" y="10476"/>
                  </a:lnTo>
                  <a:lnTo>
                    <a:pt x="441299" y="2668"/>
                  </a:lnTo>
                  <a:lnTo>
                    <a:pt x="395210" y="0"/>
                  </a:lnTo>
                  <a:close/>
                </a:path>
              </a:pathLst>
            </a:custGeom>
            <a:solidFill>
              <a:srgbClr val="0042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9507815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0690575" y="5913101"/>
              <a:ext cx="1501775" cy="739140"/>
            </a:xfrm>
            <a:custGeom>
              <a:avLst/>
              <a:gdLst/>
              <a:ahLst/>
              <a:cxnLst/>
              <a:rect l="l" t="t" r="r" b="b"/>
              <a:pathLst>
                <a:path w="1501775" h="739140">
                  <a:moveTo>
                    <a:pt x="1501424" y="0"/>
                  </a:moveTo>
                  <a:lnTo>
                    <a:pt x="0" y="0"/>
                  </a:lnTo>
                  <a:lnTo>
                    <a:pt x="0" y="738664"/>
                  </a:lnTo>
                  <a:lnTo>
                    <a:pt x="1501424" y="738664"/>
                  </a:lnTo>
                  <a:lnTo>
                    <a:pt x="1501424" y="0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10843396" y="5945123"/>
            <a:ext cx="1211580" cy="6718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6195" marR="5080" indent="-24130" algn="just">
              <a:lnSpc>
                <a:spcPct val="101400"/>
              </a:lnSpc>
              <a:spcBef>
                <a:spcPts val="75"/>
              </a:spcBef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Sostenibles</a:t>
            </a:r>
            <a:r>
              <a:rPr sz="14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Verdana"/>
                <a:cs typeface="Verdana"/>
              </a:rPr>
              <a:t>y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adaptadas</a:t>
            </a:r>
            <a:r>
              <a:rPr sz="14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al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marco</a:t>
            </a:r>
            <a:r>
              <a:rPr sz="14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Verdana"/>
                <a:cs typeface="Verdana"/>
              </a:rPr>
              <a:t>legal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5068803" y="5164175"/>
            <a:ext cx="6768465" cy="806450"/>
            <a:chOff x="5068803" y="5164175"/>
            <a:chExt cx="6768465" cy="806450"/>
          </a:xfrm>
        </p:grpSpPr>
        <p:sp>
          <p:nvSpPr>
            <p:cNvPr id="56" name="object 56"/>
            <p:cNvSpPr/>
            <p:nvPr/>
          </p:nvSpPr>
          <p:spPr>
            <a:xfrm>
              <a:off x="11040200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395208" y="0"/>
                  </a:moveTo>
                  <a:lnTo>
                    <a:pt x="349119" y="2668"/>
                  </a:lnTo>
                  <a:lnTo>
                    <a:pt x="304591" y="10476"/>
                  </a:lnTo>
                  <a:lnTo>
                    <a:pt x="261921" y="23126"/>
                  </a:lnTo>
                  <a:lnTo>
                    <a:pt x="221406" y="40319"/>
                  </a:lnTo>
                  <a:lnTo>
                    <a:pt x="183342" y="61759"/>
                  </a:lnTo>
                  <a:lnTo>
                    <a:pt x="148026" y="87147"/>
                  </a:lnTo>
                  <a:lnTo>
                    <a:pt x="115754" y="116187"/>
                  </a:lnTo>
                  <a:lnTo>
                    <a:pt x="86823" y="148579"/>
                  </a:lnTo>
                  <a:lnTo>
                    <a:pt x="61529" y="184028"/>
                  </a:lnTo>
                  <a:lnTo>
                    <a:pt x="40169" y="222234"/>
                  </a:lnTo>
                  <a:lnTo>
                    <a:pt x="23040" y="262901"/>
                  </a:lnTo>
                  <a:lnTo>
                    <a:pt x="10437" y="305731"/>
                  </a:lnTo>
                  <a:lnTo>
                    <a:pt x="2658" y="350426"/>
                  </a:lnTo>
                  <a:lnTo>
                    <a:pt x="0" y="396688"/>
                  </a:lnTo>
                  <a:lnTo>
                    <a:pt x="2658" y="442950"/>
                  </a:lnTo>
                  <a:lnTo>
                    <a:pt x="10437" y="487645"/>
                  </a:lnTo>
                  <a:lnTo>
                    <a:pt x="23040" y="530474"/>
                  </a:lnTo>
                  <a:lnTo>
                    <a:pt x="40169" y="571141"/>
                  </a:lnTo>
                  <a:lnTo>
                    <a:pt x="61529" y="609348"/>
                  </a:lnTo>
                  <a:lnTo>
                    <a:pt x="86823" y="644796"/>
                  </a:lnTo>
                  <a:lnTo>
                    <a:pt x="115754" y="677189"/>
                  </a:lnTo>
                  <a:lnTo>
                    <a:pt x="148026" y="706228"/>
                  </a:lnTo>
                  <a:lnTo>
                    <a:pt x="183342" y="731616"/>
                  </a:lnTo>
                  <a:lnTo>
                    <a:pt x="221406" y="753056"/>
                  </a:lnTo>
                  <a:lnTo>
                    <a:pt x="261921" y="770249"/>
                  </a:lnTo>
                  <a:lnTo>
                    <a:pt x="304591" y="782899"/>
                  </a:lnTo>
                  <a:lnTo>
                    <a:pt x="349119" y="790707"/>
                  </a:lnTo>
                  <a:lnTo>
                    <a:pt x="395208" y="793376"/>
                  </a:lnTo>
                  <a:lnTo>
                    <a:pt x="441298" y="790707"/>
                  </a:lnTo>
                  <a:lnTo>
                    <a:pt x="485826" y="782899"/>
                  </a:lnTo>
                  <a:lnTo>
                    <a:pt x="528496" y="770249"/>
                  </a:lnTo>
                  <a:lnTo>
                    <a:pt x="569012" y="753056"/>
                  </a:lnTo>
                  <a:lnTo>
                    <a:pt x="607076" y="731616"/>
                  </a:lnTo>
                  <a:lnTo>
                    <a:pt x="642392" y="706228"/>
                  </a:lnTo>
                  <a:lnTo>
                    <a:pt x="674664" y="677189"/>
                  </a:lnTo>
                  <a:lnTo>
                    <a:pt x="703595" y="644796"/>
                  </a:lnTo>
                  <a:lnTo>
                    <a:pt x="728889" y="609348"/>
                  </a:lnTo>
                  <a:lnTo>
                    <a:pt x="750249" y="571141"/>
                  </a:lnTo>
                  <a:lnTo>
                    <a:pt x="767378" y="530474"/>
                  </a:lnTo>
                  <a:lnTo>
                    <a:pt x="779981" y="487645"/>
                  </a:lnTo>
                  <a:lnTo>
                    <a:pt x="787759" y="442950"/>
                  </a:lnTo>
                  <a:lnTo>
                    <a:pt x="790418" y="396688"/>
                  </a:lnTo>
                  <a:lnTo>
                    <a:pt x="787759" y="350426"/>
                  </a:lnTo>
                  <a:lnTo>
                    <a:pt x="779981" y="305731"/>
                  </a:lnTo>
                  <a:lnTo>
                    <a:pt x="767378" y="262901"/>
                  </a:lnTo>
                  <a:lnTo>
                    <a:pt x="750249" y="222234"/>
                  </a:lnTo>
                  <a:lnTo>
                    <a:pt x="728889" y="184028"/>
                  </a:lnTo>
                  <a:lnTo>
                    <a:pt x="703595" y="148579"/>
                  </a:lnTo>
                  <a:lnTo>
                    <a:pt x="674664" y="116187"/>
                  </a:lnTo>
                  <a:lnTo>
                    <a:pt x="642392" y="87147"/>
                  </a:lnTo>
                  <a:lnTo>
                    <a:pt x="607076" y="61759"/>
                  </a:lnTo>
                  <a:lnTo>
                    <a:pt x="569012" y="40319"/>
                  </a:lnTo>
                  <a:lnTo>
                    <a:pt x="528496" y="23126"/>
                  </a:lnTo>
                  <a:lnTo>
                    <a:pt x="485826" y="10476"/>
                  </a:lnTo>
                  <a:lnTo>
                    <a:pt x="441298" y="2668"/>
                  </a:lnTo>
                  <a:lnTo>
                    <a:pt x="395208" y="0"/>
                  </a:lnTo>
                  <a:close/>
                </a:path>
              </a:pathLst>
            </a:custGeom>
            <a:solidFill>
              <a:srgbClr val="829B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1040200" y="5170525"/>
              <a:ext cx="790575" cy="793750"/>
            </a:xfrm>
            <a:custGeom>
              <a:avLst/>
              <a:gdLst/>
              <a:ahLst/>
              <a:cxnLst/>
              <a:rect l="l" t="t" r="r" b="b"/>
              <a:pathLst>
                <a:path w="790575" h="793750">
                  <a:moveTo>
                    <a:pt x="0" y="396688"/>
                  </a:moveTo>
                  <a:lnTo>
                    <a:pt x="2658" y="350425"/>
                  </a:lnTo>
                  <a:lnTo>
                    <a:pt x="10437" y="305731"/>
                  </a:lnTo>
                  <a:lnTo>
                    <a:pt x="23040" y="262901"/>
                  </a:lnTo>
                  <a:lnTo>
                    <a:pt x="40169" y="222234"/>
                  </a:lnTo>
                  <a:lnTo>
                    <a:pt x="61529" y="184028"/>
                  </a:lnTo>
                  <a:lnTo>
                    <a:pt x="86823" y="148579"/>
                  </a:lnTo>
                  <a:lnTo>
                    <a:pt x="115754" y="116187"/>
                  </a:lnTo>
                  <a:lnTo>
                    <a:pt x="148026" y="87147"/>
                  </a:lnTo>
                  <a:lnTo>
                    <a:pt x="183342" y="61759"/>
                  </a:lnTo>
                  <a:lnTo>
                    <a:pt x="221406" y="40319"/>
                  </a:lnTo>
                  <a:lnTo>
                    <a:pt x="261921" y="23126"/>
                  </a:lnTo>
                  <a:lnTo>
                    <a:pt x="304591" y="10476"/>
                  </a:lnTo>
                  <a:lnTo>
                    <a:pt x="349120" y="2668"/>
                  </a:lnTo>
                  <a:lnTo>
                    <a:pt x="395210" y="0"/>
                  </a:lnTo>
                  <a:lnTo>
                    <a:pt x="441299" y="2668"/>
                  </a:lnTo>
                  <a:lnTo>
                    <a:pt x="485828" y="10476"/>
                  </a:lnTo>
                  <a:lnTo>
                    <a:pt x="528498" y="23126"/>
                  </a:lnTo>
                  <a:lnTo>
                    <a:pt x="569013" y="40319"/>
                  </a:lnTo>
                  <a:lnTo>
                    <a:pt x="607077" y="61759"/>
                  </a:lnTo>
                  <a:lnTo>
                    <a:pt x="642393" y="87147"/>
                  </a:lnTo>
                  <a:lnTo>
                    <a:pt x="674665" y="116187"/>
                  </a:lnTo>
                  <a:lnTo>
                    <a:pt x="703596" y="148579"/>
                  </a:lnTo>
                  <a:lnTo>
                    <a:pt x="728890" y="184028"/>
                  </a:lnTo>
                  <a:lnTo>
                    <a:pt x="750250" y="222234"/>
                  </a:lnTo>
                  <a:lnTo>
                    <a:pt x="767379" y="262901"/>
                  </a:lnTo>
                  <a:lnTo>
                    <a:pt x="779982" y="305731"/>
                  </a:lnTo>
                  <a:lnTo>
                    <a:pt x="787761" y="350425"/>
                  </a:lnTo>
                  <a:lnTo>
                    <a:pt x="790420" y="396688"/>
                  </a:lnTo>
                  <a:lnTo>
                    <a:pt x="787761" y="442950"/>
                  </a:lnTo>
                  <a:lnTo>
                    <a:pt x="779982" y="487644"/>
                  </a:lnTo>
                  <a:lnTo>
                    <a:pt x="767379" y="530474"/>
                  </a:lnTo>
                  <a:lnTo>
                    <a:pt x="750250" y="571141"/>
                  </a:lnTo>
                  <a:lnTo>
                    <a:pt x="728890" y="609347"/>
                  </a:lnTo>
                  <a:lnTo>
                    <a:pt x="703596" y="644796"/>
                  </a:lnTo>
                  <a:lnTo>
                    <a:pt x="674665" y="677188"/>
                  </a:lnTo>
                  <a:lnTo>
                    <a:pt x="642393" y="706228"/>
                  </a:lnTo>
                  <a:lnTo>
                    <a:pt x="607077" y="731616"/>
                  </a:lnTo>
                  <a:lnTo>
                    <a:pt x="569013" y="753056"/>
                  </a:lnTo>
                  <a:lnTo>
                    <a:pt x="528498" y="770249"/>
                  </a:lnTo>
                  <a:lnTo>
                    <a:pt x="485828" y="782899"/>
                  </a:lnTo>
                  <a:lnTo>
                    <a:pt x="441299" y="790707"/>
                  </a:lnTo>
                  <a:lnTo>
                    <a:pt x="395210" y="793376"/>
                  </a:lnTo>
                  <a:lnTo>
                    <a:pt x="349120" y="790707"/>
                  </a:lnTo>
                  <a:lnTo>
                    <a:pt x="304591" y="782899"/>
                  </a:lnTo>
                  <a:lnTo>
                    <a:pt x="261921" y="770249"/>
                  </a:lnTo>
                  <a:lnTo>
                    <a:pt x="221406" y="753056"/>
                  </a:lnTo>
                  <a:lnTo>
                    <a:pt x="183342" y="731616"/>
                  </a:lnTo>
                  <a:lnTo>
                    <a:pt x="148026" y="706228"/>
                  </a:lnTo>
                  <a:lnTo>
                    <a:pt x="115754" y="677188"/>
                  </a:lnTo>
                  <a:lnTo>
                    <a:pt x="86823" y="644796"/>
                  </a:lnTo>
                  <a:lnTo>
                    <a:pt x="61529" y="609347"/>
                  </a:lnTo>
                  <a:lnTo>
                    <a:pt x="40169" y="571141"/>
                  </a:lnTo>
                  <a:lnTo>
                    <a:pt x="23040" y="530474"/>
                  </a:lnTo>
                  <a:lnTo>
                    <a:pt x="10437" y="487644"/>
                  </a:lnTo>
                  <a:lnTo>
                    <a:pt x="2658" y="442950"/>
                  </a:lnTo>
                  <a:lnTo>
                    <a:pt x="0" y="39668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68803" y="5267166"/>
              <a:ext cx="575999" cy="575999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553616" y="5248822"/>
              <a:ext cx="611999" cy="611999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108002" y="5277169"/>
              <a:ext cx="575999" cy="575999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633026" y="5294736"/>
              <a:ext cx="540000" cy="539999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161028" y="5243370"/>
              <a:ext cx="575999" cy="575999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A2EF9254-D8E0-A0D6-389D-B2E286E87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56" y="3128272"/>
            <a:ext cx="958520" cy="95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" name="CuadroTexto 1023">
            <a:extLst>
              <a:ext uri="{FF2B5EF4-FFF2-40B4-BE49-F238E27FC236}">
                <a16:creationId xmlns:a16="http://schemas.microsoft.com/office/drawing/2014/main" id="{BF4AC74A-A675-97EF-72C3-8BF7E7A2D7E1}"/>
              </a:ext>
            </a:extLst>
          </p:cNvPr>
          <p:cNvSpPr txBox="1"/>
          <p:nvPr/>
        </p:nvSpPr>
        <p:spPr>
          <a:xfrm>
            <a:off x="353635" y="4318641"/>
            <a:ext cx="114771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30175">
              <a:lnSpc>
                <a:spcPct val="99600"/>
              </a:lnSpc>
              <a:spcBef>
                <a:spcPts val="5"/>
              </a:spcBef>
            </a:pPr>
            <a:r>
              <a:rPr lang="es-ES" sz="1600" dirty="0">
                <a:latin typeface="Verdana"/>
                <a:cs typeface="Verdana"/>
              </a:rPr>
              <a:t>Pese</a:t>
            </a:r>
            <a:r>
              <a:rPr lang="es-ES" sz="1600" spc="-4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a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que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en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la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actualidad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no</a:t>
            </a:r>
            <a:r>
              <a:rPr lang="es-ES" sz="1600" spc="-3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existe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una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certificación</a:t>
            </a:r>
            <a:r>
              <a:rPr lang="es-ES" sz="1600" spc="-4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oficial</a:t>
            </a:r>
            <a:r>
              <a:rPr lang="es-ES" sz="1600" spc="-4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de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ecosistemas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forestales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restaurados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spc="-50" dirty="0">
                <a:latin typeface="Verdana"/>
                <a:cs typeface="Verdana"/>
              </a:rPr>
              <a:t>o </a:t>
            </a:r>
            <a:r>
              <a:rPr lang="es-ES" sz="1600" dirty="0">
                <a:latin typeface="Verdana"/>
                <a:cs typeface="Verdana"/>
              </a:rPr>
              <a:t>de</a:t>
            </a:r>
            <a:r>
              <a:rPr lang="es-ES" sz="1600" spc="-5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iniciativas,</a:t>
            </a:r>
            <a:r>
              <a:rPr lang="es-ES" sz="1600" spc="-5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proyecto</a:t>
            </a:r>
            <a:r>
              <a:rPr lang="es-ES" sz="1600" spc="-5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y/o</a:t>
            </a:r>
            <a:r>
              <a:rPr lang="es-ES" sz="1600" spc="-5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productos</a:t>
            </a:r>
            <a:r>
              <a:rPr lang="es-ES" sz="1600" spc="-5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derivados</a:t>
            </a:r>
            <a:r>
              <a:rPr lang="es-ES" sz="1600" spc="-5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de</a:t>
            </a:r>
            <a:r>
              <a:rPr lang="es-ES" sz="1600" spc="-5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Soluciones</a:t>
            </a:r>
            <a:r>
              <a:rPr lang="es-ES" sz="1600" spc="-5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Basadas</a:t>
            </a:r>
            <a:r>
              <a:rPr lang="es-ES" sz="1600" spc="-5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en</a:t>
            </a:r>
            <a:r>
              <a:rPr lang="es-ES" sz="1600" spc="-5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la</a:t>
            </a:r>
            <a:r>
              <a:rPr lang="es-ES" sz="1600" spc="-4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Naturaleza,</a:t>
            </a:r>
            <a:r>
              <a:rPr lang="es-ES" sz="1600" spc="-6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la</a:t>
            </a:r>
            <a:r>
              <a:rPr lang="es-ES" sz="1600" spc="-40" dirty="0">
                <a:latin typeface="Verdana"/>
                <a:cs typeface="Verdana"/>
              </a:rPr>
              <a:t> </a:t>
            </a:r>
            <a:r>
              <a:rPr lang="es-ES" sz="1600" u="sng" spc="-2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UICN</a:t>
            </a:r>
            <a:r>
              <a:rPr lang="es-ES" sz="1600" spc="-20" dirty="0">
                <a:solidFill>
                  <a:srgbClr val="0563C1"/>
                </a:solidFill>
                <a:latin typeface="Verdana"/>
                <a:cs typeface="Verdana"/>
              </a:rPr>
              <a:t> </a:t>
            </a:r>
            <a:r>
              <a:rPr lang="es-ES" sz="16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(2020)</a:t>
            </a:r>
            <a:r>
              <a:rPr lang="es-ES" sz="1600" u="sng" spc="-3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definió</a:t>
            </a:r>
            <a:r>
              <a:rPr lang="es-ES" sz="1600" spc="-2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ocho</a:t>
            </a:r>
            <a:r>
              <a:rPr lang="es-ES" sz="1600" spc="-2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criterios</a:t>
            </a:r>
            <a:r>
              <a:rPr lang="es-ES" sz="1600" spc="-3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a</a:t>
            </a:r>
            <a:r>
              <a:rPr lang="es-ES" sz="1600" spc="-2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tener</a:t>
            </a:r>
            <a:r>
              <a:rPr lang="es-ES" sz="1600" spc="-3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en</a:t>
            </a:r>
            <a:r>
              <a:rPr lang="es-ES" sz="1600" spc="-3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cuenta,</a:t>
            </a:r>
            <a:r>
              <a:rPr lang="es-ES" sz="1600" spc="-3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al</a:t>
            </a:r>
            <a:r>
              <a:rPr lang="es-ES" sz="1600" spc="-3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momento</a:t>
            </a:r>
            <a:r>
              <a:rPr lang="es-ES" sz="1600" spc="-2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de</a:t>
            </a:r>
            <a:r>
              <a:rPr lang="es-ES" sz="1600" spc="-3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efectuar</a:t>
            </a:r>
            <a:r>
              <a:rPr lang="es-ES" sz="1600" spc="-30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una</a:t>
            </a:r>
            <a:r>
              <a:rPr lang="es-ES" sz="1600" spc="-2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valoración</a:t>
            </a:r>
            <a:r>
              <a:rPr lang="es-ES" sz="1600" spc="-35" dirty="0">
                <a:latin typeface="Verdana"/>
                <a:cs typeface="Verdana"/>
              </a:rPr>
              <a:t> </a:t>
            </a:r>
            <a:r>
              <a:rPr lang="es-ES" sz="1600" dirty="0">
                <a:latin typeface="Verdana"/>
                <a:cs typeface="Verdana"/>
              </a:rPr>
              <a:t>por</a:t>
            </a:r>
            <a:r>
              <a:rPr lang="es-ES" sz="1600" spc="-30" dirty="0">
                <a:latin typeface="Verdana"/>
                <a:cs typeface="Verdana"/>
              </a:rPr>
              <a:t> </a:t>
            </a:r>
            <a:r>
              <a:rPr lang="es-ES" sz="1600" spc="-10" dirty="0">
                <a:latin typeface="Verdana"/>
                <a:cs typeface="Verdana"/>
              </a:rPr>
              <a:t>terceras partes:</a:t>
            </a:r>
            <a:endParaRPr lang="es-ES" sz="1600" dirty="0">
              <a:latin typeface="Verdana"/>
              <a:cs typeface="Verdana"/>
            </a:endParaRPr>
          </a:p>
        </p:txBody>
      </p:sp>
      <p:sp>
        <p:nvSpPr>
          <p:cNvPr id="1025" name="object 2">
            <a:extLst>
              <a:ext uri="{FF2B5EF4-FFF2-40B4-BE49-F238E27FC236}">
                <a16:creationId xmlns:a16="http://schemas.microsoft.com/office/drawing/2014/main" id="{9211B1D4-37D6-C389-2420-5598241103FC}"/>
              </a:ext>
            </a:extLst>
          </p:cNvPr>
          <p:cNvSpPr/>
          <p:nvPr/>
        </p:nvSpPr>
        <p:spPr>
          <a:xfrm>
            <a:off x="165357" y="3048000"/>
            <a:ext cx="1957705" cy="1127514"/>
          </a:xfrm>
          <a:custGeom>
            <a:avLst/>
            <a:gdLst/>
            <a:ahLst/>
            <a:cxnLst/>
            <a:rect l="l" t="t" r="r" b="b"/>
            <a:pathLst>
              <a:path w="1957705" h="1280795">
                <a:moveTo>
                  <a:pt x="0" y="213387"/>
                </a:moveTo>
                <a:lnTo>
                  <a:pt x="5635" y="164459"/>
                </a:lnTo>
                <a:lnTo>
                  <a:pt x="21688" y="119544"/>
                </a:lnTo>
                <a:lnTo>
                  <a:pt x="46878" y="79924"/>
                </a:lnTo>
                <a:lnTo>
                  <a:pt x="79924" y="46878"/>
                </a:lnTo>
                <a:lnTo>
                  <a:pt x="119544" y="21688"/>
                </a:lnTo>
                <a:lnTo>
                  <a:pt x="164459" y="5635"/>
                </a:lnTo>
                <a:lnTo>
                  <a:pt x="213387" y="0"/>
                </a:lnTo>
                <a:lnTo>
                  <a:pt x="1743972" y="0"/>
                </a:lnTo>
                <a:lnTo>
                  <a:pt x="1792899" y="5635"/>
                </a:lnTo>
                <a:lnTo>
                  <a:pt x="1837814" y="21688"/>
                </a:lnTo>
                <a:lnTo>
                  <a:pt x="1877434" y="46878"/>
                </a:lnTo>
                <a:lnTo>
                  <a:pt x="1910480" y="79924"/>
                </a:lnTo>
                <a:lnTo>
                  <a:pt x="1935670" y="119544"/>
                </a:lnTo>
                <a:lnTo>
                  <a:pt x="1951723" y="164459"/>
                </a:lnTo>
                <a:lnTo>
                  <a:pt x="1957359" y="213387"/>
                </a:lnTo>
                <a:lnTo>
                  <a:pt x="1957359" y="1066911"/>
                </a:lnTo>
                <a:lnTo>
                  <a:pt x="1951723" y="1115838"/>
                </a:lnTo>
                <a:lnTo>
                  <a:pt x="1935670" y="1160753"/>
                </a:lnTo>
                <a:lnTo>
                  <a:pt x="1910480" y="1200373"/>
                </a:lnTo>
                <a:lnTo>
                  <a:pt x="1877434" y="1233419"/>
                </a:lnTo>
                <a:lnTo>
                  <a:pt x="1837814" y="1258609"/>
                </a:lnTo>
                <a:lnTo>
                  <a:pt x="1792899" y="1274662"/>
                </a:lnTo>
                <a:lnTo>
                  <a:pt x="1743972" y="1280298"/>
                </a:lnTo>
                <a:lnTo>
                  <a:pt x="213387" y="1280298"/>
                </a:lnTo>
                <a:lnTo>
                  <a:pt x="164459" y="1274662"/>
                </a:lnTo>
                <a:lnTo>
                  <a:pt x="119544" y="1258609"/>
                </a:lnTo>
                <a:lnTo>
                  <a:pt x="79924" y="1233419"/>
                </a:lnTo>
                <a:lnTo>
                  <a:pt x="46878" y="1200373"/>
                </a:lnTo>
                <a:lnTo>
                  <a:pt x="21688" y="1160753"/>
                </a:lnTo>
                <a:lnTo>
                  <a:pt x="5635" y="1115838"/>
                </a:lnTo>
                <a:lnTo>
                  <a:pt x="0" y="1066911"/>
                </a:lnTo>
                <a:lnTo>
                  <a:pt x="0" y="213387"/>
                </a:lnTo>
                <a:close/>
              </a:path>
            </a:pathLst>
          </a:custGeom>
          <a:ln w="12700">
            <a:solidFill>
              <a:srgbClr val="4171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623</Words>
  <Application>Microsoft Office PowerPoint</Application>
  <PresentationFormat>Panorámica</PresentationFormat>
  <Paragraphs>32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Verdana</vt:lpstr>
      <vt:lpstr>Office Theme</vt:lpstr>
      <vt:lpstr>Recomendaciones para la evaluación de proyectos SbN por terceras partes</vt:lpstr>
      <vt:lpstr>¿Qué son las evaluaciones por terceros?</vt:lpstr>
      <vt:lpstr>Algunas certificaciones y sellos existentes y aplicables a proyectos de Sistemas agroforestales adaptados al territorio</vt:lpstr>
      <vt:lpstr>A nivel internacional existen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Recomendaciones para la evaluación de proyectos SbN por terceras partes</dc:title>
  <dc:creator>Lizeth Garcia</dc:creator>
  <cp:lastModifiedBy>Lizeth Garcia</cp:lastModifiedBy>
  <cp:revision>2</cp:revision>
  <dcterms:created xsi:type="dcterms:W3CDTF">2025-11-20T19:58:17Z</dcterms:created>
  <dcterms:modified xsi:type="dcterms:W3CDTF">2025-11-20T20:34:12Z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2022-04-02T00:00:00Z</vt:filetime>
  </property>
  <property fmtid="{D5CDD505-2E9C-101B-9397-08002B2CF9AE}" pid="3" name="LastSaved">
    <vt:filetime>2025-11-20T00:00:00Z</vt:filetime>
  </property>
  <property fmtid="{D5CDD505-2E9C-101B-9397-08002B2CF9AE}" pid="4" name="Producer">
    <vt:lpwstr>macOS Versión 12.2 (Compilación 21D48) Quartz PDFContext</vt:lpwstr>
  </property>
</Properties>
</file>