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1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swald" panose="00000500000000000000" pitchFamily="2" charset="0"/>
      <p:regular r:id="rId21"/>
      <p:bold r:id="rId22"/>
    </p:embeddedFont>
    <p:embeddedFont>
      <p:font typeface="Poppins Medium" panose="00000600000000000000" pitchFamily="2" charset="0"/>
      <p:regular r:id="rId23"/>
      <p: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7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enAV6UvRyx3kS1Y//QOIiP7JqP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Peña" initials="NP" lastIdx="3" clrIdx="0">
    <p:extLst>
      <p:ext uri="{19B8F6BF-5375-455C-9EA6-DF929625EA0E}">
        <p15:presenceInfo xmlns:p15="http://schemas.microsoft.com/office/powerpoint/2012/main" userId="8e9156b425f3c3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41"/>
    <a:srgbClr val="829B97"/>
    <a:srgbClr val="CB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B87221-000B-4C04-B940-EBA50C3BC2C4}">
  <a:tblStyle styleId="{B8B87221-000B-4C04-B940-EBA50C3BC2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456" y="90"/>
      </p:cViewPr>
      <p:guideLst>
        <p:guide orient="horz" pos="1597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8036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519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237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9588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0115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38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02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03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7017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7423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838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2751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2754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25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la.gov.co/concesion-aguas-superficiale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edcre.com/" TargetMode="External"/><Relationship Id="rId5" Type="http://schemas.openxmlformats.org/officeDocument/2006/relationships/hyperlink" Target="https://www.ica.gov.co/getattachment/56d15d28-b186-498e-bc07-7a6fcf65fb2c/2020R78006.aspx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s://drive.google.com/drive/folders/1q0nDnyNE6Ht1-Q-bg71q6gUfeEmfEuSK?usp=shari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11/conl.1259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2305/IUCN.CH.2020.08.es" TargetMode="External"/><Relationship Id="rId5" Type="http://schemas.openxmlformats.org/officeDocument/2006/relationships/hyperlink" Target="https://doi.org/10.1016/j.landurbplan.2021.104065" TargetMode="External"/><Relationship Id="rId4" Type="http://schemas.openxmlformats.org/officeDocument/2006/relationships/hyperlink" Target="https://bit.ly/3xOjay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FZCeN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it.ly/3o4jmGv" TargetMode="External"/><Relationship Id="rId4" Type="http://schemas.openxmlformats.org/officeDocument/2006/relationships/hyperlink" Target="https://bit.ly/3lm5wx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4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402559" y="578986"/>
            <a:ext cx="4630039" cy="264684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32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Generación de </a:t>
            </a:r>
            <a:r>
              <a:rPr lang="es-ES" sz="3200" b="1" i="0" u="none" strike="noStrike" cap="none" dirty="0">
                <a:solidFill>
                  <a:srgbClr val="CBD300"/>
                </a:solidFill>
                <a:latin typeface="Verdana"/>
                <a:ea typeface="Verdana"/>
                <a:cs typeface="Verdana"/>
                <a:sym typeface="Verdana"/>
              </a:rPr>
              <a:t>mecanismos de participación y gobernanza</a:t>
            </a:r>
            <a:r>
              <a:rPr lang="es-ES" sz="32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para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32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SbN</a:t>
            </a:r>
            <a:endParaRPr sz="32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-45170" y="4107180"/>
            <a:ext cx="5525498" cy="1036320"/>
            <a:chOff x="0" y="5628932"/>
            <a:chExt cx="6553200" cy="1229068"/>
          </a:xfrm>
        </p:grpSpPr>
        <p:grpSp>
          <p:nvGrpSpPr>
            <p:cNvPr id="6" name="Grupo 5"/>
            <p:cNvGrpSpPr/>
            <p:nvPr/>
          </p:nvGrpSpPr>
          <p:grpSpPr>
            <a:xfrm>
              <a:off x="0" y="5628932"/>
              <a:ext cx="6553200" cy="1229068"/>
              <a:chOff x="0" y="5628932"/>
              <a:chExt cx="6553200" cy="1229068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0" y="5628932"/>
                <a:ext cx="1017494" cy="1229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9" name="Rectángulo redondeado 8"/>
              <p:cNvSpPr/>
              <p:nvPr/>
            </p:nvSpPr>
            <p:spPr>
              <a:xfrm>
                <a:off x="0" y="5628932"/>
                <a:ext cx="6553200" cy="122906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76" y="5856803"/>
              <a:ext cx="5486400" cy="773325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40" y="276517"/>
            <a:ext cx="3782173" cy="37821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/>
          <p:cNvSpPr txBox="1"/>
          <p:nvPr/>
        </p:nvSpPr>
        <p:spPr>
          <a:xfrm>
            <a:off x="305625" y="137994"/>
            <a:ext cx="8588993" cy="4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s-ES" sz="1700" b="1" dirty="0">
                <a:solidFill>
                  <a:srgbClr val="004241"/>
                </a:solidFill>
                <a:latin typeface="Verdana"/>
                <a:ea typeface="Verdana"/>
                <a:cs typeface="Verdana"/>
                <a:sym typeface="Verdana"/>
              </a:rPr>
              <a:t>La REDCRE como instancia de participación no reglamentada</a:t>
            </a:r>
            <a:endParaRPr sz="1700" b="1" dirty="0">
              <a:solidFill>
                <a:srgbClr val="00424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Google Shape;62;p14"/>
          <p:cNvSpPr txBox="1"/>
          <p:nvPr/>
        </p:nvSpPr>
        <p:spPr>
          <a:xfrm>
            <a:off x="285861" y="699959"/>
            <a:ext cx="8335166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Por más de 10 años la Red Colombiana de Restauración Ecológica –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RedCrE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ha sido el referente de consulta, divulgación y posicionamiento de experiencias que brindan soluciones a los problemas de degradación ecológica que vive el país. </a:t>
            </a:r>
          </a:p>
          <a:p>
            <a:pPr lvl="0" algn="just"/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  <a:p>
            <a:pPr lvl="0"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A través de distintos </a:t>
            </a:r>
            <a:r>
              <a:rPr lang="es-ES" b="1" dirty="0">
                <a:solidFill>
                  <a:srgbClr val="004241"/>
                </a:solidFill>
                <a:latin typeface="Verdana" charset="0"/>
                <a:ea typeface="Verdana" charset="0"/>
                <a:cs typeface="Verdana" charset="0"/>
              </a:rPr>
              <a:t>NODOS DE TRABAJO REGIONAL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, </a:t>
            </a:r>
          </a:p>
          <a:p>
            <a:pPr lvl="0"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la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RedCre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: 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66097" y="2283231"/>
            <a:ext cx="5240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Identifica personas y entidades que tienen intereses o vienen adelantando acciones de restauración ecológica, para </a:t>
            </a:r>
            <a:r>
              <a:rPr lang="es-ES_tradn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generar articulación de los procesos y proyectar un trabajo mancomunado en los territorios</a:t>
            </a: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. </a:t>
            </a: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5861" y="3221123"/>
            <a:ext cx="5240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charset="0"/>
              <a:buChar char="•"/>
            </a:pPr>
            <a:r>
              <a:rPr lang="es-ES_tradn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Genera espacios y mecanismos para el intercambio de conocimientos y experiencias que permitan </a:t>
            </a:r>
            <a:r>
              <a:rPr lang="es-ES_tradn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fortalecer capacidades técnico-científicas y forjar el capital social de la RE en los territorios y el país. </a:t>
            </a:r>
          </a:p>
        </p:txBody>
      </p:sp>
      <p:pic>
        <p:nvPicPr>
          <p:cNvPr id="8" name="Imagen 7" descr="MAC HD:Users:usuario:MEGA:8. REDCRE:1. DIPLOMADO PUJ:2. Gobernanza RE:2. Figuras:Figura_Estudio de Caso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61" y="1335413"/>
            <a:ext cx="3402320" cy="3812729"/>
          </a:xfrm>
          <a:prstGeom prst="rect">
            <a:avLst/>
          </a:prstGeom>
        </p:spPr>
      </p:pic>
      <p:sp>
        <p:nvSpPr>
          <p:cNvPr id="9" name="Google Shape;209;gfc94c875ed_2_225">
            <a:hlinkClick r:id="rId3"/>
          </p:cNvPr>
          <p:cNvSpPr/>
          <p:nvPr/>
        </p:nvSpPr>
        <p:spPr>
          <a:xfrm>
            <a:off x="10995722" y="2968877"/>
            <a:ext cx="1468200" cy="261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Más información</a:t>
            </a:r>
            <a:endParaRPr sz="1100" b="0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" name="Google Shape;210;gfc94c875ed_2_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5247" y="2989577"/>
            <a:ext cx="445800" cy="4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09;gfc94c875ed_2_225">
            <a:hlinkClick r:id="rId3"/>
          </p:cNvPr>
          <p:cNvSpPr/>
          <p:nvPr/>
        </p:nvSpPr>
        <p:spPr>
          <a:xfrm>
            <a:off x="11148122" y="3121277"/>
            <a:ext cx="1468200" cy="261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Más información</a:t>
            </a:r>
            <a:endParaRPr sz="1100" b="0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" name="Google Shape;210;gfc94c875ed_2_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47647" y="3141977"/>
            <a:ext cx="445800" cy="4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09;gfc94c875ed_2_225">
            <a:hlinkClick r:id="rId3"/>
          </p:cNvPr>
          <p:cNvSpPr/>
          <p:nvPr/>
        </p:nvSpPr>
        <p:spPr>
          <a:xfrm>
            <a:off x="11300522" y="3273677"/>
            <a:ext cx="1468200" cy="261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Más información</a:t>
            </a:r>
            <a:endParaRPr sz="1100" b="0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" name="Google Shape;210;gfc94c875ed_2_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00047" y="3294377"/>
            <a:ext cx="445800" cy="4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09;gfc94c875ed_2_225">
            <a:hlinkClick r:id="rId5"/>
          </p:cNvPr>
          <p:cNvSpPr/>
          <p:nvPr/>
        </p:nvSpPr>
        <p:spPr>
          <a:xfrm>
            <a:off x="10995722" y="5888475"/>
            <a:ext cx="1468200" cy="261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Más información</a:t>
            </a:r>
            <a:endParaRPr sz="1100" b="0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" name="Google Shape;210;gfc94c875ed_2_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5247" y="5909175"/>
            <a:ext cx="445800" cy="4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09;gfc94c875ed_2_225">
            <a:hlinkClick r:id="rId3"/>
          </p:cNvPr>
          <p:cNvSpPr/>
          <p:nvPr/>
        </p:nvSpPr>
        <p:spPr>
          <a:xfrm>
            <a:off x="11452922" y="3426077"/>
            <a:ext cx="1468200" cy="261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0" i="0" u="none" strike="noStrike" cap="none" dirty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Más información</a:t>
            </a:r>
            <a:endParaRPr sz="1100" b="0" i="0" u="none" strike="noStrike" cap="none" dirty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" name="Google Shape;210;gfc94c875ed_2_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52447" y="3446777"/>
            <a:ext cx="445800" cy="4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9;gfc94c875ed_2_225">
            <a:hlinkClick r:id="rId6"/>
          </p:cNvPr>
          <p:cNvSpPr/>
          <p:nvPr/>
        </p:nvSpPr>
        <p:spPr>
          <a:xfrm>
            <a:off x="446567" y="4328364"/>
            <a:ext cx="1758428" cy="261600"/>
          </a:xfrm>
          <a:prstGeom prst="rect">
            <a:avLst/>
          </a:prstGeom>
          <a:solidFill>
            <a:srgbClr val="004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1" i="0" u="none" strike="noStrike" cap="none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Oswald"/>
              </a:rPr>
              <a:t>Más información</a:t>
            </a:r>
            <a:endParaRPr sz="1100" b="1" i="0" u="none" strike="noStrike" cap="none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Oswald"/>
            </a:endParaRPr>
          </a:p>
        </p:txBody>
      </p:sp>
      <p:pic>
        <p:nvPicPr>
          <p:cNvPr id="21" name="Google Shape;210;gfc94c875ed_2_225">
            <a:hlinkClick r:id="rId6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1595" y="4459164"/>
            <a:ext cx="445800" cy="44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92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/>
          <p:nvPr/>
        </p:nvSpPr>
        <p:spPr>
          <a:xfrm>
            <a:off x="201881" y="166255"/>
            <a:ext cx="540000" cy="540000"/>
          </a:xfrm>
          <a:prstGeom prst="ellipse">
            <a:avLst/>
          </a:prstGeom>
          <a:solidFill>
            <a:srgbClr val="004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569037" y="225631"/>
            <a:ext cx="7434931" cy="421247"/>
          </a:xfrm>
          <a:prstGeom prst="roundRect">
            <a:avLst>
              <a:gd name="adj" fmla="val 16667"/>
            </a:avLst>
          </a:prstGeom>
          <a:solidFill>
            <a:srgbClr val="004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768763" y="173620"/>
            <a:ext cx="7079218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Definir acuerdos de participación</a:t>
            </a:r>
            <a:endParaRPr sz="2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285861" y="699959"/>
            <a:ext cx="8228746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Los acuerdos de participación integran los arreglos, alianzas, pactos, roles y responsabilidades para el desarrollo de los proyectos de </a:t>
            </a:r>
            <a:r>
              <a:rPr lang="es-ES" sz="1400" b="0" i="0" u="none" strike="noStrike" cap="none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SbN</a:t>
            </a:r>
            <a:r>
              <a:rPr lang="es-ES" sz="14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. Constituyen la base del sistema de gobernanza, pues definen:</a:t>
            </a:r>
            <a:endParaRPr sz="14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261836" y="225631"/>
            <a:ext cx="4200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/>
          </a:p>
        </p:txBody>
      </p:sp>
      <p:grpSp>
        <p:nvGrpSpPr>
          <p:cNvPr id="208" name="Google Shape;208;p9"/>
          <p:cNvGrpSpPr/>
          <p:nvPr/>
        </p:nvGrpSpPr>
        <p:grpSpPr>
          <a:xfrm>
            <a:off x="380011" y="1745673"/>
            <a:ext cx="5450773" cy="2959577"/>
            <a:chOff x="0" y="0"/>
            <a:chExt cx="5450773" cy="2959577"/>
          </a:xfrm>
        </p:grpSpPr>
        <p:sp>
          <p:nvSpPr>
            <p:cNvPr id="209" name="Google Shape;209;p9"/>
            <p:cNvSpPr/>
            <p:nvPr/>
          </p:nvSpPr>
          <p:spPr>
            <a:xfrm>
              <a:off x="0" y="0"/>
              <a:ext cx="5450773" cy="359774"/>
            </a:xfrm>
            <a:prstGeom prst="roundRect">
              <a:avLst>
                <a:gd name="adj" fmla="val 16667"/>
              </a:avLst>
            </a:prstGeom>
            <a:solidFill>
              <a:srgbClr val="CBD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 txBox="1"/>
            <p:nvPr/>
          </p:nvSpPr>
          <p:spPr>
            <a:xfrm>
              <a:off x="17563" y="17563"/>
              <a:ext cx="5415647" cy="324648"/>
            </a:xfrm>
            <a:prstGeom prst="rect">
              <a:avLst/>
            </a:prstGeom>
            <a:solidFill>
              <a:srgbClr val="CBD300"/>
            </a:solidFill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¿Quién decide y con qué recursos?</a:t>
              </a:r>
              <a:endPara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0" y="377027"/>
              <a:ext cx="5450773" cy="6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 txBox="1"/>
            <p:nvPr/>
          </p:nvSpPr>
          <p:spPr>
            <a:xfrm>
              <a:off x="0" y="377027"/>
              <a:ext cx="5450773" cy="6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3050" tIns="19050" rIns="106675" bIns="190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s-ES" sz="12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Actores</a:t>
              </a:r>
              <a:endPara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s-ES" sz="12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Recursos disponibles</a:t>
              </a:r>
              <a:endPara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s-ES" sz="12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Formas de negociación y resolución de conflictos</a:t>
              </a:r>
              <a:endPara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0" y="998027"/>
              <a:ext cx="5450773" cy="359774"/>
            </a:xfrm>
            <a:prstGeom prst="roundRect">
              <a:avLst>
                <a:gd name="adj" fmla="val 16667"/>
              </a:avLst>
            </a:prstGeom>
            <a:solidFill>
              <a:srgbClr val="82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 txBox="1"/>
            <p:nvPr/>
          </p:nvSpPr>
          <p:spPr>
            <a:xfrm>
              <a:off x="17563" y="1015590"/>
              <a:ext cx="5415647" cy="324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500" b="0" i="0" u="none" strike="noStrike" cap="none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¿Cómo se decide?</a:t>
              </a:r>
              <a:endParaRPr sz="15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0" y="1357802"/>
              <a:ext cx="5450773" cy="6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 txBox="1"/>
            <p:nvPr/>
          </p:nvSpPr>
          <p:spPr>
            <a:xfrm>
              <a:off x="0" y="1357802"/>
              <a:ext cx="5450773" cy="6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3050" tIns="19050" rIns="106675" bIns="190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s-ES" sz="12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Estructura para la toma de decisiones (roles y responsabilidades)</a:t>
              </a:r>
              <a:endPara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s-ES" sz="12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Reglas formales</a:t>
              </a:r>
              <a:endPara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s-ES" sz="12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Reglas de juego</a:t>
              </a:r>
              <a:endPara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0" y="1978802"/>
              <a:ext cx="5450773" cy="359774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 txBox="1"/>
            <p:nvPr/>
          </p:nvSpPr>
          <p:spPr>
            <a:xfrm>
              <a:off x="17563" y="1996365"/>
              <a:ext cx="5415647" cy="324648"/>
            </a:xfrm>
            <a:prstGeom prst="rect">
              <a:avLst/>
            </a:prstGeom>
            <a:solidFill>
              <a:srgbClr val="004241"/>
            </a:solidFill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¿Qué se decide?</a:t>
              </a:r>
              <a:endParaRPr sz="15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0" y="2338577"/>
              <a:ext cx="5450773" cy="6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 txBox="1"/>
            <p:nvPr/>
          </p:nvSpPr>
          <p:spPr>
            <a:xfrm>
              <a:off x="0" y="2338577"/>
              <a:ext cx="5450773" cy="6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3050" tIns="19050" rIns="106675" bIns="190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s-ES" sz="12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Alcance, metas y objetivos</a:t>
              </a:r>
              <a:endPara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s-ES" sz="12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Compromisos</a:t>
              </a:r>
              <a:endPara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lang="es-ES" sz="12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Estrategias y mecanismos de implementación y seguimiento</a:t>
              </a:r>
              <a:endPara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221" name="Google Shape;22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3972" y="1778619"/>
            <a:ext cx="2880472" cy="272213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>
            <a:hlinkClick r:id="rId4"/>
          </p:cNvPr>
          <p:cNvSpPr txBox="1"/>
          <p:nvPr/>
        </p:nvSpPr>
        <p:spPr>
          <a:xfrm>
            <a:off x="6305799" y="2493368"/>
            <a:ext cx="2303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Existe una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diversidad de acuerdos de participación entre alianza, acuerdo de voluntades, pactos. Algunos ejemplos </a:t>
            </a:r>
            <a:r>
              <a:rPr lang="es-ES" sz="1200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consúltalos</a:t>
            </a:r>
            <a:r>
              <a:rPr lang="es-ES" sz="12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aquí</a:t>
            </a:r>
            <a:endParaRPr sz="12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3" name="Google Shape;223;p9" descr="https://lh5.googleusercontent.com/gmBETi5gGbhSHbPrulVznKAhz_t2t3Wrda6kNG1wGmnPXkVAHfkCCAH3bjs_GAGmgmkNyReQsIVXSnMfh6gDABtLPbITDWS8sNyj1J9yp8dD_fMz-ICY8q1O_yFumqj5kQ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45460">
            <a:off x="7924182" y="3453921"/>
            <a:ext cx="970625" cy="9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/>
          <p:nvPr/>
        </p:nvSpPr>
        <p:spPr>
          <a:xfrm>
            <a:off x="498058" y="2409299"/>
            <a:ext cx="2208811" cy="1598276"/>
          </a:xfrm>
          <a:prstGeom prst="roundRect">
            <a:avLst>
              <a:gd name="adj" fmla="val 0"/>
            </a:avLst>
          </a:prstGeom>
          <a:solidFill>
            <a:srgbClr val="004241"/>
          </a:solidFill>
          <a:ln w="12700" cap="flat" cmpd="sng">
            <a:solidFill>
              <a:srgbClr val="004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201881" y="166255"/>
            <a:ext cx="540000" cy="540000"/>
          </a:xfrm>
          <a:prstGeom prst="ellipse">
            <a:avLst/>
          </a:prstGeom>
          <a:solidFill>
            <a:srgbClr val="004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569037" y="225631"/>
            <a:ext cx="7434931" cy="421247"/>
          </a:xfrm>
          <a:prstGeom prst="roundRect">
            <a:avLst>
              <a:gd name="adj" fmla="val 16667"/>
            </a:avLst>
          </a:prstGeom>
          <a:solidFill>
            <a:srgbClr val="004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768763" y="173620"/>
            <a:ext cx="7079218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Establecer canales de comunicación</a:t>
            </a:r>
            <a:endParaRPr sz="2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285861" y="699959"/>
            <a:ext cx="8335166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Los canales de comunicación permiten acercar a más personas a las iniciativas de los proyectos de SbN, mejorar en la calidad de los procesos e innovar en esquemas colaborativos. Para ello, es necesario definir y generar canales de tipo informativo, participativo y de atención. </a:t>
            </a:r>
            <a:endParaRPr sz="14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261836" y="225631"/>
            <a:ext cx="4200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/>
          </a:p>
        </p:txBody>
      </p:sp>
      <p:sp>
        <p:nvSpPr>
          <p:cNvPr id="234" name="Google Shape;234;p10"/>
          <p:cNvSpPr txBox="1"/>
          <p:nvPr/>
        </p:nvSpPr>
        <p:spPr>
          <a:xfrm>
            <a:off x="747163" y="2816485"/>
            <a:ext cx="1935099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Espacios o medios empleados para comunicar información relacionada con todas las fases del proyecto</a:t>
            </a:r>
            <a:endParaRPr sz="12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Google Shape;235;p10"/>
          <p:cNvSpPr/>
          <p:nvPr/>
        </p:nvSpPr>
        <p:spPr>
          <a:xfrm>
            <a:off x="331528" y="4005054"/>
            <a:ext cx="2375340" cy="1026341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004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0"/>
          <p:cNvSpPr txBox="1"/>
          <p:nvPr/>
        </p:nvSpPr>
        <p:spPr>
          <a:xfrm>
            <a:off x="331527" y="3995701"/>
            <a:ext cx="2375341" cy="96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Ej. páginas web, boletines, programas de radio, etc.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En las sabanas, dadas las distancias entre centros poblados o incluso su inexistencia, la radio funciona bien.</a:t>
            </a:r>
            <a:endParaRPr sz="9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7" name="Google Shape;237;p10"/>
          <p:cNvSpPr/>
          <p:nvPr/>
        </p:nvSpPr>
        <p:spPr>
          <a:xfrm>
            <a:off x="331528" y="2415978"/>
            <a:ext cx="449706" cy="1591597"/>
          </a:xfrm>
          <a:prstGeom prst="homePlate">
            <a:avLst>
              <a:gd name="adj" fmla="val 19355"/>
            </a:avLst>
          </a:prstGeom>
          <a:solidFill>
            <a:srgbClr val="004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0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9944" y="1813133"/>
            <a:ext cx="1075622" cy="107562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0"/>
          <p:cNvSpPr txBox="1"/>
          <p:nvPr/>
        </p:nvSpPr>
        <p:spPr>
          <a:xfrm>
            <a:off x="1090509" y="2409299"/>
            <a:ext cx="193509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INFORMATIVOS</a:t>
            </a:r>
            <a:endParaRPr sz="1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3526100" y="2415978"/>
            <a:ext cx="2208811" cy="1598276"/>
          </a:xfrm>
          <a:prstGeom prst="roundRect">
            <a:avLst>
              <a:gd name="adj" fmla="val 0"/>
            </a:avLst>
          </a:prstGeom>
          <a:solidFill>
            <a:srgbClr val="829B97"/>
          </a:solidFill>
          <a:ln w="12700" cap="flat" cmpd="sng">
            <a:solidFill>
              <a:srgbClr val="829B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0"/>
          <p:cNvSpPr txBox="1"/>
          <p:nvPr/>
        </p:nvSpPr>
        <p:spPr>
          <a:xfrm>
            <a:off x="3775205" y="2751913"/>
            <a:ext cx="1935099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Medios a través de los cuales los actores interesados pueden opinar y decidir sobre asuntos relacionados  con el proyecto</a:t>
            </a:r>
            <a:endParaRPr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3359570" y="3987984"/>
            <a:ext cx="2375341" cy="5581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829B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3309541" y="4002380"/>
            <a:ext cx="257562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Ej. Encuestas virtuales, asambleas, comités o juntas.</a:t>
            </a:r>
            <a:endParaRPr sz="12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3359570" y="2410782"/>
            <a:ext cx="449706" cy="1591597"/>
          </a:xfrm>
          <a:prstGeom prst="homePlate">
            <a:avLst>
              <a:gd name="adj" fmla="val 19355"/>
            </a:avLst>
          </a:prstGeom>
          <a:solidFill>
            <a:srgbClr val="829B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4088929" y="2422657"/>
            <a:ext cx="193509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PARTICIPATIVOS</a:t>
            </a:r>
            <a:endParaRPr sz="12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6" name="Google Shape;246;p10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097179" y="1820678"/>
            <a:ext cx="1076400" cy="10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0"/>
          <p:cNvSpPr/>
          <p:nvPr/>
        </p:nvSpPr>
        <p:spPr>
          <a:xfrm>
            <a:off x="6504113" y="2415887"/>
            <a:ext cx="2208811" cy="1598276"/>
          </a:xfrm>
          <a:prstGeom prst="roundRect">
            <a:avLst>
              <a:gd name="adj" fmla="val 0"/>
            </a:avLst>
          </a:prstGeom>
          <a:solidFill>
            <a:srgbClr val="CBD300"/>
          </a:solidFill>
          <a:ln w="12700" cap="flat" cmpd="sng">
            <a:solidFill>
              <a:srgbClr val="CBD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6753218" y="2751822"/>
            <a:ext cx="1935099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Canales definidos para la recepción de propuestas, quejas, reclamos y demás información solicitada</a:t>
            </a:r>
            <a:endParaRPr sz="1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6337583" y="3987893"/>
            <a:ext cx="2375341" cy="5581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CBD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6420529" y="4002289"/>
            <a:ext cx="220049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Ej. Línea telefónica, WhatsApp, redes sociales </a:t>
            </a:r>
            <a:endParaRPr sz="12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p10"/>
          <p:cNvSpPr/>
          <p:nvPr/>
        </p:nvSpPr>
        <p:spPr>
          <a:xfrm>
            <a:off x="6337583" y="2410691"/>
            <a:ext cx="449706" cy="1591597"/>
          </a:xfrm>
          <a:prstGeom prst="homePlate">
            <a:avLst>
              <a:gd name="adj" fmla="val 19355"/>
            </a:avLst>
          </a:prstGeom>
          <a:solidFill>
            <a:srgbClr val="CB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10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075192" y="1820678"/>
            <a:ext cx="1076400" cy="10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"/>
          <p:cNvSpPr txBox="1"/>
          <p:nvPr/>
        </p:nvSpPr>
        <p:spPr>
          <a:xfrm>
            <a:off x="7165289" y="2382628"/>
            <a:ext cx="193509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ATENCIÓN</a:t>
            </a:r>
            <a:endParaRPr sz="1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1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8081" r="5988" b="1874"/>
          <a:stretch/>
        </p:blipFill>
        <p:spPr>
          <a:xfrm>
            <a:off x="4643438" y="808196"/>
            <a:ext cx="4479956" cy="4290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1"/>
          <p:cNvSpPr/>
          <p:nvPr/>
        </p:nvSpPr>
        <p:spPr>
          <a:xfrm>
            <a:off x="201881" y="166255"/>
            <a:ext cx="540000" cy="540000"/>
          </a:xfrm>
          <a:prstGeom prst="ellipse">
            <a:avLst/>
          </a:prstGeom>
          <a:solidFill>
            <a:srgbClr val="004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569037" y="225631"/>
            <a:ext cx="7434931" cy="421247"/>
          </a:xfrm>
          <a:prstGeom prst="roundRect">
            <a:avLst>
              <a:gd name="adj" fmla="val 16667"/>
            </a:avLst>
          </a:prstGeom>
          <a:solidFill>
            <a:srgbClr val="004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1"/>
          <p:cNvSpPr txBox="1"/>
          <p:nvPr/>
        </p:nvSpPr>
        <p:spPr>
          <a:xfrm>
            <a:off x="768763" y="173620"/>
            <a:ext cx="7079218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Protocolo de monitoreo y evaluación</a:t>
            </a:r>
            <a:endParaRPr sz="2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2" name="Google Shape;262;p11"/>
          <p:cNvSpPr txBox="1"/>
          <p:nvPr/>
        </p:nvSpPr>
        <p:spPr>
          <a:xfrm>
            <a:off x="440426" y="965592"/>
            <a:ext cx="4203012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Constituye el mecanismo a través del cual se define quiénes, cómo y cuándo se evalúa el cumplimiento de los objetivos propuestos y la optimización de los recursos ejecutados.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A través de este protocolo se puede establecer un comité de veeduría ciudadana, así como el procedimiento y los tiempos pactados para el proceso de rendición de cuentas. </a:t>
            </a:r>
            <a:endParaRPr sz="16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3" name="Google Shape;263;p11"/>
          <p:cNvSpPr txBox="1"/>
          <p:nvPr/>
        </p:nvSpPr>
        <p:spPr>
          <a:xfrm>
            <a:off x="261836" y="225631"/>
            <a:ext cx="4200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/>
          <p:nvPr/>
        </p:nvSpPr>
        <p:spPr>
          <a:xfrm>
            <a:off x="303225" y="277610"/>
            <a:ext cx="788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1" i="0" u="none" strike="noStrike" cap="none" dirty="0">
                <a:solidFill>
                  <a:srgbClr val="004241"/>
                </a:solidFill>
                <a:latin typeface="Verdana"/>
                <a:ea typeface="Verdana"/>
                <a:cs typeface="Verdana"/>
                <a:sym typeface="Verdana"/>
              </a:rPr>
              <a:t>Referencias bibliográficas</a:t>
            </a:r>
            <a:endParaRPr sz="2200" b="1" i="0" u="none" strike="noStrike" cap="none" dirty="0">
              <a:solidFill>
                <a:srgbClr val="00424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9" name="Google Shape;269;p13"/>
          <p:cNvSpPr txBox="1"/>
          <p:nvPr/>
        </p:nvSpPr>
        <p:spPr>
          <a:xfrm>
            <a:off x="303225" y="800810"/>
            <a:ext cx="8666100" cy="358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8288" indent="-268288" algn="l">
              <a:buFont typeface="Arial" panose="020B0604020202020204" pitchFamily="34" charset="0"/>
              <a:buChar char="•"/>
            </a:pP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Clerici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N, Salazar, C., Pardo-Díaz, C., 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Jiggins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C., Richardson, J. y Linares, M. (2018). 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Peace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in Colombia is a 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critical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moment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for Neotropical 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connectivity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and 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conservation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: 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Save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the 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northern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Andes-Amazon 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biodiversity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bridge. </a:t>
            </a:r>
            <a:r>
              <a:rPr lang="es-ES" sz="1100" b="0" i="1" u="none" strike="noStrike" cap="none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Conservation Letters, </a:t>
            </a:r>
            <a:r>
              <a:rPr lang="es-CO" sz="11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12 (6160): e12594. doi: </a:t>
            </a:r>
            <a:r>
              <a:rPr lang="es-CO" sz="11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10.1111/conl.12594</a:t>
            </a:r>
            <a:endParaRPr lang="es-CO" sz="1100" b="0" i="0" dirty="0">
              <a:solidFill>
                <a:srgbClr val="555555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Garzón-Yepes, N. V. (2020). </a:t>
            </a:r>
            <a:r>
              <a:rPr lang="es-ES" sz="1100" b="0" i="1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Participación y gobernanza territorial. Cartilla para la incidencia efectiva de las comunidades indígenas y campesinas del territorio Entrerríos, en el municipio de Solano (Caquetá). 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Bogotá: Fundación Natura – Amazonia 2.0. En línea: </a:t>
            </a:r>
            <a:r>
              <a:rPr lang="es-ES" sz="1100" b="0" i="0" u="sng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https://bit.ly/3xOjayB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Ostrom, E. (2014). Más allá de los mercados y los Estados: Gobernanza policéntrica de sistemas económicos complejos. </a:t>
            </a:r>
            <a:r>
              <a:rPr lang="es-ES" sz="1100" b="0" i="1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Revista Mexicana de Sociología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, 76, 15-7</a:t>
            </a:r>
            <a:endParaRPr sz="11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Paskás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N, 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Abunnasr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Y &amp; 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Nallbandian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S. (2021). 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Assessing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deeper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levels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of 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participation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in 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nature-based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solutions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in 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urban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landscapes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– A 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literature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review of real-</a:t>
            </a:r>
            <a:r>
              <a:rPr lang="es-ES" sz="1100" b="0" i="0" u="none" strike="noStrike" cap="none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world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cases. </a:t>
            </a:r>
            <a:r>
              <a:rPr lang="es-ES" sz="1100" b="0" i="1" u="none" strike="noStrike" cap="none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Landscape</a:t>
            </a:r>
            <a:r>
              <a:rPr lang="es-ES" sz="1100" b="0" i="1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and Urban </a:t>
            </a:r>
            <a:r>
              <a:rPr lang="es-ES" sz="1100" b="0" i="1" u="none" strike="noStrike" cap="none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Planning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, 210, 104065. </a:t>
            </a:r>
            <a:r>
              <a:rPr lang="es-ES" sz="1100" b="0" i="0" u="sng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doi:10.1016/j.landurbplan.2021.104065</a:t>
            </a: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285750" lvl="0" indent="-285750" algn="just">
              <a:spcBef>
                <a:spcPts val="2000"/>
              </a:spcBef>
              <a:spcAft>
                <a:spcPts val="1000"/>
              </a:spcAft>
              <a:buSzPts val="1100"/>
              <a:buFont typeface="Arial"/>
              <a:buChar char="•"/>
            </a:pPr>
            <a:r>
              <a:rPr lang="es-ES" sz="11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UICN (2020). Estándar global de la UICN para soluciones basadas en la naturaleza. </a:t>
            </a:r>
            <a:r>
              <a:rPr lang="es-ES" sz="1100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Gland</a:t>
            </a:r>
            <a:r>
              <a:rPr lang="es-ES" sz="1100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s-ES" sz="110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Suiza: UICN</a:t>
            </a:r>
            <a:r>
              <a:rPr lang="es-ES" sz="1100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,. </a:t>
            </a:r>
            <a:r>
              <a:rPr lang="es-ES" sz="1100" b="0" i="0" u="sng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doi:10.2305/IUCN.CH.2020.08.es</a:t>
            </a:r>
            <a:endParaRPr sz="11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303225" y="277793"/>
            <a:ext cx="788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1" i="0" u="none" strike="noStrike" cap="none" dirty="0">
                <a:solidFill>
                  <a:srgbClr val="004241"/>
                </a:solidFill>
                <a:latin typeface="Verdana"/>
                <a:ea typeface="Verdana"/>
                <a:cs typeface="Verdana"/>
                <a:sym typeface="Verdana"/>
              </a:rPr>
              <a:t>¿Por qué es importante la participación?</a:t>
            </a:r>
            <a:endParaRPr sz="2200" b="1" i="0" u="none" strike="noStrike" cap="none" dirty="0">
              <a:solidFill>
                <a:srgbClr val="00424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03225" y="800810"/>
            <a:ext cx="8345923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Las soluciones basadas en la naturaleza (SbN) son una herramienta potente para abordar de manera conjunta los desafíos ambientales y sociales. Sin embargo, </a:t>
            </a:r>
            <a:r>
              <a:rPr lang="es-ES" sz="1400" b="1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para que su implementación sea legítima, amplia y sustentable</a:t>
            </a:r>
            <a:r>
              <a:rPr lang="es-ES" sz="14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es crucial que la inclusión de personas, organizaciones, sectores, instituciones y comunidades sea efectiva desde el momento mismo de la formulación de los proyectos. Adicionalmente, la participación reduce los riesgos y genera </a:t>
            </a:r>
            <a:r>
              <a:rPr lang="es-ES" sz="14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co-beneficios</a:t>
            </a:r>
            <a:r>
              <a:rPr lang="es-ES" sz="14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como:</a:t>
            </a:r>
            <a:endParaRPr sz="14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6" name="Google Shape;96;p2"/>
          <p:cNvGrpSpPr/>
          <p:nvPr/>
        </p:nvGrpSpPr>
        <p:grpSpPr>
          <a:xfrm>
            <a:off x="-2725724" y="1747933"/>
            <a:ext cx="7784732" cy="3696054"/>
            <a:chOff x="-3098654" y="-477024"/>
            <a:chExt cx="7784732" cy="3696054"/>
          </a:xfrm>
        </p:grpSpPr>
        <p:sp>
          <p:nvSpPr>
            <p:cNvPr id="97" name="Google Shape;97;p2"/>
            <p:cNvSpPr/>
            <p:nvPr/>
          </p:nvSpPr>
          <p:spPr>
            <a:xfrm>
              <a:off x="-3098654" y="-477024"/>
              <a:ext cx="3696054" cy="3696054"/>
            </a:xfrm>
            <a:prstGeom prst="blockArc">
              <a:avLst>
                <a:gd name="adj1" fmla="val 18900000"/>
                <a:gd name="adj2" fmla="val 2700000"/>
                <a:gd name="adj3" fmla="val 584"/>
              </a:avLst>
            </a:prstGeom>
            <a:noFill/>
            <a:ln w="12700" cap="flat" cmpd="sng">
              <a:solidFill>
                <a:srgbClr val="00424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13379" y="210805"/>
              <a:ext cx="4372699" cy="42183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 txBox="1"/>
            <p:nvPr/>
          </p:nvSpPr>
          <p:spPr>
            <a:xfrm>
              <a:off x="313379" y="210805"/>
              <a:ext cx="4372699" cy="421830"/>
            </a:xfrm>
            <a:prstGeom prst="rect">
              <a:avLst/>
            </a:prstGeom>
            <a:solidFill>
              <a:srgbClr val="004241"/>
            </a:solidFill>
            <a:ln>
              <a:noFill/>
            </a:ln>
          </p:spPr>
          <p:txBody>
            <a:bodyPr spcFirstLastPara="1" wrap="square" lIns="334825" tIns="30475" rIns="30475" bIns="3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Intercambio de saberes, generación y apropiación de conocimientos</a:t>
              </a:r>
              <a:endPara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9735" y="158076"/>
              <a:ext cx="527287" cy="527287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0424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55224" y="843660"/>
              <a:ext cx="4130854" cy="421830"/>
            </a:xfrm>
            <a:prstGeom prst="rect">
              <a:avLst/>
            </a:prstGeom>
            <a:solidFill>
              <a:srgbClr val="B9767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555224" y="843660"/>
              <a:ext cx="4130854" cy="421830"/>
            </a:xfrm>
            <a:prstGeom prst="rect">
              <a:avLst/>
            </a:prstGeom>
            <a:solidFill>
              <a:srgbClr val="829B97"/>
            </a:solidFill>
            <a:ln>
              <a:noFill/>
            </a:ln>
          </p:spPr>
          <p:txBody>
            <a:bodyPr spcFirstLastPara="1" wrap="square" lIns="334825" tIns="30475" rIns="30475" bIns="3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b="0" i="0" u="none" strike="noStrike" cap="none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Incorpora el conocimiento tradicional en la planificación y diseño de las SbN</a:t>
              </a:r>
              <a:endParaRPr sz="1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91580" y="790931"/>
              <a:ext cx="527287" cy="527287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829B9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55224" y="1476514"/>
              <a:ext cx="4130854" cy="421830"/>
            </a:xfrm>
            <a:prstGeom prst="rect">
              <a:avLst/>
            </a:prstGeom>
            <a:solidFill>
              <a:srgbClr val="D83E3E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555224" y="1476514"/>
              <a:ext cx="4130854" cy="421830"/>
            </a:xfrm>
            <a:prstGeom prst="rect">
              <a:avLst/>
            </a:prstGeom>
            <a:solidFill>
              <a:srgbClr val="004241"/>
            </a:solidFill>
            <a:ln>
              <a:noFill/>
            </a:ln>
          </p:spPr>
          <p:txBody>
            <a:bodyPr spcFirstLastPara="1" wrap="square" lIns="334825" tIns="30475" rIns="30475" bIns="3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b="0" i="0" u="none" strike="noStrike" cap="none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Dinamiza los procesos de innovación y resiliencia </a:t>
              </a:r>
              <a:r>
                <a:rPr lang="es-ES" sz="1200" b="0" i="0" u="none" strike="noStrike" cap="none" dirty="0" err="1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socioecológica</a:t>
              </a:r>
              <a:r>
                <a:rPr lang="es-ES" sz="1200" b="0" i="0" u="none" strike="noStrike" cap="none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territorial</a:t>
              </a:r>
              <a:endParaRPr sz="1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91580" y="1423786"/>
              <a:ext cx="527287" cy="527287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0424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13379" y="2109369"/>
              <a:ext cx="4372699" cy="421830"/>
            </a:xfrm>
            <a:prstGeom prst="rect">
              <a:avLst/>
            </a:prstGeom>
            <a:solidFill>
              <a:srgbClr val="FE000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313379" y="2109369"/>
              <a:ext cx="4372699" cy="421830"/>
            </a:xfrm>
            <a:prstGeom prst="rect">
              <a:avLst/>
            </a:prstGeom>
            <a:solidFill>
              <a:srgbClr val="829B97"/>
            </a:solidFill>
            <a:ln>
              <a:noFill/>
            </a:ln>
          </p:spPr>
          <p:txBody>
            <a:bodyPr spcFirstLastPara="1" wrap="square" lIns="334825" tIns="30475" rIns="30475" bIns="3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Promueve los procesos de innovación socioecológica territorial</a:t>
              </a:r>
              <a:endPara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9735" y="2056640"/>
              <a:ext cx="527287" cy="527287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829B9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94774">
            <a:off x="6065023" y="1865752"/>
            <a:ext cx="2545621" cy="285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 rot="-1009541">
            <a:off x="6546621" y="2439334"/>
            <a:ext cx="1658955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El criterio 5 del estándar de la UICN (2020), define que las SbN se basan en procesos de gobernanza, inclusivos, transparentes y empoderadores </a:t>
            </a:r>
            <a:endParaRPr sz="1200" b="0" i="0" u="none" strike="noStrike" cap="none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93316" y="4779893"/>
            <a:ext cx="3999834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Fuente: Puskás, Abunnasr &amp; Naalbandian (2021)</a:t>
            </a:r>
            <a:endParaRPr sz="1200" b="0" i="0" u="none" strike="noStrike" cap="none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303224" y="277793"/>
            <a:ext cx="8661917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1" i="0" u="none" strike="noStrike" cap="none">
                <a:solidFill>
                  <a:srgbClr val="004241"/>
                </a:solidFill>
                <a:latin typeface="Verdana"/>
                <a:ea typeface="Verdana"/>
                <a:cs typeface="Verdana"/>
                <a:sym typeface="Verdana"/>
              </a:rPr>
              <a:t>Hablemos de gobernanza</a:t>
            </a:r>
            <a:endParaRPr sz="2200" b="1" i="0" u="none" strike="noStrike" cap="none">
              <a:solidFill>
                <a:srgbClr val="00424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303224" y="800983"/>
            <a:ext cx="8496531" cy="74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Una concepción de </a:t>
            </a:r>
            <a:r>
              <a:rPr lang="es-ES" b="1" dirty="0">
                <a:latin typeface="Verdana"/>
                <a:ea typeface="Verdana"/>
                <a:cs typeface="Verdana"/>
                <a:sym typeface="Verdana"/>
              </a:rPr>
              <a:t>gobierno</a:t>
            </a:r>
            <a:r>
              <a:rPr lang="es-E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más allá del Estado y de los mercados es lo que hoy por hoy se denomina </a:t>
            </a:r>
            <a:r>
              <a:rPr lang="es-ES" b="1" dirty="0">
                <a:latin typeface="Verdana"/>
                <a:ea typeface="Verdana"/>
                <a:cs typeface="Verdana"/>
                <a:sym typeface="Verdana"/>
              </a:rPr>
              <a:t>gobernanza</a:t>
            </a:r>
            <a:r>
              <a:rPr lang="es-E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para la cual es necesaria la participación e incidencia real, horizontal y democrática de todos los actores interesados. </a:t>
            </a: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3159116" y="3580345"/>
            <a:ext cx="1365425" cy="627062"/>
          </a:xfrm>
          <a:prstGeom prst="roundRect">
            <a:avLst>
              <a:gd name="adj" fmla="val 16667"/>
            </a:avLst>
          </a:prstGeom>
          <a:solidFill>
            <a:srgbClr val="CB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1787686" y="3569503"/>
            <a:ext cx="1366576" cy="627062"/>
          </a:xfrm>
          <a:prstGeom prst="roundRect">
            <a:avLst>
              <a:gd name="adj" fmla="val 16667"/>
            </a:avLst>
          </a:prstGeom>
          <a:solidFill>
            <a:srgbClr val="829B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405498" y="3557361"/>
            <a:ext cx="1366576" cy="627061"/>
          </a:xfrm>
          <a:prstGeom prst="roundRect">
            <a:avLst>
              <a:gd name="adj" fmla="val 16667"/>
            </a:avLst>
          </a:prstGeom>
          <a:solidFill>
            <a:srgbClr val="CB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393507" y="1960655"/>
            <a:ext cx="1564386" cy="703281"/>
          </a:xfrm>
          <a:prstGeom prst="roundRect">
            <a:avLst>
              <a:gd name="adj" fmla="val 16667"/>
            </a:avLst>
          </a:prstGeom>
          <a:solidFill>
            <a:srgbClr val="829B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394386" y="2341675"/>
            <a:ext cx="4554134" cy="1301750"/>
          </a:xfrm>
          <a:prstGeom prst="homePlate">
            <a:avLst>
              <a:gd name="adj" fmla="val 32821"/>
            </a:avLst>
          </a:prstGeom>
          <a:solidFill>
            <a:srgbClr val="004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443074" y="2426860"/>
            <a:ext cx="4268775" cy="112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Formas y medios empleados por la sociedad para </a:t>
            </a:r>
            <a:r>
              <a:rPr lang="es-ES" sz="14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elegir objetivos comunes, decisiones colectivas y efectuar acciones </a:t>
            </a:r>
            <a:r>
              <a:rPr lang="es-ES" sz="1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para alcanzar estos objetivos </a:t>
            </a:r>
            <a:endParaRPr sz="14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475348" y="2002114"/>
            <a:ext cx="1375847" cy="37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44"/>
              </a:buClr>
              <a:buSzPts val="1500"/>
              <a:buFont typeface="Verdana"/>
              <a:buNone/>
            </a:pPr>
            <a:r>
              <a:rPr lang="es-ES" sz="15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Entendida</a:t>
            </a:r>
            <a:endParaRPr sz="15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475415" y="3669532"/>
            <a:ext cx="1187867" cy="40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44"/>
              </a:buClr>
              <a:buSzPts val="1500"/>
              <a:buFont typeface="Verdana"/>
              <a:buNone/>
            </a:pPr>
            <a:r>
              <a:rPr lang="es-ES" sz="15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Redes</a:t>
            </a:r>
            <a:endParaRPr sz="1500" b="0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2044619" y="3524225"/>
            <a:ext cx="961073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44"/>
              </a:buClr>
              <a:buSzPts val="1500"/>
              <a:buFont typeface="Verdana"/>
              <a:buNone/>
            </a:pPr>
            <a:r>
              <a:rPr lang="es-ES" sz="15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Medios</a:t>
            </a:r>
            <a:endParaRPr sz="1500" b="0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3228554" y="3590074"/>
            <a:ext cx="125295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44"/>
              </a:buClr>
              <a:buSzPts val="1500"/>
              <a:buFont typeface="Verdana"/>
              <a:buNone/>
            </a:pPr>
            <a:r>
              <a:rPr lang="es-ES" sz="15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Intereses</a:t>
            </a:r>
            <a:endParaRPr sz="1500" b="0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129" name="Google Shape;129;p3"/>
          <p:cNvCxnSpPr/>
          <p:nvPr/>
        </p:nvCxnSpPr>
        <p:spPr>
          <a:xfrm rot="10800000">
            <a:off x="541674" y="4242682"/>
            <a:ext cx="3832200" cy="42900"/>
          </a:xfrm>
          <a:prstGeom prst="curvedConnector3">
            <a:avLst>
              <a:gd name="adj1" fmla="val 0"/>
            </a:avLst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0" name="Google Shape;130;p3"/>
          <p:cNvCxnSpPr/>
          <p:nvPr/>
        </p:nvCxnSpPr>
        <p:spPr>
          <a:xfrm rot="10800000">
            <a:off x="541736" y="4242732"/>
            <a:ext cx="1906500" cy="11100"/>
          </a:xfrm>
          <a:prstGeom prst="curvedConnector3">
            <a:avLst>
              <a:gd name="adj1" fmla="val 0"/>
            </a:avLst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3"/>
          <p:cNvCxnSpPr/>
          <p:nvPr/>
        </p:nvCxnSpPr>
        <p:spPr>
          <a:xfrm rot="10800000" flipH="1">
            <a:off x="2448236" y="4231632"/>
            <a:ext cx="1927200" cy="22200"/>
          </a:xfrm>
          <a:prstGeom prst="curvedConnector3">
            <a:avLst>
              <a:gd name="adj1" fmla="val 0"/>
            </a:avLst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32" name="Google Shape;132;p3" descr="drp-lq.psd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912279" y="1633055"/>
            <a:ext cx="3875362" cy="306288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 txBox="1"/>
          <p:nvPr/>
        </p:nvSpPr>
        <p:spPr>
          <a:xfrm>
            <a:off x="5093316" y="4779893"/>
            <a:ext cx="3999834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Fuente: Ostrom (2014) y </a:t>
            </a:r>
            <a:r>
              <a:rPr lang="es-ES" sz="1200" b="0" i="0" u="none" strike="noStrike" cap="none" dirty="0" err="1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Chaffin</a:t>
            </a:r>
            <a:r>
              <a:rPr lang="es-ES" sz="12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1200" b="0" i="1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et al</a:t>
            </a:r>
            <a:r>
              <a:rPr lang="es-ES" sz="12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. (2016)</a:t>
            </a:r>
            <a:endParaRPr sz="12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/>
        </p:nvSpPr>
        <p:spPr>
          <a:xfrm>
            <a:off x="303225" y="299125"/>
            <a:ext cx="4268775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1" i="0" u="none" strike="noStrike" cap="none">
                <a:solidFill>
                  <a:srgbClr val="004241"/>
                </a:solidFill>
                <a:latin typeface="Verdana"/>
                <a:ea typeface="Verdana"/>
                <a:cs typeface="Verdana"/>
                <a:sym typeface="Verdana"/>
              </a:rPr>
              <a:t>¿Qué barreras existen para la participación?</a:t>
            </a:r>
            <a:endParaRPr sz="2200" b="1" i="0" u="none" strike="noStrike" cap="none">
              <a:solidFill>
                <a:srgbClr val="00424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303225" y="1326620"/>
            <a:ext cx="3999834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En muchos proyectos las </a:t>
            </a:r>
            <a:r>
              <a:rPr lang="es-ES" sz="1400" b="1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prácticas participativas no son tan frecuentes</a:t>
            </a:r>
            <a:r>
              <a:rPr lang="es-ES" sz="14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y cuando se realizan son poco representativas, sujetas a manipulación y desconectadas de la toma de decisiones reales.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En estos escenarios la participación se puede convertir en un mecanismo poco práctico, engañoso</a:t>
            </a:r>
            <a:r>
              <a:rPr lang="es-ES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14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e incluso peligroso, avalando decisiones sin realmente tener en cuenta a las personas, la comunidades o los sectores que participan, lo cual puede llevar al fracaso de los proyectos. </a:t>
            </a:r>
            <a:endParaRPr sz="14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/>
          </a:blip>
          <a:srcRect l="59673" t="18823" r="11699" b="26170"/>
          <a:stretch/>
        </p:blipFill>
        <p:spPr>
          <a:xfrm>
            <a:off x="4830184" y="123600"/>
            <a:ext cx="4077148" cy="48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 txBox="1"/>
          <p:nvPr/>
        </p:nvSpPr>
        <p:spPr>
          <a:xfrm>
            <a:off x="303225" y="4693217"/>
            <a:ext cx="3999834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Fuente: Garzón-Yepes (2020)</a:t>
            </a:r>
            <a:endParaRPr sz="1200" b="0" i="0" u="none" strike="noStrike" cap="none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/>
        </p:nvSpPr>
        <p:spPr>
          <a:xfrm>
            <a:off x="303225" y="8667"/>
            <a:ext cx="6517123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1" i="0" u="none" strike="noStrike" cap="none" dirty="0">
                <a:solidFill>
                  <a:srgbClr val="004241"/>
                </a:solidFill>
                <a:latin typeface="Verdana"/>
                <a:ea typeface="Verdana"/>
                <a:cs typeface="Verdana"/>
                <a:sym typeface="Verdana"/>
              </a:rPr>
              <a:t>¿Cómo superar estas barreras?</a:t>
            </a:r>
            <a:endParaRPr sz="2200" b="1" i="0" u="none" strike="noStrike" cap="none" dirty="0">
              <a:solidFill>
                <a:srgbClr val="00424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303224" y="4693217"/>
            <a:ext cx="3999834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Fuente: Garzón-Yepes (2020).</a:t>
            </a:r>
            <a:endParaRPr sz="12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475" y="1137877"/>
            <a:ext cx="8009050" cy="355534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/>
          <p:nvPr/>
        </p:nvSpPr>
        <p:spPr>
          <a:xfrm>
            <a:off x="415636" y="1137877"/>
            <a:ext cx="8312728" cy="3449662"/>
          </a:xfrm>
          <a:prstGeom prst="roundRect">
            <a:avLst>
              <a:gd name="adj" fmla="val 6240"/>
            </a:avLst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303224" y="510525"/>
            <a:ext cx="8496531" cy="54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 necesario </a:t>
            </a:r>
            <a:r>
              <a:rPr lang="es-ES" dirty="0">
                <a:latin typeface="Verdana"/>
                <a:ea typeface="Verdana"/>
                <a:cs typeface="Verdana"/>
                <a:sym typeface="Verdana"/>
              </a:rPr>
              <a:t>trascender</a:t>
            </a:r>
            <a:r>
              <a:rPr lang="es-E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de los niveles más bajos o pasivos de participación hacia la generación del empoderamiento </a:t>
            </a:r>
            <a:r>
              <a:rPr lang="es-ES" sz="1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socioinstitucional</a:t>
            </a:r>
            <a:r>
              <a:rPr lang="es-E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de las SbN.</a:t>
            </a: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303225" y="313918"/>
            <a:ext cx="8485773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1" i="0" u="none" strike="noStrike" cap="none" dirty="0">
                <a:solidFill>
                  <a:srgbClr val="004241"/>
                </a:solidFill>
                <a:latin typeface="Verdana"/>
                <a:ea typeface="Verdana"/>
                <a:cs typeface="Verdana"/>
                <a:sym typeface="Verdana"/>
              </a:rPr>
              <a:t>Construcción de mecanismos de participación</a:t>
            </a:r>
            <a:endParaRPr sz="2200" b="1" i="0" u="none" strike="noStrike" cap="none" dirty="0">
              <a:solidFill>
                <a:srgbClr val="00424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303225" y="822315"/>
            <a:ext cx="8335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Los mecanismos de participación integran las </a:t>
            </a:r>
            <a:r>
              <a:rPr lang="es-ES" sz="1400" b="1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instancias, espacios y acuerdos que </a:t>
            </a:r>
            <a:r>
              <a:rPr lang="es-ES" b="1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incentiven</a:t>
            </a:r>
            <a:r>
              <a:rPr lang="es-ES" sz="1400" b="1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y permit</a:t>
            </a:r>
            <a:r>
              <a:rPr lang="es-ES" b="1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es-ES" sz="1400" b="1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lang="es-ES" sz="14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 a las personas, organizaciones, comunidades y todos los actores interesados </a:t>
            </a:r>
            <a:r>
              <a:rPr lang="es-ES" sz="1400" b="1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opinar, incidir y apropiarse </a:t>
            </a:r>
            <a:r>
              <a:rPr lang="es-ES" sz="14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de cada una de las fases que integra un proyecto o iniciativa de SbN. </a:t>
            </a:r>
            <a:endParaRPr sz="14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1165270" y="1977403"/>
            <a:ext cx="1597230" cy="124151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829B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1714502" y="1868725"/>
            <a:ext cx="498764" cy="504000"/>
          </a:xfrm>
          <a:prstGeom prst="ellipse">
            <a:avLst/>
          </a:prstGeom>
          <a:solidFill>
            <a:srgbClr val="004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1165270" y="2295613"/>
            <a:ext cx="159722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Fortalecer o construir  instancias de participación</a:t>
            </a:r>
            <a:endParaRPr sz="12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2877790" y="2295613"/>
            <a:ext cx="1597230" cy="124151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829B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427022" y="2186935"/>
            <a:ext cx="498764" cy="504000"/>
          </a:xfrm>
          <a:prstGeom prst="ellipse">
            <a:avLst/>
          </a:prstGeom>
          <a:solidFill>
            <a:srgbClr val="004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3031178" y="2655310"/>
            <a:ext cx="1314202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Definir acuerdos de participación y gobernanza</a:t>
            </a:r>
            <a:endParaRPr sz="1200" b="0" i="0" u="none" strike="noStrike" cap="none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4611090" y="2690935"/>
            <a:ext cx="1597230" cy="124151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829B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5160322" y="2582257"/>
            <a:ext cx="498764" cy="504000"/>
          </a:xfrm>
          <a:prstGeom prst="ellipse">
            <a:avLst/>
          </a:prstGeom>
          <a:solidFill>
            <a:srgbClr val="004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4764478" y="3086257"/>
            <a:ext cx="1314202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Establecer canales de comunicación</a:t>
            </a:r>
            <a:endParaRPr sz="1200" b="0" i="0" u="none" strike="noStrike" cap="none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6344388" y="2991257"/>
            <a:ext cx="1597230" cy="124151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829B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6893620" y="2882579"/>
            <a:ext cx="498764" cy="504000"/>
          </a:xfrm>
          <a:prstGeom prst="ellipse">
            <a:avLst/>
          </a:prstGeom>
          <a:solidFill>
            <a:srgbClr val="004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6509651" y="3350954"/>
            <a:ext cx="1314202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Construir protocolos de monitoreo y evaluación</a:t>
            </a:r>
            <a:endParaRPr sz="1200" b="0" i="0" u="none" strike="noStrike" cap="none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1741964" y="1945393"/>
            <a:ext cx="4200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1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3478234" y="2254719"/>
            <a:ext cx="4200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/>
          </a:p>
        </p:txBody>
      </p:sp>
      <p:sp>
        <p:nvSpPr>
          <p:cNvPr id="171" name="Google Shape;171;p6"/>
          <p:cNvSpPr txBox="1"/>
          <p:nvPr/>
        </p:nvSpPr>
        <p:spPr>
          <a:xfrm>
            <a:off x="5199659" y="2653105"/>
            <a:ext cx="4200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/>
          </a:p>
        </p:txBody>
      </p:sp>
      <p:sp>
        <p:nvSpPr>
          <p:cNvPr id="172" name="Google Shape;172;p6"/>
          <p:cNvSpPr txBox="1"/>
          <p:nvPr/>
        </p:nvSpPr>
        <p:spPr>
          <a:xfrm>
            <a:off x="6910940" y="2964818"/>
            <a:ext cx="4200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sz="16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1963884" y="1977403"/>
            <a:ext cx="1347847" cy="604854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829B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3991843" y="3234696"/>
            <a:ext cx="1347847" cy="604854"/>
          </a:xfrm>
          <a:prstGeom prst="arc">
            <a:avLst>
              <a:gd name="adj1" fmla="val 5774906"/>
              <a:gd name="adj2" fmla="val 10732614"/>
            </a:avLst>
          </a:prstGeom>
          <a:noFill/>
          <a:ln w="28575" cap="flat" cmpd="sng">
            <a:solidFill>
              <a:srgbClr val="829B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5369131" y="2689232"/>
            <a:ext cx="1347847" cy="604854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829B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/>
          <p:nvPr/>
        </p:nvSpPr>
        <p:spPr>
          <a:xfrm>
            <a:off x="838701" y="1922545"/>
            <a:ext cx="7627172" cy="11080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4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386879" y="1965576"/>
            <a:ext cx="1140311" cy="1151068"/>
          </a:xfrm>
          <a:prstGeom prst="ellipse">
            <a:avLst/>
          </a:prstGeom>
          <a:solidFill>
            <a:srgbClr val="004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972" y="2068672"/>
            <a:ext cx="901848" cy="90184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 txBox="1"/>
          <p:nvPr/>
        </p:nvSpPr>
        <p:spPr>
          <a:xfrm>
            <a:off x="1504135" y="1878484"/>
            <a:ext cx="6874280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Las </a:t>
            </a:r>
            <a:r>
              <a:rPr lang="es-ES" sz="1300" b="1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instancias no reglamentadas </a:t>
            </a:r>
            <a:r>
              <a:rPr lang="es-ES" sz="13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integran todos los espacios que no están regulados por ninguna entidad o institución del Gobierno nacional, regional o territorial. Es decir, son aquellos espacios constituidos por ciudadanos, organizaciones de cooperación o de la sociedad civil, para incidir en las agendas territoriales.  </a:t>
            </a:r>
            <a:endParaRPr sz="13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741881" y="3361554"/>
            <a:ext cx="7316994" cy="1108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CBD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7488719" y="3414635"/>
            <a:ext cx="1140311" cy="1152000"/>
          </a:xfrm>
          <a:prstGeom prst="ellipse">
            <a:avLst/>
          </a:prstGeom>
          <a:solidFill>
            <a:srgbClr val="CBD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6100" y="3533679"/>
            <a:ext cx="903600" cy="9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7"/>
          <p:cNvSpPr txBox="1"/>
          <p:nvPr/>
        </p:nvSpPr>
        <p:spPr>
          <a:xfrm>
            <a:off x="849362" y="3321762"/>
            <a:ext cx="6874280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Las </a:t>
            </a:r>
            <a:r>
              <a:rPr lang="es-ES" sz="1300" b="1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instancias de participación reglamentadas </a:t>
            </a:r>
            <a:r>
              <a:rPr lang="es-ES" sz="13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son escenarios de diálogos cuya creación, composición, atribuciones, mecanismos de funcionamiento y alcance están determinados por algún instrumento normativo, plan, política o proyecto público, por lo que los proyectos de SbN pueden entrar a hacer uso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de ellos y además fortalecerlos.</a:t>
            </a:r>
            <a:endParaRPr sz="13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201881" y="166255"/>
            <a:ext cx="540000" cy="540000"/>
          </a:xfrm>
          <a:prstGeom prst="ellipse">
            <a:avLst/>
          </a:prstGeom>
          <a:solidFill>
            <a:srgbClr val="004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569037" y="225631"/>
            <a:ext cx="7434931" cy="421247"/>
          </a:xfrm>
          <a:prstGeom prst="roundRect">
            <a:avLst>
              <a:gd name="adj" fmla="val 16667"/>
            </a:avLst>
          </a:prstGeom>
          <a:solidFill>
            <a:srgbClr val="004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768763" y="173620"/>
            <a:ext cx="7079218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Construcción de instancias de participación</a:t>
            </a:r>
            <a:endParaRPr sz="22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285861" y="699959"/>
            <a:ext cx="8335166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Las instancias de participación, son espacios que se construyen para el diálogo, la planificación y la interlocución permanente entre los distintos actores interesados. Pueden ser de tipo reglamentadas o no.</a:t>
            </a:r>
            <a:endParaRPr sz="1400" b="0" i="0" u="none" strike="noStrike" cap="none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261836" y="225631"/>
            <a:ext cx="4200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20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/>
          <p:nvPr/>
        </p:nvSpPr>
        <p:spPr>
          <a:xfrm>
            <a:off x="305625" y="137994"/>
            <a:ext cx="8588993" cy="4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s-ES" sz="1700" b="1" i="0" u="none" strike="noStrike" cap="none" dirty="0">
                <a:solidFill>
                  <a:srgbClr val="004241"/>
                </a:solidFill>
                <a:latin typeface="Verdana"/>
                <a:ea typeface="Verdana"/>
                <a:cs typeface="Verdana"/>
                <a:sym typeface="Verdana"/>
              </a:rPr>
              <a:t>Ejemplo de algunas instancias reglamentadas:</a:t>
            </a:r>
            <a:endParaRPr sz="1700" b="1" i="0" u="none" strike="noStrike" cap="none" dirty="0">
              <a:solidFill>
                <a:srgbClr val="00424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98" name="Google Shape;198;p8"/>
          <p:cNvGraphicFramePr/>
          <p:nvPr>
            <p:extLst>
              <p:ext uri="{D42A27DB-BD31-4B8C-83A1-F6EECF244321}">
                <p14:modId xmlns:p14="http://schemas.microsoft.com/office/powerpoint/2010/main" val="3793854910"/>
              </p:ext>
            </p:extLst>
          </p:nvPr>
        </p:nvGraphicFramePr>
        <p:xfrm>
          <a:off x="305625" y="1323424"/>
          <a:ext cx="8375250" cy="249665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27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u="none" strike="noStrike" cap="none" dirty="0">
                          <a:sym typeface="Verdana"/>
                        </a:rPr>
                        <a:t>Instancia</a:t>
                      </a:r>
                      <a:endParaRPr sz="10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u="none" strike="noStrike" cap="none" dirty="0">
                          <a:sym typeface="Verdana"/>
                        </a:rPr>
                        <a:t>Objetivos</a:t>
                      </a:r>
                      <a:endParaRPr sz="10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u="none" strike="noStrike" cap="none">
                          <a:sym typeface="Verdana"/>
                        </a:rPr>
                        <a:t>Más información</a:t>
                      </a:r>
                      <a:endParaRPr sz="1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4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u="none" strike="noStrike" cap="none">
                          <a:sym typeface="Verdana"/>
                        </a:rPr>
                        <a:t>Consejo de Cuenca</a:t>
                      </a:r>
                      <a:endParaRPr sz="1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u="none" strike="noStrike" cap="none" dirty="0">
                          <a:sym typeface="Verdana"/>
                        </a:rPr>
                        <a:t>Es la instancia consultiva y representativa de todos los actores que viven y desarrollan actividades dentro de una cuenca hidrográfica. Pueden participar personas naturales y jurídicas, públicas o privadas, así como las comunidades indígenas, campesinas y afrodescendientes que se encuentren asentadas en la respectiva cuenca hidrográfica.</a:t>
                      </a:r>
                      <a:endParaRPr sz="10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u="sng" strike="noStrike" cap="none">
                          <a:sym typeface="Verdana"/>
                          <a:hlinkClick r:id="rId3"/>
                        </a:rPr>
                        <a:t>https://bit.ly/3FZCeNa</a:t>
                      </a:r>
                      <a:r>
                        <a:rPr lang="es-ES" sz="1000" u="none" strike="noStrike" cap="none">
                          <a:sym typeface="Verdana"/>
                        </a:rPr>
                        <a:t> </a:t>
                      </a:r>
                      <a:endParaRPr sz="1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u="none" strike="noStrike" cap="none">
                          <a:sym typeface="Verdana"/>
                        </a:rPr>
                        <a:t>Consejos Territoriales de planeación</a:t>
                      </a:r>
                      <a:endParaRPr sz="1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u="none" strike="noStrike" cap="none">
                          <a:sym typeface="Verdana"/>
                        </a:rPr>
                        <a:t>Es la instancia territorial de planeación de carácter consultivo con funciones respecto a los planes de desarrollo y Planes de Ordenamiento Territorial (POT). </a:t>
                      </a:r>
                      <a:endParaRPr sz="1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u="sng" strike="noStrike" cap="none" dirty="0">
                          <a:sym typeface="Verdana"/>
                          <a:hlinkClick r:id="rId4"/>
                        </a:rPr>
                        <a:t>https://bit.ly/3lm5wxn</a:t>
                      </a:r>
                      <a:r>
                        <a:rPr lang="es-ES" sz="1000" u="none" strike="noStrike" cap="none" dirty="0">
                          <a:sym typeface="Verdana"/>
                        </a:rPr>
                        <a:t> </a:t>
                      </a:r>
                      <a:endParaRPr sz="10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u="none" strike="noStrike" cap="none">
                          <a:sym typeface="Verdana"/>
                        </a:rPr>
                        <a:t>Nodos cambio climático</a:t>
                      </a:r>
                      <a:endParaRPr sz="1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rPr lang="es-ES" sz="1000" u="none" strike="noStrike" cap="none">
                          <a:sym typeface="Verdana"/>
                        </a:rPr>
                        <a:t>Son instancias de gobernanza regional del país para llevar a los territorios la política de cambio climático e integrar respuestas desde diferentes niveles de gobierno</a:t>
                      </a:r>
                      <a:endParaRPr sz="1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u="sng" strike="noStrike" cap="none" dirty="0">
                          <a:sym typeface="Verdana"/>
                          <a:hlinkClick r:id="rId5"/>
                        </a:rPr>
                        <a:t>https://bit.ly/3o4jmGv</a:t>
                      </a:r>
                      <a:r>
                        <a:rPr lang="es-ES" sz="1000" u="none" strike="noStrike" cap="none" dirty="0">
                          <a:sym typeface="Verdana"/>
                        </a:rPr>
                        <a:t> </a:t>
                      </a:r>
                      <a:endParaRPr sz="10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 u="none" strike="noStrike" cap="none" dirty="0">
                          <a:sym typeface="Verdana"/>
                        </a:rPr>
                        <a:t>Nodos de la REDCRE</a:t>
                      </a:r>
                      <a:endParaRPr sz="10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  <a:tabLst/>
                        <a:defRPr/>
                      </a:pPr>
                      <a:r>
                        <a:rPr lang="es-CO" sz="1000" u="none" strike="noStrike" cap="none" dirty="0">
                          <a:sym typeface="Verdana"/>
                        </a:rPr>
                        <a:t>Instancias territoriales conformadas por miembros de la red, para el acercamiento, la divulgación y fortalecimiento de las acciones adelantadas a escalas locales, y regionales.  </a:t>
                      </a:r>
                      <a:endParaRPr sz="10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000" u="sng" strike="noStrike" cap="none" dirty="0">
                          <a:sym typeface="Verdana"/>
                        </a:rPr>
                        <a:t>https://redcre.com/nodos/</a:t>
                      </a:r>
                      <a:endParaRPr sz="1000" b="0" i="0" u="sng" strike="noStrike" cap="none" dirty="0">
                        <a:solidFill>
                          <a:schemeClr val="hlink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8568197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/>
          <p:nvPr/>
        </p:nvSpPr>
        <p:spPr>
          <a:xfrm>
            <a:off x="305625" y="137994"/>
            <a:ext cx="8588993" cy="4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s-ES" sz="1700" b="1" i="0" u="none" strike="noStrike" cap="none">
                <a:solidFill>
                  <a:srgbClr val="004241"/>
                </a:solidFill>
                <a:latin typeface="Verdana"/>
                <a:ea typeface="Verdana"/>
                <a:cs typeface="Verdana"/>
                <a:sym typeface="Verdana"/>
              </a:rPr>
              <a:t>Ejemplo de algunas instancias reglamentadas:</a:t>
            </a:r>
            <a:endParaRPr sz="1700" b="1" i="0" u="none" strike="noStrike" cap="none">
              <a:solidFill>
                <a:srgbClr val="00424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98" name="Google Shape;198;p8"/>
          <p:cNvGraphicFramePr/>
          <p:nvPr>
            <p:extLst>
              <p:ext uri="{D42A27DB-BD31-4B8C-83A1-F6EECF244321}">
                <p14:modId xmlns:p14="http://schemas.microsoft.com/office/powerpoint/2010/main" val="2401489854"/>
              </p:ext>
            </p:extLst>
          </p:nvPr>
        </p:nvGraphicFramePr>
        <p:xfrm>
          <a:off x="519368" y="1228506"/>
          <a:ext cx="8375250" cy="2347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27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u="none" strike="noStrike" cap="none" dirty="0">
                          <a:sym typeface="Verdana"/>
                        </a:rPr>
                        <a:t>Instancia</a:t>
                      </a:r>
                      <a:endParaRPr sz="10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u="none" strike="noStrike" cap="none">
                          <a:sym typeface="Verdana"/>
                        </a:rPr>
                        <a:t>Objetivos</a:t>
                      </a:r>
                      <a:endParaRPr sz="1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u="none" strike="noStrike" cap="none">
                          <a:sym typeface="Verdana"/>
                        </a:rPr>
                        <a:t>Más información</a:t>
                      </a:r>
                      <a:endParaRPr sz="10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 u="none" strike="noStrike" cap="none" dirty="0">
                          <a:sym typeface="Verdana"/>
                        </a:rPr>
                        <a:t>Red Nacional de Viveros</a:t>
                      </a:r>
                      <a:endParaRPr sz="10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  <a:tabLst/>
                        <a:defRPr/>
                      </a:pPr>
                      <a:r>
                        <a:rPr lang="es-ES" sz="1000" u="none" strike="noStrike" cap="none" dirty="0">
                          <a:sym typeface="Arial"/>
                        </a:rPr>
                        <a:t>Instancia para intercambiar información, identificar productores de material vegetal nativo y visibilizar su trabajo, con el fin de hacerle frente a los desafíos de restauración de Colombia. La Red se lanzó en el año 2021 y está mapeando y conectando iniciativas en diferentes regiones de Colombia.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000" u="sng" strike="noStrike" cap="none" dirty="0">
                          <a:sym typeface="Verdana"/>
                        </a:rPr>
                        <a:t>https://www.youtube.com/watch?v=buSW5j6ztaA</a:t>
                      </a:r>
                      <a:endParaRPr sz="1000" b="0" i="0" u="sng" strike="noStrike" cap="none" dirty="0">
                        <a:solidFill>
                          <a:schemeClr val="hlink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002225544"/>
                  </a:ext>
                </a:extLst>
              </a:tr>
              <a:tr h="400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000" u="none" strike="noStrike" cap="none" dirty="0">
                          <a:sym typeface="Verdana"/>
                        </a:rPr>
                        <a:t>RESNATUR</a:t>
                      </a:r>
                      <a:endParaRPr sz="10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  <a:tabLst/>
                        <a:defRPr/>
                      </a:pPr>
                      <a:r>
                        <a:rPr lang="es-ES" sz="1000" u="none" strike="noStrike" cap="none" dirty="0">
                          <a:sym typeface="Arial"/>
                        </a:rPr>
                        <a:t>La Red de Reservas Naturales de la Sociedad Civil (RNSC) busca contribuir  al posicionamiento de iniciativas de conservación privada y manejo sostenible de la biodiversidad. Las RNSC han sido uno de los mecanismos de mayor impacto para la conservación y recuperación de las sabanas en la Orinoquia. 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Calibri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000" u="sng" strike="noStrike" cap="none" dirty="0">
                          <a:sym typeface="Verdana"/>
                        </a:rPr>
                        <a:t>https://www.resnatur.org.co/</a:t>
                      </a:r>
                      <a:endParaRPr sz="1000" b="0" i="0" u="sng" strike="noStrike" cap="none" dirty="0">
                        <a:solidFill>
                          <a:schemeClr val="hlink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10012333"/>
                  </a:ext>
                </a:extLst>
              </a:tr>
              <a:tr h="400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u="none" strike="noStrike" cap="none" dirty="0">
                          <a:sym typeface="Verdana"/>
                        </a:rPr>
                        <a:t>Otros</a:t>
                      </a:r>
                      <a:endParaRPr sz="10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rPr lang="es-ES" sz="1000" u="none" strike="noStrike" cap="none" dirty="0">
                          <a:sym typeface="Verdana"/>
                        </a:rPr>
                        <a:t>También pueden existir una multiplicidad de instancias (corporaciones autónomas regionales, mesas, comités ambientales de las Juntas de acción comunal, comisiones, entre otros), organizadas por sectores de interés: ambiental, forestal, género, jóvenes, minorías étnicas, víctimas, etc.</a:t>
                      </a:r>
                      <a:endParaRPr sz="10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739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1679</Words>
  <Application>Microsoft Office PowerPoint</Application>
  <PresentationFormat>Presentación en pantalla (16:9)</PresentationFormat>
  <Paragraphs>124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Poppins Medium</vt:lpstr>
      <vt:lpstr>Oswald</vt:lpstr>
      <vt:lpstr>Calibri</vt:lpstr>
      <vt:lpstr>Arial</vt:lpstr>
      <vt:lpstr>Verdana</vt:lpstr>
      <vt:lpstr>Tema de Office</vt:lpstr>
      <vt:lpstr>Presentación de PowerPoint</vt:lpstr>
      <vt:lpstr>Presentación de PowerPoint</vt:lpstr>
      <vt:lpstr>Entendida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Ed. SR</dc:creator>
  <cp:lastModifiedBy>NASSON FALET CENDALES PARDO</cp:lastModifiedBy>
  <cp:revision>21</cp:revision>
  <dcterms:modified xsi:type="dcterms:W3CDTF">2022-03-28T15:07:58Z</dcterms:modified>
</cp:coreProperties>
</file>