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685E7-1D1B-4435-8EAF-81C8F1A0BCA3}" v="31" dt="2025-10-18T11:35:40.5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1" d="100"/>
          <a:sy n="61" d="100"/>
        </p:scale>
        <p:origin x="100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Fernanda Lopez Osorio" userId="06f33e7ff53744d7" providerId="LiveId" clId="{A5412236-BC57-45AF-BD66-44DCBA6869B8}"/>
    <pc:docChg chg="custSel addSld delSld modSld">
      <pc:chgData name="Luisa Fernanda Lopez Osorio" userId="06f33e7ff53744d7" providerId="LiveId" clId="{A5412236-BC57-45AF-BD66-44DCBA6869B8}" dt="2025-10-19T13:19:27.444" v="295" actId="20577"/>
      <pc:docMkLst>
        <pc:docMk/>
      </pc:docMkLst>
      <pc:sldChg chg="modSp mod">
        <pc:chgData name="Luisa Fernanda Lopez Osorio" userId="06f33e7ff53744d7" providerId="LiveId" clId="{A5412236-BC57-45AF-BD66-44DCBA6869B8}" dt="2025-10-18T11:14:31.789" v="2" actId="20577"/>
        <pc:sldMkLst>
          <pc:docMk/>
          <pc:sldMk cId="0" sldId="256"/>
        </pc:sldMkLst>
        <pc:spChg chg="mod">
          <ac:chgData name="Luisa Fernanda Lopez Osorio" userId="06f33e7ff53744d7" providerId="LiveId" clId="{A5412236-BC57-45AF-BD66-44DCBA6869B8}" dt="2025-10-18T11:14:31.789" v="2" actId="20577"/>
          <ac:spMkLst>
            <pc:docMk/>
            <pc:sldMk cId="0" sldId="256"/>
            <ac:spMk id="6" creationId="{00000000-0000-0000-0000-000000000000}"/>
          </ac:spMkLst>
        </pc:spChg>
      </pc:sldChg>
      <pc:sldChg chg="addSp delSp modSp mod">
        <pc:chgData name="Luisa Fernanda Lopez Osorio" userId="06f33e7ff53744d7" providerId="LiveId" clId="{A5412236-BC57-45AF-BD66-44DCBA6869B8}" dt="2025-10-18T11:30:14.086" v="224"/>
        <pc:sldMkLst>
          <pc:docMk/>
          <pc:sldMk cId="0" sldId="261"/>
        </pc:sldMkLst>
        <pc:spChg chg="mod">
          <ac:chgData name="Luisa Fernanda Lopez Osorio" userId="06f33e7ff53744d7" providerId="LiveId" clId="{A5412236-BC57-45AF-BD66-44DCBA6869B8}" dt="2025-10-18T11:14:45.251" v="6" actId="20577"/>
          <ac:spMkLst>
            <pc:docMk/>
            <pc:sldMk cId="0" sldId="261"/>
            <ac:spMk id="4" creationId="{00000000-0000-0000-0000-000000000000}"/>
          </ac:spMkLst>
        </pc:spChg>
        <pc:graphicFrameChg chg="add mod modGraphic">
          <ac:chgData name="Luisa Fernanda Lopez Osorio" userId="06f33e7ff53744d7" providerId="LiveId" clId="{A5412236-BC57-45AF-BD66-44DCBA6869B8}" dt="2025-10-18T11:30:14.086" v="224"/>
          <ac:graphicFrameMkLst>
            <pc:docMk/>
            <pc:sldMk cId="0" sldId="261"/>
            <ac:graphicFrameMk id="3" creationId="{DA68780D-D139-8D70-EF51-E22BAC3A22AE}"/>
          </ac:graphicFrameMkLst>
        </pc:graphicFrameChg>
        <pc:graphicFrameChg chg="del modGraphic">
          <ac:chgData name="Luisa Fernanda Lopez Osorio" userId="06f33e7ff53744d7" providerId="LiveId" clId="{A5412236-BC57-45AF-BD66-44DCBA6869B8}" dt="2025-10-18T11:23:56.116" v="199" actId="478"/>
          <ac:graphicFrameMkLst>
            <pc:docMk/>
            <pc:sldMk cId="0" sldId="261"/>
            <ac:graphicFrameMk id="6" creationId="{95681626-7853-944A-6066-E6E1BC011E0F}"/>
          </ac:graphicFrameMkLst>
        </pc:graphicFrameChg>
      </pc:sldChg>
      <pc:sldChg chg="addSp delSp modSp mod">
        <pc:chgData name="Luisa Fernanda Lopez Osorio" userId="06f33e7ff53744d7" providerId="LiveId" clId="{A5412236-BC57-45AF-BD66-44DCBA6869B8}" dt="2025-10-18T11:35:47.767" v="278" actId="255"/>
        <pc:sldMkLst>
          <pc:docMk/>
          <pc:sldMk cId="0" sldId="262"/>
        </pc:sldMkLst>
        <pc:spChg chg="mod">
          <ac:chgData name="Luisa Fernanda Lopez Osorio" userId="06f33e7ff53744d7" providerId="LiveId" clId="{A5412236-BC57-45AF-BD66-44DCBA6869B8}" dt="2025-10-18T11:14:59.777" v="9" actId="20577"/>
          <ac:spMkLst>
            <pc:docMk/>
            <pc:sldMk cId="0" sldId="262"/>
            <ac:spMk id="3" creationId="{00000000-0000-0000-0000-000000000000}"/>
          </ac:spMkLst>
        </pc:spChg>
        <pc:graphicFrameChg chg="add mod modGraphic">
          <ac:chgData name="Luisa Fernanda Lopez Osorio" userId="06f33e7ff53744d7" providerId="LiveId" clId="{A5412236-BC57-45AF-BD66-44DCBA6869B8}" dt="2025-10-18T11:35:47.767" v="278" actId="255"/>
          <ac:graphicFrameMkLst>
            <pc:docMk/>
            <pc:sldMk cId="0" sldId="262"/>
            <ac:graphicFrameMk id="5" creationId="{C2816E9C-FA31-A489-274E-372CBCF1F56A}"/>
          </ac:graphicFrameMkLst>
        </pc:graphicFrameChg>
        <pc:graphicFrameChg chg="del">
          <ac:chgData name="Luisa Fernanda Lopez Osorio" userId="06f33e7ff53744d7" providerId="LiveId" clId="{A5412236-BC57-45AF-BD66-44DCBA6869B8}" dt="2025-10-18T11:29:46.161" v="213" actId="478"/>
          <ac:graphicFrameMkLst>
            <pc:docMk/>
            <pc:sldMk cId="0" sldId="262"/>
            <ac:graphicFrameMk id="7" creationId="{08B67F5F-BAFC-AB83-059A-195ECFDC0820}"/>
          </ac:graphicFrameMkLst>
        </pc:graphicFrameChg>
      </pc:sldChg>
      <pc:sldChg chg="delSp modSp mod">
        <pc:chgData name="Luisa Fernanda Lopez Osorio" userId="06f33e7ff53744d7" providerId="LiveId" clId="{A5412236-BC57-45AF-BD66-44DCBA6869B8}" dt="2025-10-19T13:19:20.173" v="293" actId="1076"/>
        <pc:sldMkLst>
          <pc:docMk/>
          <pc:sldMk cId="0" sldId="264"/>
        </pc:sldMkLst>
        <pc:spChg chg="mod">
          <ac:chgData name="Luisa Fernanda Lopez Osorio" userId="06f33e7ff53744d7" providerId="LiveId" clId="{A5412236-BC57-45AF-BD66-44DCBA6869B8}" dt="2025-10-19T13:19:17.057" v="291" actId="20577"/>
          <ac:spMkLst>
            <pc:docMk/>
            <pc:sldMk cId="0" sldId="264"/>
            <ac:spMk id="2" creationId="{00000000-0000-0000-0000-000000000000}"/>
          </ac:spMkLst>
        </pc:spChg>
        <pc:spChg chg="del">
          <ac:chgData name="Luisa Fernanda Lopez Osorio" userId="06f33e7ff53744d7" providerId="LiveId" clId="{A5412236-BC57-45AF-BD66-44DCBA6869B8}" dt="2025-10-19T13:19:09.026" v="288" actId="478"/>
          <ac:spMkLst>
            <pc:docMk/>
            <pc:sldMk cId="0" sldId="264"/>
            <ac:spMk id="4" creationId="{00000000-0000-0000-0000-000000000000}"/>
          </ac:spMkLst>
        </pc:spChg>
        <pc:spChg chg="mod">
          <ac:chgData name="Luisa Fernanda Lopez Osorio" userId="06f33e7ff53744d7" providerId="LiveId" clId="{A5412236-BC57-45AF-BD66-44DCBA6869B8}" dt="2025-10-19T13:19:20.173" v="293" actId="1076"/>
          <ac:spMkLst>
            <pc:docMk/>
            <pc:sldMk cId="0" sldId="264"/>
            <ac:spMk id="6" creationId="{00000000-0000-0000-0000-000000000000}"/>
          </ac:spMkLst>
        </pc:spChg>
        <pc:picChg chg="del">
          <ac:chgData name="Luisa Fernanda Lopez Osorio" userId="06f33e7ff53744d7" providerId="LiveId" clId="{A5412236-BC57-45AF-BD66-44DCBA6869B8}" dt="2025-10-19T13:19:05.732" v="287" actId="478"/>
          <ac:picMkLst>
            <pc:docMk/>
            <pc:sldMk cId="0" sldId="264"/>
            <ac:picMk id="3" creationId="{00000000-0000-0000-0000-000000000000}"/>
          </ac:picMkLst>
        </pc:picChg>
        <pc:picChg chg="mod">
          <ac:chgData name="Luisa Fernanda Lopez Osorio" userId="06f33e7ff53744d7" providerId="LiveId" clId="{A5412236-BC57-45AF-BD66-44DCBA6869B8}" dt="2025-10-19T13:19:18.893" v="292" actId="1076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Luisa Fernanda Lopez Osorio" userId="06f33e7ff53744d7" providerId="LiveId" clId="{A5412236-BC57-45AF-BD66-44DCBA6869B8}" dt="2025-10-19T13:19:27.444" v="295" actId="20577"/>
        <pc:sldMkLst>
          <pc:docMk/>
          <pc:sldMk cId="0" sldId="265"/>
        </pc:sldMkLst>
        <pc:spChg chg="mod">
          <ac:chgData name="Luisa Fernanda Lopez Osorio" userId="06f33e7ff53744d7" providerId="LiveId" clId="{A5412236-BC57-45AF-BD66-44DCBA6869B8}" dt="2025-10-18T11:36:29.409" v="279" actId="6549"/>
          <ac:spMkLst>
            <pc:docMk/>
            <pc:sldMk cId="0" sldId="265"/>
            <ac:spMk id="3" creationId="{00000000-0000-0000-0000-000000000000}"/>
          </ac:spMkLst>
        </pc:spChg>
        <pc:spChg chg="mod">
          <ac:chgData name="Luisa Fernanda Lopez Osorio" userId="06f33e7ff53744d7" providerId="LiveId" clId="{A5412236-BC57-45AF-BD66-44DCBA6869B8}" dt="2025-10-18T11:36:42.438" v="286" actId="20577"/>
          <ac:spMkLst>
            <pc:docMk/>
            <pc:sldMk cId="0" sldId="265"/>
            <ac:spMk id="9" creationId="{00000000-0000-0000-0000-000000000000}"/>
          </ac:spMkLst>
        </pc:spChg>
        <pc:spChg chg="mod">
          <ac:chgData name="Luisa Fernanda Lopez Osorio" userId="06f33e7ff53744d7" providerId="LiveId" clId="{A5412236-BC57-45AF-BD66-44DCBA6869B8}" dt="2025-10-19T13:19:27.444" v="295" actId="20577"/>
          <ac:spMkLst>
            <pc:docMk/>
            <pc:sldMk cId="0" sldId="265"/>
            <ac:spMk id="11" creationId="{00000000-0000-0000-0000-000000000000}"/>
          </ac:spMkLst>
        </pc:spChg>
      </pc:sldChg>
      <pc:sldChg chg="addSp delSp modSp new del mod">
        <pc:chgData name="Luisa Fernanda Lopez Osorio" userId="06f33e7ff53744d7" providerId="LiveId" clId="{A5412236-BC57-45AF-BD66-44DCBA6869B8}" dt="2025-10-18T11:25:40.626" v="212" actId="47"/>
        <pc:sldMkLst>
          <pc:docMk/>
          <pc:sldMk cId="3058651308" sldId="267"/>
        </pc:sldMkLst>
        <pc:spChg chg="del">
          <ac:chgData name="Luisa Fernanda Lopez Osorio" userId="06f33e7ff53744d7" providerId="LiveId" clId="{A5412236-BC57-45AF-BD66-44DCBA6869B8}" dt="2025-10-18T11:18:34.144" v="15" actId="478"/>
          <ac:spMkLst>
            <pc:docMk/>
            <pc:sldMk cId="3058651308" sldId="267"/>
            <ac:spMk id="3" creationId="{BDDEC203-A136-7A27-9DCD-98DDEB0E4A0A}"/>
          </ac:spMkLst>
        </pc:spChg>
        <pc:graphicFrameChg chg="add del mod modGraphic">
          <ac:chgData name="Luisa Fernanda Lopez Osorio" userId="06f33e7ff53744d7" providerId="LiveId" clId="{A5412236-BC57-45AF-BD66-44DCBA6869B8}" dt="2025-10-18T11:24:00.463" v="200" actId="21"/>
          <ac:graphicFrameMkLst>
            <pc:docMk/>
            <pc:sldMk cId="3058651308" sldId="267"/>
            <ac:graphicFrameMk id="4" creationId="{DA68780D-D139-8D70-EF51-E22BAC3A22A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628932"/>
            <a:ext cx="6477000" cy="1229360"/>
          </a:xfrm>
          <a:custGeom>
            <a:avLst/>
            <a:gdLst/>
            <a:ahLst/>
            <a:cxnLst/>
            <a:rect l="l" t="t" r="r" b="b"/>
            <a:pathLst>
              <a:path w="6477000" h="1229359">
                <a:moveTo>
                  <a:pt x="6477000" y="614540"/>
                </a:moveTo>
                <a:lnTo>
                  <a:pt x="6475146" y="566521"/>
                </a:lnTo>
                <a:lnTo>
                  <a:pt x="6469697" y="519506"/>
                </a:lnTo>
                <a:lnTo>
                  <a:pt x="6460769" y="473633"/>
                </a:lnTo>
                <a:lnTo>
                  <a:pt x="6448514" y="429056"/>
                </a:lnTo>
                <a:lnTo>
                  <a:pt x="6433058" y="385889"/>
                </a:lnTo>
                <a:lnTo>
                  <a:pt x="6414541" y="344284"/>
                </a:lnTo>
                <a:lnTo>
                  <a:pt x="6393104" y="304380"/>
                </a:lnTo>
                <a:lnTo>
                  <a:pt x="6368872" y="266293"/>
                </a:lnTo>
                <a:lnTo>
                  <a:pt x="6341999" y="230187"/>
                </a:lnTo>
                <a:lnTo>
                  <a:pt x="6312598" y="196176"/>
                </a:lnTo>
                <a:lnTo>
                  <a:pt x="6280836" y="164401"/>
                </a:lnTo>
                <a:lnTo>
                  <a:pt x="6246825" y="135013"/>
                </a:lnTo>
                <a:lnTo>
                  <a:pt x="6210719" y="108140"/>
                </a:lnTo>
                <a:lnTo>
                  <a:pt x="6172632" y="83908"/>
                </a:lnTo>
                <a:lnTo>
                  <a:pt x="6132728" y="62471"/>
                </a:lnTo>
                <a:lnTo>
                  <a:pt x="6091123" y="43954"/>
                </a:lnTo>
                <a:lnTo>
                  <a:pt x="6047956" y="28498"/>
                </a:lnTo>
                <a:lnTo>
                  <a:pt x="6003379" y="16230"/>
                </a:lnTo>
                <a:lnTo>
                  <a:pt x="5957506" y="7315"/>
                </a:lnTo>
                <a:lnTo>
                  <a:pt x="5910491" y="1854"/>
                </a:lnTo>
                <a:lnTo>
                  <a:pt x="5862472" y="0"/>
                </a:lnTo>
                <a:lnTo>
                  <a:pt x="941285" y="0"/>
                </a:lnTo>
                <a:lnTo>
                  <a:pt x="538327" y="0"/>
                </a:lnTo>
                <a:lnTo>
                  <a:pt x="0" y="0"/>
                </a:lnTo>
                <a:lnTo>
                  <a:pt x="0" y="318706"/>
                </a:lnTo>
                <a:lnTo>
                  <a:pt x="0" y="910374"/>
                </a:lnTo>
                <a:lnTo>
                  <a:pt x="0" y="1229067"/>
                </a:lnTo>
                <a:lnTo>
                  <a:pt x="538327" y="1229067"/>
                </a:lnTo>
                <a:lnTo>
                  <a:pt x="941285" y="1229067"/>
                </a:lnTo>
                <a:lnTo>
                  <a:pt x="5862459" y="1229067"/>
                </a:lnTo>
                <a:lnTo>
                  <a:pt x="5910478" y="1227226"/>
                </a:lnTo>
                <a:lnTo>
                  <a:pt x="5957494" y="1221778"/>
                </a:lnTo>
                <a:lnTo>
                  <a:pt x="6003366" y="1212850"/>
                </a:lnTo>
                <a:lnTo>
                  <a:pt x="6047943" y="1200594"/>
                </a:lnTo>
                <a:lnTo>
                  <a:pt x="6091110" y="1185138"/>
                </a:lnTo>
                <a:lnTo>
                  <a:pt x="6132715" y="1166622"/>
                </a:lnTo>
                <a:lnTo>
                  <a:pt x="6172632" y="1145184"/>
                </a:lnTo>
                <a:lnTo>
                  <a:pt x="6210706" y="1120952"/>
                </a:lnTo>
                <a:lnTo>
                  <a:pt x="6246825" y="1094079"/>
                </a:lnTo>
                <a:lnTo>
                  <a:pt x="6280823" y="1064679"/>
                </a:lnTo>
                <a:lnTo>
                  <a:pt x="6312598" y="1032916"/>
                </a:lnTo>
                <a:lnTo>
                  <a:pt x="6341986" y="998905"/>
                </a:lnTo>
                <a:lnTo>
                  <a:pt x="6368859" y="962787"/>
                </a:lnTo>
                <a:lnTo>
                  <a:pt x="6393091" y="924712"/>
                </a:lnTo>
                <a:lnTo>
                  <a:pt x="6414529" y="884796"/>
                </a:lnTo>
                <a:lnTo>
                  <a:pt x="6433045" y="843191"/>
                </a:lnTo>
                <a:lnTo>
                  <a:pt x="6448501" y="800036"/>
                </a:lnTo>
                <a:lnTo>
                  <a:pt x="6460769" y="755446"/>
                </a:lnTo>
                <a:lnTo>
                  <a:pt x="6469685" y="709587"/>
                </a:lnTo>
                <a:lnTo>
                  <a:pt x="6475146" y="662571"/>
                </a:lnTo>
                <a:lnTo>
                  <a:pt x="6477000" y="614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575" y="5856803"/>
            <a:ext cx="5486399" cy="773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9959" y="871220"/>
            <a:ext cx="5580380" cy="2771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89959" y="4253991"/>
            <a:ext cx="4319905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7126"/>
            <a:ext cx="6783070" cy="1282700"/>
          </a:xfrm>
          <a:custGeom>
            <a:avLst/>
            <a:gdLst/>
            <a:ahLst/>
            <a:cxnLst/>
            <a:rect l="l" t="t" r="r" b="b"/>
            <a:pathLst>
              <a:path w="6783070" h="1282700">
                <a:moveTo>
                  <a:pt x="6782930" y="641273"/>
                </a:moveTo>
                <a:lnTo>
                  <a:pt x="6781178" y="593407"/>
                </a:lnTo>
                <a:lnTo>
                  <a:pt x="6775983" y="546506"/>
                </a:lnTo>
                <a:lnTo>
                  <a:pt x="6767474" y="500684"/>
                </a:lnTo>
                <a:lnTo>
                  <a:pt x="6755790" y="456069"/>
                </a:lnTo>
                <a:lnTo>
                  <a:pt x="6741033" y="412775"/>
                </a:lnTo>
                <a:lnTo>
                  <a:pt x="6723342" y="370928"/>
                </a:lnTo>
                <a:lnTo>
                  <a:pt x="6702831" y="330657"/>
                </a:lnTo>
                <a:lnTo>
                  <a:pt x="6679628" y="292087"/>
                </a:lnTo>
                <a:lnTo>
                  <a:pt x="6653860" y="255346"/>
                </a:lnTo>
                <a:lnTo>
                  <a:pt x="6625641" y="220548"/>
                </a:lnTo>
                <a:lnTo>
                  <a:pt x="6595110" y="187820"/>
                </a:lnTo>
                <a:lnTo>
                  <a:pt x="6562382" y="157289"/>
                </a:lnTo>
                <a:lnTo>
                  <a:pt x="6527597" y="129082"/>
                </a:lnTo>
                <a:lnTo>
                  <a:pt x="6490843" y="103314"/>
                </a:lnTo>
                <a:lnTo>
                  <a:pt x="6452273" y="80111"/>
                </a:lnTo>
                <a:lnTo>
                  <a:pt x="6412014" y="59601"/>
                </a:lnTo>
                <a:lnTo>
                  <a:pt x="6370167" y="41910"/>
                </a:lnTo>
                <a:lnTo>
                  <a:pt x="6326873" y="27152"/>
                </a:lnTo>
                <a:lnTo>
                  <a:pt x="6282258" y="15455"/>
                </a:lnTo>
                <a:lnTo>
                  <a:pt x="6236424" y="6946"/>
                </a:lnTo>
                <a:lnTo>
                  <a:pt x="6189523" y="1752"/>
                </a:lnTo>
                <a:lnTo>
                  <a:pt x="6141669" y="0"/>
                </a:lnTo>
                <a:lnTo>
                  <a:pt x="1066850" y="0"/>
                </a:lnTo>
                <a:lnTo>
                  <a:pt x="641261" y="0"/>
                </a:lnTo>
                <a:lnTo>
                  <a:pt x="0" y="0"/>
                </a:lnTo>
                <a:lnTo>
                  <a:pt x="0" y="641261"/>
                </a:lnTo>
                <a:lnTo>
                  <a:pt x="0" y="1282534"/>
                </a:lnTo>
                <a:lnTo>
                  <a:pt x="641261" y="1282534"/>
                </a:lnTo>
                <a:lnTo>
                  <a:pt x="6141656" y="1282547"/>
                </a:lnTo>
                <a:lnTo>
                  <a:pt x="6189523" y="1280782"/>
                </a:lnTo>
                <a:lnTo>
                  <a:pt x="6236424" y="1275588"/>
                </a:lnTo>
                <a:lnTo>
                  <a:pt x="6282245" y="1267079"/>
                </a:lnTo>
                <a:lnTo>
                  <a:pt x="6326860" y="1255395"/>
                </a:lnTo>
                <a:lnTo>
                  <a:pt x="6370155" y="1240637"/>
                </a:lnTo>
                <a:lnTo>
                  <a:pt x="6412001" y="1222946"/>
                </a:lnTo>
                <a:lnTo>
                  <a:pt x="6452273" y="1202436"/>
                </a:lnTo>
                <a:lnTo>
                  <a:pt x="6490843" y="1179233"/>
                </a:lnTo>
                <a:lnTo>
                  <a:pt x="6527584" y="1153464"/>
                </a:lnTo>
                <a:lnTo>
                  <a:pt x="6562382" y="1125245"/>
                </a:lnTo>
                <a:lnTo>
                  <a:pt x="6595110" y="1094714"/>
                </a:lnTo>
                <a:lnTo>
                  <a:pt x="6625641" y="1061986"/>
                </a:lnTo>
                <a:lnTo>
                  <a:pt x="6653847" y="1027201"/>
                </a:lnTo>
                <a:lnTo>
                  <a:pt x="6679616" y="990447"/>
                </a:lnTo>
                <a:lnTo>
                  <a:pt x="6702819" y="951877"/>
                </a:lnTo>
                <a:lnTo>
                  <a:pt x="6723329" y="911618"/>
                </a:lnTo>
                <a:lnTo>
                  <a:pt x="6741020" y="869772"/>
                </a:lnTo>
                <a:lnTo>
                  <a:pt x="6755778" y="826477"/>
                </a:lnTo>
                <a:lnTo>
                  <a:pt x="6767474" y="781862"/>
                </a:lnTo>
                <a:lnTo>
                  <a:pt x="6775983" y="736028"/>
                </a:lnTo>
                <a:lnTo>
                  <a:pt x="6781178" y="689127"/>
                </a:lnTo>
                <a:lnTo>
                  <a:pt x="6782930" y="641273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982" y="312610"/>
            <a:ext cx="5953125" cy="997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212" y="2062157"/>
            <a:ext cx="11376025" cy="439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y.humboldt.org.co/handle/20.500.11761/3530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600" dirty="0">
                <a:latin typeface="Verdana"/>
                <a:cs typeface="Verdana"/>
              </a:rPr>
              <a:t>Lineamientos</a:t>
            </a:r>
            <a:r>
              <a:rPr sz="3600" spc="-9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para</a:t>
            </a:r>
            <a:r>
              <a:rPr sz="3600" spc="-100" dirty="0"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el </a:t>
            </a:r>
            <a:r>
              <a:rPr sz="3600" dirty="0">
                <a:latin typeface="Verdana"/>
                <a:cs typeface="Verdana"/>
              </a:rPr>
              <a:t>diseño</a:t>
            </a:r>
            <a:r>
              <a:rPr sz="3600" spc="-4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del</a:t>
            </a:r>
            <a:r>
              <a:rPr sz="3600" spc="-50" dirty="0"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CBD300"/>
                </a:solidFill>
                <a:latin typeface="Verdana"/>
                <a:cs typeface="Verdana"/>
              </a:rPr>
              <a:t>sistema</a:t>
            </a:r>
            <a:r>
              <a:rPr sz="3600" spc="-50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CBD300"/>
                </a:solidFill>
                <a:latin typeface="Verdana"/>
                <a:cs typeface="Verdana"/>
              </a:rPr>
              <a:t>de </a:t>
            </a:r>
            <a:r>
              <a:rPr sz="3600" dirty="0">
                <a:solidFill>
                  <a:srgbClr val="CBD300"/>
                </a:solidFill>
                <a:latin typeface="Verdana"/>
                <a:cs typeface="Verdana"/>
              </a:rPr>
              <a:t>monitoreo</a:t>
            </a:r>
            <a:r>
              <a:rPr sz="3600" spc="-14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3600" spc="-60" dirty="0">
                <a:solidFill>
                  <a:srgbClr val="CBD300"/>
                </a:solidFill>
                <a:latin typeface="Verdana"/>
                <a:cs typeface="Verdana"/>
              </a:rPr>
              <a:t>y </a:t>
            </a:r>
            <a:r>
              <a:rPr sz="3600" dirty="0">
                <a:solidFill>
                  <a:srgbClr val="CBD300"/>
                </a:solidFill>
                <a:latin typeface="Verdana"/>
                <a:cs typeface="Verdana"/>
              </a:rPr>
              <a:t>evaluación</a:t>
            </a:r>
            <a:r>
              <a:rPr sz="3600" spc="-9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de </a:t>
            </a:r>
            <a:r>
              <a:rPr sz="3600" dirty="0">
                <a:latin typeface="Verdana"/>
                <a:cs typeface="Verdana"/>
              </a:rPr>
              <a:t>proyectos</a:t>
            </a:r>
            <a:r>
              <a:rPr sz="3600" spc="-4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de</a:t>
            </a:r>
            <a:r>
              <a:rPr sz="3600" spc="-60" dirty="0"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SbN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48400" y="76465"/>
            <a:ext cx="5845175" cy="6101080"/>
            <a:chOff x="6248400" y="76465"/>
            <a:chExt cx="5845175" cy="6101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7099" y="76465"/>
              <a:ext cx="1876106" cy="1931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1042141"/>
              <a:ext cx="5135077" cy="51350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xfrm>
            <a:off x="789959" y="4253991"/>
            <a:ext cx="4925041" cy="97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2800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Manejo forestal </a:t>
            </a:r>
            <a:r>
              <a:rPr lang="es-CO" sz="2800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sostenible</a:t>
            </a:r>
            <a:r>
              <a:rPr lang="es-CO" sz="2800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comunitario – no maderables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CEBD6D6-1F65-0E93-C2B2-D5BFDB625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96070"/>
              </p:ext>
            </p:extLst>
          </p:nvPr>
        </p:nvGraphicFramePr>
        <p:xfrm>
          <a:off x="6536650" y="6348139"/>
          <a:ext cx="5593061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3">
                  <a:extLst>
                    <a:ext uri="{9D8B030D-6E8A-4147-A177-3AD203B41FA5}">
                      <a16:colId xmlns:a16="http://schemas.microsoft.com/office/drawing/2014/main" val="504670032"/>
                    </a:ext>
                  </a:extLst>
                </a:gridCol>
                <a:gridCol w="4893928">
                  <a:extLst>
                    <a:ext uri="{9D8B030D-6E8A-4147-A177-3AD203B41FA5}">
                      <a16:colId xmlns:a16="http://schemas.microsoft.com/office/drawing/2014/main" val="115044109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1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REDCRE, 2022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3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2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Ejemplo adaptado por: Corporación Biocomercio Sostenible, </a:t>
                      </a:r>
                      <a:r>
                        <a:rPr lang="es-CO" sz="1100" b="0" kern="0" dirty="0" err="1">
                          <a:solidFill>
                            <a:schemeClr val="bg1"/>
                          </a:solidFill>
                          <a:effectLst/>
                        </a:rPr>
                        <a:t>Skaphe</a:t>
                      </a: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, 2025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538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8446" y="1673986"/>
            <a:ext cx="10273665" cy="1683385"/>
          </a:xfrm>
          <a:custGeom>
            <a:avLst/>
            <a:gdLst/>
            <a:ahLst/>
            <a:cxnLst/>
            <a:rect l="l" t="t" r="r" b="b"/>
            <a:pathLst>
              <a:path w="10273665" h="1683385">
                <a:moveTo>
                  <a:pt x="10273553" y="0"/>
                </a:moveTo>
                <a:lnTo>
                  <a:pt x="0" y="0"/>
                </a:lnTo>
                <a:lnTo>
                  <a:pt x="0" y="1683386"/>
                </a:lnTo>
                <a:lnTo>
                  <a:pt x="10273553" y="1683386"/>
                </a:lnTo>
                <a:lnTo>
                  <a:pt x="1027355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7171" y="1654555"/>
            <a:ext cx="100018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Se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tener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equipo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encargado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del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diseño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implementación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del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programa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monitoreo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de </a:t>
            </a:r>
            <a:r>
              <a:rPr sz="1800" spc="95" dirty="0">
                <a:latin typeface="Tahoma"/>
                <a:cs typeface="Tahoma"/>
              </a:rPr>
              <a:t>SbN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donde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mide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éxito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actividades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implementadas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acuerdo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objetivos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y </a:t>
            </a:r>
            <a:r>
              <a:rPr sz="1800" dirty="0">
                <a:latin typeface="Tahoma"/>
                <a:cs typeface="Tahoma"/>
              </a:rPr>
              <a:t>metas planteadas.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equipo</a:t>
            </a:r>
            <a:r>
              <a:rPr sz="1800" dirty="0">
                <a:latin typeface="Tahoma"/>
                <a:cs typeface="Tahoma"/>
              </a:rPr>
              <a:t> deberá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estar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conformado por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representantes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cada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uno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los </a:t>
            </a:r>
            <a:r>
              <a:rPr sz="1800" dirty="0">
                <a:latin typeface="Tahoma"/>
                <a:cs typeface="Tahoma"/>
              </a:rPr>
              <a:t>actores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identificados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durante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 etapa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preparación,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también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contar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más </a:t>
            </a:r>
            <a:r>
              <a:rPr sz="1800" dirty="0">
                <a:latin typeface="Tahoma"/>
                <a:cs typeface="Tahoma"/>
              </a:rPr>
              <a:t>expertos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en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750" b="1" spc="130" dirty="0" err="1">
                <a:latin typeface="Trebuchet MS"/>
                <a:cs typeface="Trebuchet MS"/>
              </a:rPr>
              <a:t>SbN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sz="1800" dirty="0" err="1">
                <a:latin typeface="Tahoma"/>
                <a:cs typeface="Tahoma"/>
              </a:rPr>
              <a:t>según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escala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del </a:t>
            </a:r>
            <a:r>
              <a:rPr sz="1800" spc="-10" dirty="0">
                <a:latin typeface="Tahoma"/>
                <a:cs typeface="Tahoma"/>
              </a:rPr>
              <a:t>proyecto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5" y="3593591"/>
            <a:ext cx="1511808" cy="17282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847" y="4148327"/>
            <a:ext cx="1039368" cy="229209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605016" y="3386328"/>
            <a:ext cx="3830320" cy="2508250"/>
            <a:chOff x="6605016" y="3386328"/>
            <a:chExt cx="3830320" cy="25082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5016" y="3386328"/>
              <a:ext cx="1075944" cy="15605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1115" y="4951100"/>
              <a:ext cx="923658" cy="9431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758382" y="3516864"/>
            <a:ext cx="2011680" cy="253332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3660" marR="5080" algn="ctr">
              <a:lnSpc>
                <a:spcPct val="102699"/>
              </a:lnSpc>
              <a:spcBef>
                <a:spcPts val="75"/>
              </a:spcBef>
            </a:pPr>
            <a:r>
              <a:rPr sz="1350" b="1" dirty="0">
                <a:latin typeface="Trebuchet MS"/>
                <a:cs typeface="Trebuchet MS"/>
              </a:rPr>
              <a:t>Experto</a:t>
            </a:r>
            <a:r>
              <a:rPr sz="1350" b="1" spc="-15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en</a:t>
            </a:r>
            <a:r>
              <a:rPr sz="1350" b="1" spc="-20" dirty="0">
                <a:latin typeface="Trebuchet MS"/>
                <a:cs typeface="Trebuchet MS"/>
              </a:rPr>
              <a:t> </a:t>
            </a:r>
            <a:r>
              <a:rPr sz="1350" b="1" spc="110" dirty="0" err="1">
                <a:latin typeface="Trebuchet MS"/>
                <a:cs typeface="Trebuchet MS"/>
              </a:rPr>
              <a:t>SbN</a:t>
            </a:r>
            <a:r>
              <a:rPr sz="1350" b="1" spc="-25" dirty="0">
                <a:latin typeface="Trebuchet MS"/>
                <a:cs typeface="Trebuchet MS"/>
              </a:rPr>
              <a:t> </a:t>
            </a:r>
            <a:r>
              <a:rPr lang="es-CO" sz="1350" b="1" spc="-25" dirty="0">
                <a:latin typeface="Trebuchet MS"/>
                <a:cs typeface="Trebuchet MS"/>
              </a:rPr>
              <a:t>en PFNM</a:t>
            </a:r>
            <a:endParaRPr sz="1350" dirty="0">
              <a:latin typeface="Trebuchet MS"/>
              <a:cs typeface="Trebuchet MS"/>
            </a:endParaRPr>
          </a:p>
          <a:p>
            <a:pPr marL="298450" marR="74295" indent="-285750">
              <a:lnSpc>
                <a:spcPct val="101400"/>
              </a:lnSpc>
              <a:spcBef>
                <a:spcPts val="1400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spc="-10" dirty="0">
                <a:latin typeface="Tahoma"/>
                <a:cs typeface="Tahoma"/>
              </a:rPr>
              <a:t>Identifica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los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datos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60" dirty="0">
                <a:latin typeface="Tahoma"/>
                <a:cs typeface="Tahoma"/>
              </a:rPr>
              <a:t>a </a:t>
            </a:r>
            <a:r>
              <a:rPr sz="1400" dirty="0">
                <a:latin typeface="Tahoma"/>
                <a:cs typeface="Tahoma"/>
              </a:rPr>
              <a:t>tomar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en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campo.</a:t>
            </a:r>
            <a:endParaRPr sz="1400" dirty="0">
              <a:latin typeface="Tahoma"/>
              <a:cs typeface="Tahoma"/>
            </a:endParaRPr>
          </a:p>
          <a:p>
            <a:pPr marL="297815" indent="-285115">
              <a:lnSpc>
                <a:spcPts val="1610"/>
              </a:lnSpc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latin typeface="Tahoma"/>
                <a:cs typeface="Tahoma"/>
              </a:rPr>
              <a:t>Establece</a:t>
            </a:r>
            <a:r>
              <a:rPr sz="1400" spc="7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los</a:t>
            </a:r>
            <a:endParaRPr sz="1400" dirty="0">
              <a:latin typeface="Tahoma"/>
              <a:cs typeface="Tahoma"/>
            </a:endParaRPr>
          </a:p>
          <a:p>
            <a:pPr marL="298450" marR="259079">
              <a:lnSpc>
                <a:spcPct val="100699"/>
              </a:lnSpc>
              <a:spcBef>
                <a:spcPts val="15"/>
              </a:spcBef>
            </a:pPr>
            <a:r>
              <a:rPr sz="1400" spc="-10" dirty="0">
                <a:latin typeface="Tahoma"/>
                <a:cs typeface="Tahoma"/>
              </a:rPr>
              <a:t>indicadores </a:t>
            </a:r>
            <a:r>
              <a:rPr sz="1400" dirty="0">
                <a:latin typeface="Tahoma"/>
                <a:cs typeface="Tahoma"/>
              </a:rPr>
              <a:t>adecuados</a:t>
            </a:r>
            <a:r>
              <a:rPr sz="1400" spc="10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para </a:t>
            </a:r>
            <a:r>
              <a:rPr sz="1400" dirty="0">
                <a:latin typeface="Tahoma"/>
                <a:cs typeface="Tahoma"/>
              </a:rPr>
              <a:t>monitorear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la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SbN</a:t>
            </a:r>
            <a:endParaRPr sz="1400" dirty="0">
              <a:latin typeface="Tahoma"/>
              <a:cs typeface="Tahoma"/>
            </a:endParaRPr>
          </a:p>
          <a:p>
            <a:pPr marL="297815" indent="-285115">
              <a:lnSpc>
                <a:spcPts val="1610"/>
              </a:lnSpc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latin typeface="Tahoma"/>
                <a:cs typeface="Tahoma"/>
              </a:rPr>
              <a:t>Capacita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</a:t>
            </a:r>
            <a:endParaRPr sz="1400" dirty="0">
              <a:latin typeface="Tahoma"/>
              <a:cs typeface="Tahoma"/>
            </a:endParaRPr>
          </a:p>
          <a:p>
            <a:pPr marL="298450" marR="385445">
              <a:lnSpc>
                <a:spcPct val="101400"/>
              </a:lnSpc>
            </a:pPr>
            <a:r>
              <a:rPr sz="1400" dirty="0">
                <a:latin typeface="Tahoma"/>
                <a:cs typeface="Tahoma"/>
              </a:rPr>
              <a:t>comunidad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en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 </a:t>
            </a:r>
            <a:r>
              <a:rPr sz="1400" dirty="0">
                <a:latin typeface="Tahoma"/>
                <a:cs typeface="Tahoma"/>
              </a:rPr>
              <a:t>toma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de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datos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1160" y="3861287"/>
            <a:ext cx="1861820" cy="216471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08940" marR="491490" indent="-58419">
              <a:lnSpc>
                <a:spcPts val="1580"/>
              </a:lnSpc>
              <a:spcBef>
                <a:spcPts val="204"/>
              </a:spcBef>
            </a:pPr>
            <a:r>
              <a:rPr sz="1350" b="1" dirty="0">
                <a:latin typeface="Trebuchet MS"/>
                <a:cs typeface="Trebuchet MS"/>
              </a:rPr>
              <a:t>Vocero</a:t>
            </a:r>
            <a:r>
              <a:rPr sz="1350" b="1" spc="50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de</a:t>
            </a:r>
            <a:r>
              <a:rPr sz="1350" b="1" spc="40" dirty="0">
                <a:latin typeface="Trebuchet MS"/>
                <a:cs typeface="Trebuchet MS"/>
              </a:rPr>
              <a:t> </a:t>
            </a:r>
            <a:r>
              <a:rPr sz="1350" b="1" spc="-45" dirty="0">
                <a:latin typeface="Trebuchet MS"/>
                <a:cs typeface="Trebuchet MS"/>
              </a:rPr>
              <a:t>la </a:t>
            </a:r>
            <a:r>
              <a:rPr sz="1350" b="1" spc="-10" dirty="0">
                <a:latin typeface="Trebuchet MS"/>
                <a:cs typeface="Trebuchet MS"/>
              </a:rPr>
              <a:t>comunidad</a:t>
            </a:r>
            <a:endParaRPr sz="1350">
              <a:latin typeface="Trebuchet MS"/>
              <a:cs typeface="Trebuchet MS"/>
            </a:endParaRPr>
          </a:p>
          <a:p>
            <a:pPr marL="298450" marR="5080" indent="-285750">
              <a:lnSpc>
                <a:spcPct val="99000"/>
              </a:lnSpc>
              <a:spcBef>
                <a:spcPts val="220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Coordina</a:t>
            </a:r>
            <a:r>
              <a:rPr sz="1400" spc="22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las </a:t>
            </a:r>
            <a:r>
              <a:rPr sz="1400" dirty="0">
                <a:latin typeface="Tahoma"/>
                <a:cs typeface="Tahoma"/>
              </a:rPr>
              <a:t>labores</a:t>
            </a:r>
            <a:r>
              <a:rPr sz="1400" spc="3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ejercicios </a:t>
            </a:r>
            <a:r>
              <a:rPr sz="1400" dirty="0">
                <a:latin typeface="Tahoma"/>
                <a:cs typeface="Tahoma"/>
              </a:rPr>
              <a:t>del</a:t>
            </a:r>
            <a:r>
              <a:rPr sz="1400" spc="9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monitoreo</a:t>
            </a:r>
            <a:r>
              <a:rPr sz="1400" spc="8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y </a:t>
            </a:r>
            <a:r>
              <a:rPr sz="1400" spc="-10" dirty="0">
                <a:latin typeface="Tahoma"/>
                <a:cs typeface="Tahoma"/>
              </a:rPr>
              <a:t>evaluación</a:t>
            </a:r>
            <a:endParaRPr sz="1400">
              <a:latin typeface="Tahoma"/>
              <a:cs typeface="Tahoma"/>
            </a:endParaRPr>
          </a:p>
          <a:p>
            <a:pPr marL="298450" marR="15875" indent="-285750">
              <a:lnSpc>
                <a:spcPct val="99000"/>
              </a:lnSpc>
              <a:spcBef>
                <a:spcPts val="4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Organiza</a:t>
            </a:r>
            <a:r>
              <a:rPr sz="1400" spc="7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reuniones </a:t>
            </a:r>
            <a:r>
              <a:rPr sz="1400" dirty="0">
                <a:latin typeface="Tahoma"/>
                <a:cs typeface="Tahoma"/>
              </a:rPr>
              <a:t>y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recolección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de </a:t>
            </a:r>
            <a:r>
              <a:rPr sz="1400" dirty="0">
                <a:latin typeface="Tahoma"/>
                <a:cs typeface="Tahoma"/>
              </a:rPr>
              <a:t>datos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periódicos </a:t>
            </a:r>
            <a:r>
              <a:rPr sz="1400" dirty="0">
                <a:latin typeface="Tahoma"/>
                <a:cs typeface="Tahoma"/>
              </a:rPr>
              <a:t>con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la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comunidad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2617" y="3401040"/>
            <a:ext cx="1713864" cy="23990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72465" marR="46990" indent="-440690">
              <a:lnSpc>
                <a:spcPts val="1610"/>
              </a:lnSpc>
              <a:spcBef>
                <a:spcPts val="185"/>
              </a:spcBef>
            </a:pPr>
            <a:r>
              <a:rPr sz="1350" b="1" spc="-10" dirty="0">
                <a:latin typeface="Trebuchet MS"/>
                <a:cs typeface="Trebuchet MS"/>
              </a:rPr>
              <a:t>Representante</a:t>
            </a:r>
            <a:r>
              <a:rPr sz="1350" b="1" spc="-35" dirty="0">
                <a:latin typeface="Trebuchet MS"/>
                <a:cs typeface="Trebuchet MS"/>
              </a:rPr>
              <a:t> </a:t>
            </a:r>
            <a:r>
              <a:rPr sz="1350" b="1" spc="-25" dirty="0">
                <a:latin typeface="Trebuchet MS"/>
                <a:cs typeface="Trebuchet MS"/>
              </a:rPr>
              <a:t>de </a:t>
            </a:r>
            <a:r>
              <a:rPr sz="1350" b="1" dirty="0">
                <a:latin typeface="Trebuchet MS"/>
                <a:cs typeface="Trebuchet MS"/>
              </a:rPr>
              <a:t>la</a:t>
            </a:r>
            <a:r>
              <a:rPr sz="1350" b="1" spc="-90" dirty="0">
                <a:latin typeface="Trebuchet MS"/>
                <a:cs typeface="Trebuchet MS"/>
              </a:rPr>
              <a:t> </a:t>
            </a:r>
            <a:r>
              <a:rPr sz="1350" b="1" spc="80" dirty="0">
                <a:latin typeface="Trebuchet MS"/>
                <a:cs typeface="Trebuchet MS"/>
              </a:rPr>
              <a:t>CAR</a:t>
            </a:r>
            <a:endParaRPr sz="1350" dirty="0">
              <a:latin typeface="Trebuchet MS"/>
              <a:cs typeface="Trebuchet MS"/>
            </a:endParaRPr>
          </a:p>
          <a:p>
            <a:pPr marL="298450" marR="5080" indent="-285750">
              <a:lnSpc>
                <a:spcPct val="99000"/>
              </a:lnSpc>
              <a:spcBef>
                <a:spcPts val="32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Asesora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sobre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 </a:t>
            </a:r>
            <a:r>
              <a:rPr sz="1400" dirty="0">
                <a:latin typeface="Tahoma"/>
                <a:cs typeface="Tahoma"/>
              </a:rPr>
              <a:t>pertinencia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de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 </a:t>
            </a:r>
            <a:r>
              <a:rPr sz="1400" spc="70" dirty="0">
                <a:latin typeface="Tahoma"/>
                <a:cs typeface="Tahoma"/>
              </a:rPr>
              <a:t>SbN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para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el </a:t>
            </a:r>
            <a:r>
              <a:rPr sz="1400" dirty="0">
                <a:latin typeface="Tahoma"/>
                <a:cs typeface="Tahoma"/>
              </a:rPr>
              <a:t>territorio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o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región</a:t>
            </a:r>
            <a:endParaRPr sz="1400" dirty="0">
              <a:latin typeface="Tahoma"/>
              <a:cs typeface="Tahoma"/>
            </a:endParaRPr>
          </a:p>
          <a:p>
            <a:pPr marL="298450" marR="46990" indent="-285750">
              <a:lnSpc>
                <a:spcPct val="99600"/>
              </a:lnSpc>
              <a:spcBef>
                <a:spcPts val="30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Talleres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o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charlas </a:t>
            </a:r>
            <a:r>
              <a:rPr sz="1400" dirty="0" err="1">
                <a:latin typeface="Tahoma"/>
                <a:cs typeface="Tahoma"/>
              </a:rPr>
              <a:t>sobre</a:t>
            </a:r>
            <a:r>
              <a:rPr sz="1400" spc="25">
                <a:latin typeface="Tahoma"/>
                <a:cs typeface="Tahoma"/>
              </a:rPr>
              <a:t> </a:t>
            </a:r>
            <a:r>
              <a:rPr sz="1400" spc="10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instrumentos </a:t>
            </a:r>
            <a:r>
              <a:rPr sz="1400" dirty="0">
                <a:latin typeface="Tahoma"/>
                <a:cs typeface="Tahoma"/>
              </a:rPr>
              <a:t>pertinentes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para </a:t>
            </a:r>
            <a:r>
              <a:rPr sz="1400" dirty="0">
                <a:latin typeface="Tahoma"/>
                <a:cs typeface="Tahoma"/>
              </a:rPr>
              <a:t>la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SbN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15544" y="4193520"/>
            <a:ext cx="1660525" cy="22434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72465" marR="181610" indent="-371475">
              <a:lnSpc>
                <a:spcPts val="1610"/>
              </a:lnSpc>
              <a:spcBef>
                <a:spcPts val="185"/>
              </a:spcBef>
            </a:pPr>
            <a:r>
              <a:rPr sz="1350" b="1" spc="-10" dirty="0">
                <a:latin typeface="Trebuchet MS"/>
                <a:cs typeface="Trebuchet MS"/>
              </a:rPr>
              <a:t>Representante </a:t>
            </a:r>
            <a:r>
              <a:rPr sz="1350" b="1" spc="160" dirty="0">
                <a:latin typeface="Trebuchet MS"/>
                <a:cs typeface="Trebuchet MS"/>
              </a:rPr>
              <a:t>ONG</a:t>
            </a:r>
            <a:endParaRPr sz="135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Comunica</a:t>
            </a:r>
            <a:r>
              <a:rPr sz="1400" spc="15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los </a:t>
            </a:r>
            <a:r>
              <a:rPr sz="1400" dirty="0">
                <a:latin typeface="Tahoma"/>
                <a:cs typeface="Tahoma"/>
              </a:rPr>
              <a:t>resultados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y </a:t>
            </a:r>
            <a:r>
              <a:rPr sz="1400" dirty="0">
                <a:latin typeface="Tahoma"/>
                <a:cs typeface="Tahoma"/>
              </a:rPr>
              <a:t>aprendizajes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del </a:t>
            </a:r>
            <a:r>
              <a:rPr sz="1400" dirty="0">
                <a:latin typeface="Tahoma"/>
                <a:cs typeface="Tahoma"/>
              </a:rPr>
              <a:t>monitoreo</a:t>
            </a:r>
            <a:r>
              <a:rPr sz="1400" spc="10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y </a:t>
            </a:r>
            <a:r>
              <a:rPr sz="1400" dirty="0">
                <a:latin typeface="Tahoma"/>
                <a:cs typeface="Tahoma"/>
              </a:rPr>
              <a:t>evaluación </a:t>
            </a:r>
            <a:r>
              <a:rPr sz="1400" spc="-50" dirty="0">
                <a:latin typeface="Tahoma"/>
                <a:cs typeface="Tahoma"/>
              </a:rPr>
              <a:t>a </a:t>
            </a:r>
            <a:r>
              <a:rPr sz="1400" dirty="0">
                <a:latin typeface="Tahoma"/>
                <a:cs typeface="Tahoma"/>
              </a:rPr>
              <a:t>todos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los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actores</a:t>
            </a:r>
            <a:endParaRPr sz="1400">
              <a:latin typeface="Tahoma"/>
              <a:cs typeface="Tahoma"/>
            </a:endParaRPr>
          </a:p>
          <a:p>
            <a:pPr marL="297815" indent="-285115">
              <a:lnSpc>
                <a:spcPts val="1610"/>
              </a:lnSpc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latin typeface="Tahoma"/>
                <a:cs typeface="Tahoma"/>
              </a:rPr>
              <a:t>Lidera</a:t>
            </a:r>
            <a:r>
              <a:rPr sz="1400" spc="-10" dirty="0">
                <a:latin typeface="Tahoma"/>
                <a:cs typeface="Tahoma"/>
              </a:rPr>
              <a:t> espacios</a:t>
            </a:r>
            <a:endParaRPr sz="1400">
              <a:latin typeface="Tahoma"/>
              <a:cs typeface="Tahoma"/>
            </a:endParaRPr>
          </a:p>
          <a:p>
            <a:pPr marL="298450">
              <a:lnSpc>
                <a:spcPct val="100000"/>
              </a:lnSpc>
              <a:spcBef>
                <a:spcPts val="25"/>
              </a:spcBef>
            </a:pPr>
            <a:r>
              <a:rPr sz="1400" spc="55" dirty="0">
                <a:latin typeface="Tahoma"/>
                <a:cs typeface="Tahoma"/>
              </a:rPr>
              <a:t>de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discusión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145" marR="5080">
              <a:lnSpc>
                <a:spcPts val="3910"/>
              </a:lnSpc>
              <a:spcBef>
                <a:spcPts val="55"/>
              </a:spcBef>
            </a:pPr>
            <a:r>
              <a:rPr sz="3100" spc="55" dirty="0"/>
              <a:t>¿Quién</a:t>
            </a:r>
            <a:r>
              <a:rPr sz="3100" spc="-130" dirty="0"/>
              <a:t> </a:t>
            </a:r>
            <a:r>
              <a:rPr sz="3100" dirty="0"/>
              <a:t>hace</a:t>
            </a:r>
            <a:r>
              <a:rPr sz="3100" spc="-130" dirty="0"/>
              <a:t> </a:t>
            </a:r>
            <a:r>
              <a:rPr sz="3100" dirty="0"/>
              <a:t>el</a:t>
            </a:r>
            <a:r>
              <a:rPr sz="3100" spc="-125" dirty="0"/>
              <a:t> </a:t>
            </a:r>
            <a:r>
              <a:rPr sz="3100" dirty="0"/>
              <a:t>monitoreo</a:t>
            </a:r>
            <a:r>
              <a:rPr sz="3100" spc="-140" dirty="0"/>
              <a:t> </a:t>
            </a:r>
            <a:r>
              <a:rPr sz="3100" dirty="0"/>
              <a:t>y</a:t>
            </a:r>
            <a:r>
              <a:rPr sz="3100" spc="-125" dirty="0"/>
              <a:t> </a:t>
            </a:r>
            <a:r>
              <a:rPr sz="3100" spc="-25" dirty="0"/>
              <a:t>la </a:t>
            </a:r>
            <a:r>
              <a:rPr sz="3100" spc="-10" dirty="0"/>
              <a:t>evaluación?</a:t>
            </a:r>
            <a:endParaRPr sz="3100"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01200" y="0"/>
            <a:ext cx="2575559" cy="1880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17920" cy="1385570"/>
          </a:xfrm>
          <a:custGeom>
            <a:avLst/>
            <a:gdLst/>
            <a:ahLst/>
            <a:cxnLst/>
            <a:rect l="l" t="t" r="r" b="b"/>
            <a:pathLst>
              <a:path w="6217920" h="1385570">
                <a:moveTo>
                  <a:pt x="6217920" y="692531"/>
                </a:moveTo>
                <a:lnTo>
                  <a:pt x="6216320" y="645121"/>
                </a:lnTo>
                <a:lnTo>
                  <a:pt x="6211595" y="598563"/>
                </a:lnTo>
                <a:lnTo>
                  <a:pt x="6203848" y="552970"/>
                </a:lnTo>
                <a:lnTo>
                  <a:pt x="6193180" y="508431"/>
                </a:lnTo>
                <a:lnTo>
                  <a:pt x="6179693" y="465061"/>
                </a:lnTo>
                <a:lnTo>
                  <a:pt x="6163500" y="422973"/>
                </a:lnTo>
                <a:lnTo>
                  <a:pt x="6144692" y="382244"/>
                </a:lnTo>
                <a:lnTo>
                  <a:pt x="6123368" y="343001"/>
                </a:lnTo>
                <a:lnTo>
                  <a:pt x="6099645" y="305333"/>
                </a:lnTo>
                <a:lnTo>
                  <a:pt x="6073622" y="269354"/>
                </a:lnTo>
                <a:lnTo>
                  <a:pt x="6045403" y="235153"/>
                </a:lnTo>
                <a:lnTo>
                  <a:pt x="6015088" y="202844"/>
                </a:lnTo>
                <a:lnTo>
                  <a:pt x="5982779" y="172529"/>
                </a:lnTo>
                <a:lnTo>
                  <a:pt x="5948578" y="144297"/>
                </a:lnTo>
                <a:lnTo>
                  <a:pt x="5912586" y="118275"/>
                </a:lnTo>
                <a:lnTo>
                  <a:pt x="5874931" y="94551"/>
                </a:lnTo>
                <a:lnTo>
                  <a:pt x="5835675" y="73240"/>
                </a:lnTo>
                <a:lnTo>
                  <a:pt x="5794959" y="54432"/>
                </a:lnTo>
                <a:lnTo>
                  <a:pt x="5752858" y="38227"/>
                </a:lnTo>
                <a:lnTo>
                  <a:pt x="5709501" y="24739"/>
                </a:lnTo>
                <a:lnTo>
                  <a:pt x="5664962" y="14071"/>
                </a:lnTo>
                <a:lnTo>
                  <a:pt x="5619369" y="6324"/>
                </a:lnTo>
                <a:lnTo>
                  <a:pt x="5572811" y="1600"/>
                </a:lnTo>
                <a:lnTo>
                  <a:pt x="5525401" y="0"/>
                </a:lnTo>
                <a:lnTo>
                  <a:pt x="1017485" y="0"/>
                </a:lnTo>
                <a:lnTo>
                  <a:pt x="692518" y="0"/>
                </a:lnTo>
                <a:lnTo>
                  <a:pt x="0" y="0"/>
                </a:lnTo>
                <a:lnTo>
                  <a:pt x="0" y="692531"/>
                </a:lnTo>
                <a:lnTo>
                  <a:pt x="0" y="1385049"/>
                </a:lnTo>
                <a:lnTo>
                  <a:pt x="692518" y="1385049"/>
                </a:lnTo>
                <a:lnTo>
                  <a:pt x="5525389" y="1385062"/>
                </a:lnTo>
                <a:lnTo>
                  <a:pt x="5572798" y="1383461"/>
                </a:lnTo>
                <a:lnTo>
                  <a:pt x="5619356" y="1378737"/>
                </a:lnTo>
                <a:lnTo>
                  <a:pt x="5664962" y="1370990"/>
                </a:lnTo>
                <a:lnTo>
                  <a:pt x="5709488" y="1360322"/>
                </a:lnTo>
                <a:lnTo>
                  <a:pt x="5752858" y="1346835"/>
                </a:lnTo>
                <a:lnTo>
                  <a:pt x="5794946" y="1330642"/>
                </a:lnTo>
                <a:lnTo>
                  <a:pt x="5835675" y="1311821"/>
                </a:lnTo>
                <a:lnTo>
                  <a:pt x="5874918" y="1290510"/>
                </a:lnTo>
                <a:lnTo>
                  <a:pt x="5912586" y="1266786"/>
                </a:lnTo>
                <a:lnTo>
                  <a:pt x="5948565" y="1240764"/>
                </a:lnTo>
                <a:lnTo>
                  <a:pt x="5982767" y="1212545"/>
                </a:lnTo>
                <a:lnTo>
                  <a:pt x="6015075" y="1182217"/>
                </a:lnTo>
                <a:lnTo>
                  <a:pt x="6045390" y="1149908"/>
                </a:lnTo>
                <a:lnTo>
                  <a:pt x="6073622" y="1115720"/>
                </a:lnTo>
                <a:lnTo>
                  <a:pt x="6099645" y="1079728"/>
                </a:lnTo>
                <a:lnTo>
                  <a:pt x="6123368" y="1042060"/>
                </a:lnTo>
                <a:lnTo>
                  <a:pt x="6144679" y="1002817"/>
                </a:lnTo>
                <a:lnTo>
                  <a:pt x="6163488" y="962101"/>
                </a:lnTo>
                <a:lnTo>
                  <a:pt x="6179693" y="920000"/>
                </a:lnTo>
                <a:lnTo>
                  <a:pt x="6193180" y="876630"/>
                </a:lnTo>
                <a:lnTo>
                  <a:pt x="6203848" y="832104"/>
                </a:lnTo>
                <a:lnTo>
                  <a:pt x="6211595" y="786511"/>
                </a:lnTo>
                <a:lnTo>
                  <a:pt x="6216320" y="739952"/>
                </a:lnTo>
                <a:lnTo>
                  <a:pt x="6217920" y="692531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7647" y="149352"/>
            <a:ext cx="5696711" cy="10241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0432" y="2173732"/>
            <a:ext cx="11343640" cy="32258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98425" indent="-342900">
              <a:lnSpc>
                <a:spcPct val="103699"/>
              </a:lnSpc>
              <a:spcBef>
                <a:spcPts val="2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Tahoma"/>
                <a:cs typeface="Tahoma"/>
              </a:rPr>
              <a:t>Aguilar-Garavito,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M.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W.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Ramírez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-60" dirty="0">
                <a:latin typeface="Tahoma"/>
                <a:cs typeface="Tahoma"/>
              </a:rPr>
              <a:t>(Eds.).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2015.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Monitoreo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procesos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restauración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ecológica,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aplicado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ecosistemas terrestres.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Instituto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Investigación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Recursos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Biológicos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Alexander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von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Humboldt.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Bogotá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D.C.,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Colombia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600">
              <a:latin typeface="Tahoma"/>
              <a:cs typeface="Tahoma"/>
            </a:endParaRPr>
          </a:p>
          <a:p>
            <a:pPr marL="355600" marR="57467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Tahoma"/>
                <a:cs typeface="Tahoma"/>
              </a:rPr>
              <a:t>European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comission.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70" dirty="0">
                <a:latin typeface="Tahoma"/>
                <a:cs typeface="Tahoma"/>
              </a:rPr>
              <a:t>(2021).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Evaluating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the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Impact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of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Nature-based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Solutions: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130" dirty="0">
                <a:latin typeface="Tahoma"/>
                <a:cs typeface="Tahoma"/>
              </a:rPr>
              <a:t>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Handbook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for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Practitioners.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https://ec.europa.eu/info/news/evaluating-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impact-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nature-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based-solutions-handbook-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practitioners-2021-</a:t>
            </a:r>
            <a:r>
              <a:rPr sz="1600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may-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06_en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Arial MT"/>
              <a:buChar char="•"/>
            </a:pPr>
            <a:endParaRPr sz="1600">
              <a:latin typeface="Tahoma"/>
              <a:cs typeface="Tahoma"/>
            </a:endParaRPr>
          </a:p>
          <a:p>
            <a:pPr marL="355600" marR="1575435" indent="-342900">
              <a:lnSpc>
                <a:spcPts val="1900"/>
              </a:lnSpc>
              <a:buFont typeface="Arial MT"/>
              <a:buChar char="•"/>
              <a:tabLst>
                <a:tab pos="355600" algn="l"/>
              </a:tabLst>
            </a:pPr>
            <a:r>
              <a:rPr sz="1600" spc="-20" dirty="0">
                <a:latin typeface="Tahoma"/>
                <a:cs typeface="Tahoma"/>
              </a:rPr>
              <a:t>Instituto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Alexander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von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Humboldt.(2017).Propuesta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monitoreo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comunitario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restauración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Mojana.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http://repository.humboldt.org.co/handle/20.500.11761/35300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75"/>
              </a:spcBef>
              <a:buFont typeface="Arial MT"/>
              <a:buChar char="•"/>
            </a:pPr>
            <a:endParaRPr sz="1600">
              <a:latin typeface="Tahoma"/>
              <a:cs typeface="Tahoma"/>
            </a:endParaRPr>
          </a:p>
          <a:p>
            <a:pPr marL="355600" marR="5080" indent="-342900">
              <a:lnSpc>
                <a:spcPts val="1900"/>
              </a:lnSpc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Tahoma"/>
                <a:cs typeface="Tahoma"/>
              </a:rPr>
              <a:t>Calle,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Z.,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M.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Carvajal</a:t>
            </a:r>
            <a:r>
              <a:rPr sz="1600" spc="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A.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Giraldo.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-70" dirty="0">
                <a:latin typeface="Tahoma"/>
                <a:cs typeface="Tahoma"/>
              </a:rPr>
              <a:t>(2015).</a:t>
            </a:r>
            <a:r>
              <a:rPr sz="1600" spc="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Monitoreo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participativo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indicadores</a:t>
            </a:r>
            <a:r>
              <a:rPr sz="1600" spc="7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socioeconómicos</a:t>
            </a:r>
            <a:r>
              <a:rPr sz="1600" spc="65" dirty="0">
                <a:latin typeface="Tahoma"/>
                <a:cs typeface="Tahoma"/>
              </a:rPr>
              <a:t> de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restauración </a:t>
            </a:r>
            <a:r>
              <a:rPr sz="1600" dirty="0">
                <a:latin typeface="Tahoma"/>
                <a:cs typeface="Tahoma"/>
              </a:rPr>
              <a:t>ecológica.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Pp: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67.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En: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Aguilar-Garavito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M.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W.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Ramírez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-60" dirty="0">
                <a:latin typeface="Tahoma"/>
                <a:cs typeface="Tahoma"/>
              </a:rPr>
              <a:t>(Eds.).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Monitoreo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procesos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restauración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ecológica,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aplicado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ecosistemas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terrestres.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Instituto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Investigación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Recursos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Biológicos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Alexander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von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Humboldt.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Bogotá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D.C., </a:t>
            </a:r>
            <a:r>
              <a:rPr sz="1600" spc="35" dirty="0">
                <a:latin typeface="Tahoma"/>
                <a:cs typeface="Tahoma"/>
              </a:rPr>
              <a:t>Colombia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221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30"/>
              </a:spcBef>
            </a:pPr>
            <a:r>
              <a:rPr spc="-50" dirty="0"/>
              <a:t>Referencias</a:t>
            </a:r>
            <a:r>
              <a:rPr spc="-200" dirty="0"/>
              <a:t> </a:t>
            </a:r>
            <a:r>
              <a:rPr spc="-10" dirty="0"/>
              <a:t>bibliográficas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9071" y="4141693"/>
            <a:ext cx="6223000" cy="2716530"/>
          </a:xfrm>
          <a:custGeom>
            <a:avLst/>
            <a:gdLst/>
            <a:ahLst/>
            <a:cxnLst/>
            <a:rect l="l" t="t" r="r" b="b"/>
            <a:pathLst>
              <a:path w="6223000" h="2716529">
                <a:moveTo>
                  <a:pt x="6222926" y="0"/>
                </a:moveTo>
                <a:lnTo>
                  <a:pt x="0" y="0"/>
                </a:lnTo>
                <a:lnTo>
                  <a:pt x="0" y="2716306"/>
                </a:lnTo>
                <a:lnTo>
                  <a:pt x="6222926" y="2716306"/>
                </a:lnTo>
                <a:lnTo>
                  <a:pt x="62229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41693"/>
            <a:ext cx="5704840" cy="2716530"/>
          </a:xfrm>
          <a:custGeom>
            <a:avLst/>
            <a:gdLst/>
            <a:ahLst/>
            <a:cxnLst/>
            <a:rect l="l" t="t" r="r" b="b"/>
            <a:pathLst>
              <a:path w="5704840" h="2716529">
                <a:moveTo>
                  <a:pt x="5704763" y="0"/>
                </a:moveTo>
                <a:lnTo>
                  <a:pt x="0" y="0"/>
                </a:lnTo>
                <a:lnTo>
                  <a:pt x="0" y="2716306"/>
                </a:lnTo>
                <a:lnTo>
                  <a:pt x="5704763" y="2716306"/>
                </a:lnTo>
                <a:lnTo>
                  <a:pt x="57047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8309" y="1843532"/>
            <a:ext cx="10894060" cy="185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3525" b="1" baseline="1182" dirty="0">
                <a:solidFill>
                  <a:srgbClr val="4E8542"/>
                </a:solidFill>
                <a:latin typeface="Trebuchet MS"/>
                <a:cs typeface="Trebuchet MS"/>
              </a:rPr>
              <a:t>El</a:t>
            </a:r>
            <a:r>
              <a:rPr sz="3525" b="1" spc="-97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spc="-15" baseline="1182" dirty="0">
                <a:solidFill>
                  <a:srgbClr val="4E8542"/>
                </a:solidFill>
                <a:latin typeface="Trebuchet MS"/>
                <a:cs typeface="Trebuchet MS"/>
              </a:rPr>
              <a:t>monitoreo</a:t>
            </a:r>
            <a:r>
              <a:rPr sz="3525" b="1" spc="-89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baseline="1182" dirty="0">
                <a:solidFill>
                  <a:srgbClr val="4E8542"/>
                </a:solidFill>
                <a:latin typeface="Trebuchet MS"/>
                <a:cs typeface="Trebuchet MS"/>
              </a:rPr>
              <a:t>y</a:t>
            </a:r>
            <a:r>
              <a:rPr sz="3525" b="1" spc="-82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baseline="1182" dirty="0">
                <a:solidFill>
                  <a:srgbClr val="4E8542"/>
                </a:solidFill>
                <a:latin typeface="Trebuchet MS"/>
                <a:cs typeface="Trebuchet MS"/>
              </a:rPr>
              <a:t>la</a:t>
            </a:r>
            <a:r>
              <a:rPr sz="3525" b="1" spc="-82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spc="-60" baseline="1182" dirty="0">
                <a:solidFill>
                  <a:srgbClr val="4E8542"/>
                </a:solidFill>
                <a:latin typeface="Trebuchet MS"/>
                <a:cs typeface="Trebuchet MS"/>
              </a:rPr>
              <a:t>evaluación</a:t>
            </a:r>
            <a:r>
              <a:rPr sz="3525" b="1" spc="-104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latin typeface="Tahoma"/>
                <a:cs typeface="Tahoma"/>
              </a:rPr>
              <a:t>deben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considerarse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como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dos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procesos </a:t>
            </a:r>
            <a:r>
              <a:rPr sz="2400" dirty="0">
                <a:latin typeface="Tahoma"/>
                <a:cs typeface="Tahoma"/>
              </a:rPr>
              <a:t>complementarios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cuyo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objetivo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final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es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analizar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objetivamente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la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efectividad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de </a:t>
            </a:r>
            <a:r>
              <a:rPr sz="2400" dirty="0">
                <a:latin typeface="Tahoma"/>
                <a:cs typeface="Tahoma"/>
              </a:rPr>
              <a:t>proyectos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de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25" dirty="0">
                <a:latin typeface="Tahoma"/>
                <a:cs typeface="Tahoma"/>
              </a:rPr>
              <a:t>SbN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para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reducir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vulnerabilidad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aumentar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resiliencia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y </a:t>
            </a:r>
            <a:r>
              <a:rPr sz="2400" dirty="0">
                <a:latin typeface="Tahoma"/>
                <a:cs typeface="Tahoma"/>
              </a:rPr>
              <a:t>durabilidad.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Sin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embargo,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necesario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destacar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60" dirty="0">
                <a:latin typeface="Tahoma"/>
                <a:cs typeface="Tahoma"/>
              </a:rPr>
              <a:t>que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cada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uno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tiene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sus </a:t>
            </a:r>
            <a:r>
              <a:rPr sz="2400" dirty="0">
                <a:latin typeface="Tahoma"/>
                <a:cs typeface="Tahoma"/>
              </a:rPr>
              <a:t>particularidades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45" dirty="0">
                <a:latin typeface="Tahoma"/>
                <a:cs typeface="Tahoma"/>
              </a:rPr>
              <a:t>momento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de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aplicación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durante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el ciclo </a:t>
            </a:r>
            <a:r>
              <a:rPr sz="2400" spc="100" dirty="0">
                <a:latin typeface="Tahoma"/>
                <a:cs typeface="Tahoma"/>
              </a:rPr>
              <a:t>de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vida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del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proyecto: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09" y="4353052"/>
            <a:ext cx="479742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2890">
              <a:lnSpc>
                <a:spcPct val="100000"/>
              </a:lnSpc>
              <a:spcBef>
                <a:spcPts val="100"/>
              </a:spcBef>
              <a:buChar char="&gt;"/>
              <a:tabLst>
                <a:tab pos="275590" algn="l"/>
              </a:tabLst>
            </a:pPr>
            <a:r>
              <a:rPr sz="2200" dirty="0">
                <a:latin typeface="Tahoma"/>
                <a:cs typeface="Tahoma"/>
              </a:rPr>
              <a:t>El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3225" b="1" spc="-15" baseline="1291" dirty="0">
                <a:latin typeface="Trebuchet MS"/>
                <a:cs typeface="Trebuchet MS"/>
              </a:rPr>
              <a:t>monitoreo</a:t>
            </a:r>
            <a:r>
              <a:rPr sz="3225" b="1" spc="104" baseline="1291" dirty="0">
                <a:latin typeface="Trebuchet MS"/>
                <a:cs typeface="Trebuchet MS"/>
              </a:rPr>
              <a:t> </a:t>
            </a:r>
            <a:r>
              <a:rPr sz="2200" dirty="0">
                <a:latin typeface="Tahoma"/>
                <a:cs typeface="Tahoma"/>
              </a:rPr>
              <a:t>corresponde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una </a:t>
            </a:r>
            <a:r>
              <a:rPr sz="2200" spc="-10" dirty="0">
                <a:latin typeface="Tahoma"/>
                <a:cs typeface="Tahoma"/>
              </a:rPr>
              <a:t>rutina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de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adquisición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de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información </a:t>
            </a:r>
            <a:r>
              <a:rPr sz="2200" spc="60" dirty="0">
                <a:latin typeface="Tahoma"/>
                <a:cs typeface="Tahoma"/>
              </a:rPr>
              <a:t>que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permite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hacer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un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seguimiento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45" dirty="0">
                <a:latin typeface="Tahoma"/>
                <a:cs typeface="Tahoma"/>
              </a:rPr>
              <a:t>del </a:t>
            </a:r>
            <a:r>
              <a:rPr sz="2200" dirty="0">
                <a:latin typeface="Tahoma"/>
                <a:cs typeface="Tahoma"/>
              </a:rPr>
              <a:t>progreso. Ayuda a confirmar </a:t>
            </a:r>
            <a:r>
              <a:rPr sz="2200" spc="60" dirty="0">
                <a:latin typeface="Tahoma"/>
                <a:cs typeface="Tahoma"/>
              </a:rPr>
              <a:t>que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el </a:t>
            </a:r>
            <a:r>
              <a:rPr sz="2200" dirty="0">
                <a:latin typeface="Tahoma"/>
                <a:cs typeface="Tahoma"/>
              </a:rPr>
              <a:t>progreso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 está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produciendo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75" dirty="0">
                <a:latin typeface="Tahoma"/>
                <a:cs typeface="Tahoma"/>
              </a:rPr>
              <a:t>de </a:t>
            </a:r>
            <a:r>
              <a:rPr sz="2200" dirty="0">
                <a:latin typeface="Tahoma"/>
                <a:cs typeface="Tahoma"/>
              </a:rPr>
              <a:t>acuerdo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con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el</a:t>
            </a:r>
            <a:r>
              <a:rPr sz="2200" spc="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plan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de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acción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27126"/>
            <a:ext cx="6469380" cy="1282700"/>
          </a:xfrm>
          <a:custGeom>
            <a:avLst/>
            <a:gdLst/>
            <a:ahLst/>
            <a:cxnLst/>
            <a:rect l="l" t="t" r="r" b="b"/>
            <a:pathLst>
              <a:path w="6469380" h="1282700">
                <a:moveTo>
                  <a:pt x="6469113" y="641261"/>
                </a:moveTo>
                <a:lnTo>
                  <a:pt x="6467348" y="593407"/>
                </a:lnTo>
                <a:lnTo>
                  <a:pt x="6462154" y="546506"/>
                </a:lnTo>
                <a:lnTo>
                  <a:pt x="6453657" y="500684"/>
                </a:lnTo>
                <a:lnTo>
                  <a:pt x="6441961" y="456057"/>
                </a:lnTo>
                <a:lnTo>
                  <a:pt x="6427203" y="412762"/>
                </a:lnTo>
                <a:lnTo>
                  <a:pt x="6409512" y="370928"/>
                </a:lnTo>
                <a:lnTo>
                  <a:pt x="6389002" y="330657"/>
                </a:lnTo>
                <a:lnTo>
                  <a:pt x="6365799" y="292087"/>
                </a:lnTo>
                <a:lnTo>
                  <a:pt x="6340030" y="255346"/>
                </a:lnTo>
                <a:lnTo>
                  <a:pt x="6311824" y="220548"/>
                </a:lnTo>
                <a:lnTo>
                  <a:pt x="6281293" y="187820"/>
                </a:lnTo>
                <a:lnTo>
                  <a:pt x="6248565" y="157289"/>
                </a:lnTo>
                <a:lnTo>
                  <a:pt x="6213767" y="129082"/>
                </a:lnTo>
                <a:lnTo>
                  <a:pt x="6177026" y="103314"/>
                </a:lnTo>
                <a:lnTo>
                  <a:pt x="6138456" y="80111"/>
                </a:lnTo>
                <a:lnTo>
                  <a:pt x="6098184" y="59601"/>
                </a:lnTo>
                <a:lnTo>
                  <a:pt x="6056338" y="41910"/>
                </a:lnTo>
                <a:lnTo>
                  <a:pt x="6013056" y="27152"/>
                </a:lnTo>
                <a:lnTo>
                  <a:pt x="5968428" y="15455"/>
                </a:lnTo>
                <a:lnTo>
                  <a:pt x="5922607" y="6946"/>
                </a:lnTo>
                <a:lnTo>
                  <a:pt x="5875706" y="1752"/>
                </a:lnTo>
                <a:lnTo>
                  <a:pt x="5827839" y="0"/>
                </a:lnTo>
                <a:lnTo>
                  <a:pt x="1017485" y="0"/>
                </a:lnTo>
                <a:lnTo>
                  <a:pt x="641261" y="0"/>
                </a:lnTo>
                <a:lnTo>
                  <a:pt x="0" y="0"/>
                </a:lnTo>
                <a:lnTo>
                  <a:pt x="0" y="641261"/>
                </a:lnTo>
                <a:lnTo>
                  <a:pt x="0" y="1282534"/>
                </a:lnTo>
                <a:lnTo>
                  <a:pt x="641261" y="1282534"/>
                </a:lnTo>
                <a:lnTo>
                  <a:pt x="1017485" y="1282534"/>
                </a:lnTo>
                <a:lnTo>
                  <a:pt x="5827839" y="1282534"/>
                </a:lnTo>
                <a:lnTo>
                  <a:pt x="5875706" y="1280782"/>
                </a:lnTo>
                <a:lnTo>
                  <a:pt x="5922607" y="1275588"/>
                </a:lnTo>
                <a:lnTo>
                  <a:pt x="5968428" y="1267079"/>
                </a:lnTo>
                <a:lnTo>
                  <a:pt x="6013056" y="1255382"/>
                </a:lnTo>
                <a:lnTo>
                  <a:pt x="6056338" y="1240624"/>
                </a:lnTo>
                <a:lnTo>
                  <a:pt x="6098184" y="1222933"/>
                </a:lnTo>
                <a:lnTo>
                  <a:pt x="6138456" y="1202423"/>
                </a:lnTo>
                <a:lnTo>
                  <a:pt x="6177026" y="1179220"/>
                </a:lnTo>
                <a:lnTo>
                  <a:pt x="6213767" y="1153452"/>
                </a:lnTo>
                <a:lnTo>
                  <a:pt x="6248565" y="1125245"/>
                </a:lnTo>
                <a:lnTo>
                  <a:pt x="6281293" y="1094714"/>
                </a:lnTo>
                <a:lnTo>
                  <a:pt x="6311824" y="1061986"/>
                </a:lnTo>
                <a:lnTo>
                  <a:pt x="6340030" y="1027188"/>
                </a:lnTo>
                <a:lnTo>
                  <a:pt x="6365799" y="990447"/>
                </a:lnTo>
                <a:lnTo>
                  <a:pt x="6389002" y="951877"/>
                </a:lnTo>
                <a:lnTo>
                  <a:pt x="6409512" y="911606"/>
                </a:lnTo>
                <a:lnTo>
                  <a:pt x="6427203" y="869772"/>
                </a:lnTo>
                <a:lnTo>
                  <a:pt x="6441961" y="826477"/>
                </a:lnTo>
                <a:lnTo>
                  <a:pt x="6453657" y="781850"/>
                </a:lnTo>
                <a:lnTo>
                  <a:pt x="6462154" y="736028"/>
                </a:lnTo>
                <a:lnTo>
                  <a:pt x="6467348" y="689127"/>
                </a:lnTo>
                <a:lnTo>
                  <a:pt x="6469113" y="641261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7587" y="4353052"/>
            <a:ext cx="549529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2890">
              <a:lnSpc>
                <a:spcPct val="100000"/>
              </a:lnSpc>
              <a:spcBef>
                <a:spcPts val="100"/>
              </a:spcBef>
              <a:buChar char="&gt;"/>
              <a:tabLst>
                <a:tab pos="275590" algn="l"/>
              </a:tabLst>
            </a:pPr>
            <a:r>
              <a:rPr sz="2200" dirty="0">
                <a:latin typeface="Tahoma"/>
                <a:cs typeface="Tahoma"/>
              </a:rPr>
              <a:t>La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3225" b="1" spc="-52" baseline="1291" dirty="0">
                <a:latin typeface="Trebuchet MS"/>
                <a:cs typeface="Trebuchet MS"/>
              </a:rPr>
              <a:t>evaluación</a:t>
            </a:r>
            <a:r>
              <a:rPr sz="3225" b="1" spc="-89" baseline="1291" dirty="0">
                <a:latin typeface="Trebuchet MS"/>
                <a:cs typeface="Trebuchet MS"/>
              </a:rPr>
              <a:t>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utiliza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para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valorar</a:t>
            </a:r>
            <a:r>
              <a:rPr sz="2200" spc="-1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un </a:t>
            </a:r>
            <a:r>
              <a:rPr sz="2200" dirty="0">
                <a:latin typeface="Tahoma"/>
                <a:cs typeface="Tahoma"/>
              </a:rPr>
              <a:t>proyecto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95" dirty="0">
                <a:latin typeface="Tahoma"/>
                <a:cs typeface="Tahoma"/>
              </a:rPr>
              <a:t>o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actividad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está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45" dirty="0">
                <a:latin typeface="Tahoma"/>
                <a:cs typeface="Tahoma"/>
              </a:rPr>
              <a:t>cumpliendo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los </a:t>
            </a:r>
            <a:r>
              <a:rPr sz="2200" dirty="0">
                <a:latin typeface="Tahoma"/>
                <a:cs typeface="Tahoma"/>
              </a:rPr>
              <a:t>objetivos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desafíos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planteados,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el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diseño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la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implementación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son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los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adecuados,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si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utilizó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la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combinación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correcta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de </a:t>
            </a:r>
            <a:r>
              <a:rPr sz="2200" dirty="0">
                <a:latin typeface="Tahoma"/>
                <a:cs typeface="Tahoma"/>
              </a:rPr>
              <a:t>estrategias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recursos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para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lograrlo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0530" y="352234"/>
            <a:ext cx="4719320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z="3100" spc="140" dirty="0"/>
              <a:t>¿Qué</a:t>
            </a:r>
            <a:r>
              <a:rPr sz="3100" spc="-105" dirty="0"/>
              <a:t> </a:t>
            </a:r>
            <a:r>
              <a:rPr sz="3100" dirty="0"/>
              <a:t>es</a:t>
            </a:r>
            <a:r>
              <a:rPr sz="3100" spc="-110" dirty="0"/>
              <a:t> </a:t>
            </a:r>
            <a:r>
              <a:rPr sz="3100" dirty="0"/>
              <a:t>el</a:t>
            </a:r>
            <a:r>
              <a:rPr sz="3100" spc="-100" dirty="0"/>
              <a:t> </a:t>
            </a:r>
            <a:r>
              <a:rPr sz="3100" dirty="0"/>
              <a:t>monitoreo</a:t>
            </a:r>
            <a:r>
              <a:rPr sz="3100" spc="-110" dirty="0"/>
              <a:t> </a:t>
            </a:r>
            <a:r>
              <a:rPr sz="3100" dirty="0"/>
              <a:t>y</a:t>
            </a:r>
            <a:r>
              <a:rPr sz="3100" spc="-100" dirty="0"/>
              <a:t> </a:t>
            </a:r>
            <a:r>
              <a:rPr sz="3100" spc="-25" dirty="0"/>
              <a:t>la </a:t>
            </a:r>
            <a:r>
              <a:rPr sz="3100" spc="-10" dirty="0"/>
              <a:t>evaluación?</a:t>
            </a: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8605" y="1706511"/>
            <a:ext cx="10273665" cy="1139190"/>
          </a:xfrm>
          <a:custGeom>
            <a:avLst/>
            <a:gdLst/>
            <a:ahLst/>
            <a:cxnLst/>
            <a:rect l="l" t="t" r="r" b="b"/>
            <a:pathLst>
              <a:path w="10273665" h="1139189">
                <a:moveTo>
                  <a:pt x="10273553" y="0"/>
                </a:moveTo>
                <a:lnTo>
                  <a:pt x="0" y="0"/>
                </a:lnTo>
                <a:lnTo>
                  <a:pt x="0" y="1138585"/>
                </a:lnTo>
                <a:lnTo>
                  <a:pt x="10273553" y="1138585"/>
                </a:lnTo>
                <a:lnTo>
                  <a:pt x="1027355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3835" y="1715515"/>
            <a:ext cx="95091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Inicia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relacionando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los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objetivos</a:t>
            </a:r>
            <a:r>
              <a:rPr sz="1750" b="1" spc="35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del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proyecto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90" dirty="0" err="1">
                <a:latin typeface="Tahoma"/>
                <a:cs typeface="Tahoma"/>
              </a:rPr>
              <a:t>SbN</a:t>
            </a:r>
            <a:r>
              <a:rPr sz="1800" dirty="0">
                <a:latin typeface="Tahoma"/>
                <a:cs typeface="Tahoma"/>
              </a:rPr>
              <a:t> con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metas</a:t>
            </a:r>
            <a:r>
              <a:rPr sz="1750" b="1" spc="25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planteando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cumplir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750" b="1" spc="-25" dirty="0">
                <a:latin typeface="Trebuchet MS"/>
                <a:cs typeface="Trebuchet MS"/>
              </a:rPr>
              <a:t>corto,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mediano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spc="-50" dirty="0">
                <a:latin typeface="Trebuchet MS"/>
                <a:cs typeface="Trebuchet MS"/>
              </a:rPr>
              <a:t>y </a:t>
            </a:r>
            <a:r>
              <a:rPr sz="1750" b="1" dirty="0">
                <a:latin typeface="Trebuchet MS"/>
                <a:cs typeface="Trebuchet MS"/>
              </a:rPr>
              <a:t>largo</a:t>
            </a:r>
            <a:r>
              <a:rPr sz="1750" b="1" spc="-10" dirty="0">
                <a:latin typeface="Trebuchet MS"/>
                <a:cs typeface="Trebuchet MS"/>
              </a:rPr>
              <a:t> plazo</a:t>
            </a:r>
            <a:r>
              <a:rPr sz="1800" spc="-10" dirty="0">
                <a:latin typeface="Tahoma"/>
                <a:cs typeface="Tahoma"/>
              </a:rPr>
              <a:t>.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Posterior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identifican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los</a:t>
            </a:r>
            <a:r>
              <a:rPr sz="1750" b="1" spc="-20" dirty="0">
                <a:latin typeface="Trebuchet MS"/>
                <a:cs typeface="Trebuchet MS"/>
              </a:rPr>
              <a:t> </a:t>
            </a:r>
            <a:r>
              <a:rPr sz="1750" b="1" spc="-45" dirty="0">
                <a:latin typeface="Trebuchet MS"/>
                <a:cs typeface="Trebuchet MS"/>
              </a:rPr>
              <a:t>criterios</a:t>
            </a:r>
            <a:r>
              <a:rPr sz="1750" b="1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van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evaluar,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750" b="1" spc="-25" dirty="0">
                <a:latin typeface="Trebuchet MS"/>
                <a:cs typeface="Trebuchet MS"/>
              </a:rPr>
              <a:t>los </a:t>
            </a:r>
            <a:r>
              <a:rPr sz="1750" b="1" spc="-10" dirty="0">
                <a:latin typeface="Trebuchet MS"/>
                <a:cs typeface="Trebuchet MS"/>
              </a:rPr>
              <a:t>indicadores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y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los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sz="1750" b="1" spc="-30" dirty="0">
                <a:latin typeface="Trebuchet MS"/>
                <a:cs typeface="Trebuchet MS"/>
              </a:rPr>
              <a:t>cuantificadores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su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vez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permiten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identificar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alcance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metas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6935" y="1706510"/>
            <a:ext cx="1157605" cy="1139190"/>
          </a:xfrm>
          <a:custGeom>
            <a:avLst/>
            <a:gdLst/>
            <a:ahLst/>
            <a:cxnLst/>
            <a:rect l="l" t="t" r="r" b="b"/>
            <a:pathLst>
              <a:path w="1157605" h="1139189">
                <a:moveTo>
                  <a:pt x="578558" y="0"/>
                </a:moveTo>
                <a:lnTo>
                  <a:pt x="531107" y="1887"/>
                </a:lnTo>
                <a:lnTo>
                  <a:pt x="484713" y="7451"/>
                </a:lnTo>
                <a:lnTo>
                  <a:pt x="439524" y="16545"/>
                </a:lnTo>
                <a:lnTo>
                  <a:pt x="395689" y="29022"/>
                </a:lnTo>
                <a:lnTo>
                  <a:pt x="353357" y="44737"/>
                </a:lnTo>
                <a:lnTo>
                  <a:pt x="312678" y="63543"/>
                </a:lnTo>
                <a:lnTo>
                  <a:pt x="273799" y="85293"/>
                </a:lnTo>
                <a:lnTo>
                  <a:pt x="236869" y="109840"/>
                </a:lnTo>
                <a:lnTo>
                  <a:pt x="202039" y="137039"/>
                </a:lnTo>
                <a:lnTo>
                  <a:pt x="169456" y="166742"/>
                </a:lnTo>
                <a:lnTo>
                  <a:pt x="139269" y="198803"/>
                </a:lnTo>
                <a:lnTo>
                  <a:pt x="111628" y="233075"/>
                </a:lnTo>
                <a:lnTo>
                  <a:pt x="86681" y="269413"/>
                </a:lnTo>
                <a:lnTo>
                  <a:pt x="64577" y="307670"/>
                </a:lnTo>
                <a:lnTo>
                  <a:pt x="45466" y="347698"/>
                </a:lnTo>
                <a:lnTo>
                  <a:pt x="29495" y="389352"/>
                </a:lnTo>
                <a:lnTo>
                  <a:pt x="16814" y="432485"/>
                </a:lnTo>
                <a:lnTo>
                  <a:pt x="7572" y="476950"/>
                </a:lnTo>
                <a:lnTo>
                  <a:pt x="1917" y="522601"/>
                </a:lnTo>
                <a:lnTo>
                  <a:pt x="0" y="569292"/>
                </a:lnTo>
                <a:lnTo>
                  <a:pt x="1917" y="615983"/>
                </a:lnTo>
                <a:lnTo>
                  <a:pt x="7572" y="661635"/>
                </a:lnTo>
                <a:lnTo>
                  <a:pt x="16814" y="706100"/>
                </a:lnTo>
                <a:lnTo>
                  <a:pt x="29495" y="749233"/>
                </a:lnTo>
                <a:lnTo>
                  <a:pt x="45466" y="790887"/>
                </a:lnTo>
                <a:lnTo>
                  <a:pt x="64577" y="830916"/>
                </a:lnTo>
                <a:lnTo>
                  <a:pt x="86681" y="869172"/>
                </a:lnTo>
                <a:lnTo>
                  <a:pt x="111628" y="905510"/>
                </a:lnTo>
                <a:lnTo>
                  <a:pt x="139269" y="939783"/>
                </a:lnTo>
                <a:lnTo>
                  <a:pt x="169456" y="971844"/>
                </a:lnTo>
                <a:lnTo>
                  <a:pt x="202039" y="1001547"/>
                </a:lnTo>
                <a:lnTo>
                  <a:pt x="236869" y="1028746"/>
                </a:lnTo>
                <a:lnTo>
                  <a:pt x="273799" y="1053293"/>
                </a:lnTo>
                <a:lnTo>
                  <a:pt x="312678" y="1075043"/>
                </a:lnTo>
                <a:lnTo>
                  <a:pt x="353357" y="1093848"/>
                </a:lnTo>
                <a:lnTo>
                  <a:pt x="395689" y="1109563"/>
                </a:lnTo>
                <a:lnTo>
                  <a:pt x="439524" y="1122041"/>
                </a:lnTo>
                <a:lnTo>
                  <a:pt x="484713" y="1131135"/>
                </a:lnTo>
                <a:lnTo>
                  <a:pt x="531107" y="1136699"/>
                </a:lnTo>
                <a:lnTo>
                  <a:pt x="578558" y="1138586"/>
                </a:lnTo>
                <a:lnTo>
                  <a:pt x="626009" y="1136699"/>
                </a:lnTo>
                <a:lnTo>
                  <a:pt x="672403" y="1131135"/>
                </a:lnTo>
                <a:lnTo>
                  <a:pt x="717592" y="1122041"/>
                </a:lnTo>
                <a:lnTo>
                  <a:pt x="761427" y="1109563"/>
                </a:lnTo>
                <a:lnTo>
                  <a:pt x="803759" y="1093848"/>
                </a:lnTo>
                <a:lnTo>
                  <a:pt x="844438" y="1075043"/>
                </a:lnTo>
                <a:lnTo>
                  <a:pt x="883317" y="1053293"/>
                </a:lnTo>
                <a:lnTo>
                  <a:pt x="920247" y="1028746"/>
                </a:lnTo>
                <a:lnTo>
                  <a:pt x="955077" y="1001547"/>
                </a:lnTo>
                <a:lnTo>
                  <a:pt x="987660" y="971844"/>
                </a:lnTo>
                <a:lnTo>
                  <a:pt x="1017846" y="939783"/>
                </a:lnTo>
                <a:lnTo>
                  <a:pt x="1045487" y="905510"/>
                </a:lnTo>
                <a:lnTo>
                  <a:pt x="1070434" y="869172"/>
                </a:lnTo>
                <a:lnTo>
                  <a:pt x="1092538" y="830916"/>
                </a:lnTo>
                <a:lnTo>
                  <a:pt x="1111650" y="790887"/>
                </a:lnTo>
                <a:lnTo>
                  <a:pt x="1127620" y="749233"/>
                </a:lnTo>
                <a:lnTo>
                  <a:pt x="1140301" y="706100"/>
                </a:lnTo>
                <a:lnTo>
                  <a:pt x="1149543" y="661635"/>
                </a:lnTo>
                <a:lnTo>
                  <a:pt x="1155198" y="615983"/>
                </a:lnTo>
                <a:lnTo>
                  <a:pt x="1157116" y="569292"/>
                </a:lnTo>
                <a:lnTo>
                  <a:pt x="1155198" y="522601"/>
                </a:lnTo>
                <a:lnTo>
                  <a:pt x="1149543" y="476950"/>
                </a:lnTo>
                <a:lnTo>
                  <a:pt x="1140301" y="432485"/>
                </a:lnTo>
                <a:lnTo>
                  <a:pt x="1127620" y="389352"/>
                </a:lnTo>
                <a:lnTo>
                  <a:pt x="1111650" y="347698"/>
                </a:lnTo>
                <a:lnTo>
                  <a:pt x="1092538" y="307670"/>
                </a:lnTo>
                <a:lnTo>
                  <a:pt x="1070434" y="269413"/>
                </a:lnTo>
                <a:lnTo>
                  <a:pt x="1045487" y="233075"/>
                </a:lnTo>
                <a:lnTo>
                  <a:pt x="1017846" y="198803"/>
                </a:lnTo>
                <a:lnTo>
                  <a:pt x="987660" y="166742"/>
                </a:lnTo>
                <a:lnTo>
                  <a:pt x="955077" y="137039"/>
                </a:lnTo>
                <a:lnTo>
                  <a:pt x="920247" y="109840"/>
                </a:lnTo>
                <a:lnTo>
                  <a:pt x="883317" y="85293"/>
                </a:lnTo>
                <a:lnTo>
                  <a:pt x="844438" y="63543"/>
                </a:lnTo>
                <a:lnTo>
                  <a:pt x="803759" y="44737"/>
                </a:lnTo>
                <a:lnTo>
                  <a:pt x="761427" y="29022"/>
                </a:lnTo>
                <a:lnTo>
                  <a:pt x="717592" y="16545"/>
                </a:lnTo>
                <a:lnTo>
                  <a:pt x="672403" y="7451"/>
                </a:lnTo>
                <a:lnTo>
                  <a:pt x="626009" y="1887"/>
                </a:lnTo>
                <a:lnTo>
                  <a:pt x="57855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3474" y="1937941"/>
            <a:ext cx="294005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-50" dirty="0">
                <a:latin typeface="Trebuchet MS"/>
                <a:cs typeface="Trebuchet MS"/>
              </a:rPr>
              <a:t>1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3494" y="4782513"/>
            <a:ext cx="3757929" cy="1077595"/>
          </a:xfrm>
          <a:prstGeom prst="rect">
            <a:avLst/>
          </a:prstGeom>
          <a:solidFill>
            <a:srgbClr val="CBD300"/>
          </a:solidFill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endParaRPr sz="1600">
              <a:latin typeface="Times New Roman"/>
              <a:cs typeface="Times New Roman"/>
            </a:endParaRPr>
          </a:p>
          <a:p>
            <a:pPr marL="381635" marR="280670" indent="-92075">
              <a:lnSpc>
                <a:spcPts val="1900"/>
              </a:lnSpc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Contenidos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mínimos</a:t>
            </a:r>
            <a:r>
              <a:rPr sz="16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ahoma"/>
                <a:cs typeface="Tahoma"/>
              </a:rPr>
              <a:t>deben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revisar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planear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monitoreo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385" y="4283901"/>
            <a:ext cx="9810750" cy="433705"/>
          </a:xfrm>
          <a:custGeom>
            <a:avLst/>
            <a:gdLst/>
            <a:ahLst/>
            <a:cxnLst/>
            <a:rect l="l" t="t" r="r" b="b"/>
            <a:pathLst>
              <a:path w="9810750" h="433704">
                <a:moveTo>
                  <a:pt x="9810411" y="0"/>
                </a:moveTo>
                <a:lnTo>
                  <a:pt x="9808570" y="68487"/>
                </a:lnTo>
                <a:lnTo>
                  <a:pt x="9803443" y="127967"/>
                </a:lnTo>
                <a:lnTo>
                  <a:pt x="9795625" y="174872"/>
                </a:lnTo>
                <a:lnTo>
                  <a:pt x="9774298" y="216678"/>
                </a:lnTo>
                <a:lnTo>
                  <a:pt x="4941319" y="216678"/>
                </a:lnTo>
                <a:lnTo>
                  <a:pt x="4929904" y="227725"/>
                </a:lnTo>
                <a:lnTo>
                  <a:pt x="4919990" y="258485"/>
                </a:lnTo>
                <a:lnTo>
                  <a:pt x="4912173" y="305390"/>
                </a:lnTo>
                <a:lnTo>
                  <a:pt x="4907046" y="364870"/>
                </a:lnTo>
                <a:lnTo>
                  <a:pt x="4905205" y="433357"/>
                </a:lnTo>
                <a:lnTo>
                  <a:pt x="4903364" y="364870"/>
                </a:lnTo>
                <a:lnTo>
                  <a:pt x="4898237" y="305390"/>
                </a:lnTo>
                <a:lnTo>
                  <a:pt x="4890420" y="258485"/>
                </a:lnTo>
                <a:lnTo>
                  <a:pt x="4880506" y="227725"/>
                </a:lnTo>
                <a:lnTo>
                  <a:pt x="4869092" y="216678"/>
                </a:lnTo>
                <a:lnTo>
                  <a:pt x="36113" y="216678"/>
                </a:lnTo>
                <a:lnTo>
                  <a:pt x="24698" y="205632"/>
                </a:lnTo>
                <a:lnTo>
                  <a:pt x="14784" y="174872"/>
                </a:lnTo>
                <a:lnTo>
                  <a:pt x="6967" y="127967"/>
                </a:lnTo>
                <a:lnTo>
                  <a:pt x="1841" y="68487"/>
                </a:lnTo>
                <a:lnTo>
                  <a:pt x="0" y="0"/>
                </a:lnTo>
              </a:path>
            </a:pathLst>
          </a:custGeom>
          <a:ln w="9525">
            <a:solidFill>
              <a:srgbClr val="4E85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282" y="3157184"/>
            <a:ext cx="1839595" cy="533863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110489" rIns="0" bIns="0" rtlCol="0">
            <a:spAutoFit/>
          </a:bodyPr>
          <a:lstStyle/>
          <a:p>
            <a:pPr marL="155575" marR="100965" indent="-47625" algn="just">
              <a:lnSpc>
                <a:spcPct val="97900"/>
              </a:lnSpc>
              <a:spcBef>
                <a:spcPts val="869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1.</a:t>
            </a:r>
            <a:r>
              <a:rPr sz="135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Objetivos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metas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iniciales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70" dirty="0" err="1">
                <a:solidFill>
                  <a:srgbClr val="FFFFFF"/>
                </a:solidFill>
                <a:latin typeface="Tahoma"/>
                <a:cs typeface="Tahoma"/>
              </a:rPr>
              <a:t>SbN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3207" y="3143534"/>
            <a:ext cx="1943100" cy="574594"/>
          </a:xfrm>
          <a:custGeom>
            <a:avLst/>
            <a:gdLst/>
            <a:ahLst/>
            <a:cxnLst/>
            <a:rect l="l" t="t" r="r" b="b"/>
            <a:pathLst>
              <a:path w="1943100" h="1315720">
                <a:moveTo>
                  <a:pt x="1942492" y="0"/>
                </a:moveTo>
                <a:lnTo>
                  <a:pt x="0" y="0"/>
                </a:lnTo>
                <a:lnTo>
                  <a:pt x="0" y="1315575"/>
                </a:lnTo>
                <a:lnTo>
                  <a:pt x="1942492" y="1315575"/>
                </a:lnTo>
                <a:lnTo>
                  <a:pt x="1942492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63866" y="3241547"/>
            <a:ext cx="1781810" cy="441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172720">
              <a:lnSpc>
                <a:spcPct val="98600"/>
              </a:lnSpc>
              <a:spcBef>
                <a:spcPts val="120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2.</a:t>
            </a:r>
            <a:r>
              <a:rPr sz="135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Caracterización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diagnóstica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0" dirty="0" err="1">
                <a:solidFill>
                  <a:srgbClr val="FFFFFF"/>
                </a:solidFill>
                <a:latin typeface="Tahoma"/>
                <a:cs typeface="Tahoma"/>
              </a:rPr>
              <a:t>SbN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7401" y="3154984"/>
            <a:ext cx="1790064" cy="115633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552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4"/>
              </a:spcBef>
            </a:pPr>
            <a:endParaRPr sz="1400">
              <a:latin typeface="Times New Roman"/>
              <a:cs typeface="Times New Roman"/>
            </a:endParaRPr>
          </a:p>
          <a:p>
            <a:pPr marL="321310" marR="314960" indent="168275">
              <a:lnSpc>
                <a:spcPts val="1610"/>
              </a:lnSpc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3.</a:t>
            </a:r>
            <a:r>
              <a:rPr sz="135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Tipo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intervenciones</a:t>
            </a:r>
            <a:endParaRPr sz="1400">
              <a:latin typeface="Tahoma"/>
              <a:cs typeface="Tahoma"/>
            </a:endParaRPr>
          </a:p>
          <a:p>
            <a:pPr marL="504825">
              <a:lnSpc>
                <a:spcPts val="1635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realizadas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 flipV="1">
            <a:off x="1877921" y="3401255"/>
            <a:ext cx="2615815" cy="45719"/>
          </a:xfrm>
          <a:custGeom>
            <a:avLst/>
            <a:gdLst/>
            <a:ahLst/>
            <a:cxnLst/>
            <a:rect l="l" t="t" r="r" b="b"/>
            <a:pathLst>
              <a:path w="2652395" h="134620">
                <a:moveTo>
                  <a:pt x="486029" y="41706"/>
                </a:moveTo>
                <a:lnTo>
                  <a:pt x="404495" y="17018"/>
                </a:lnTo>
                <a:lnTo>
                  <a:pt x="409321" y="45186"/>
                </a:lnTo>
                <a:lnTo>
                  <a:pt x="0" y="115277"/>
                </a:lnTo>
                <a:lnTo>
                  <a:pt x="3213" y="134061"/>
                </a:lnTo>
                <a:lnTo>
                  <a:pt x="412534" y="63957"/>
                </a:lnTo>
                <a:lnTo>
                  <a:pt x="417360" y="92125"/>
                </a:lnTo>
                <a:lnTo>
                  <a:pt x="484225" y="43040"/>
                </a:lnTo>
                <a:lnTo>
                  <a:pt x="486029" y="41706"/>
                </a:lnTo>
                <a:close/>
              </a:path>
              <a:path w="2652395" h="134620">
                <a:moveTo>
                  <a:pt x="2652293" y="38100"/>
                </a:moveTo>
                <a:lnTo>
                  <a:pt x="2633243" y="28575"/>
                </a:lnTo>
                <a:lnTo>
                  <a:pt x="2576093" y="0"/>
                </a:lnTo>
                <a:lnTo>
                  <a:pt x="2576093" y="28575"/>
                </a:lnTo>
                <a:lnTo>
                  <a:pt x="2313343" y="28575"/>
                </a:lnTo>
                <a:lnTo>
                  <a:pt x="2313343" y="47625"/>
                </a:lnTo>
                <a:lnTo>
                  <a:pt x="2576093" y="47625"/>
                </a:lnTo>
                <a:lnTo>
                  <a:pt x="2576093" y="76200"/>
                </a:lnTo>
                <a:lnTo>
                  <a:pt x="2633243" y="47625"/>
                </a:lnTo>
                <a:lnTo>
                  <a:pt x="2652293" y="38100"/>
                </a:lnTo>
                <a:close/>
              </a:path>
            </a:pathLst>
          </a:custGeom>
          <a:solidFill>
            <a:srgbClr val="4E85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77830" y="3160414"/>
            <a:ext cx="2049145" cy="115633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141605" rIns="0" bIns="0" rtlCol="0">
            <a:spAutoFit/>
          </a:bodyPr>
          <a:lstStyle/>
          <a:p>
            <a:pPr marL="553720" marR="94615" indent="-450850">
              <a:lnSpc>
                <a:spcPct val="99000"/>
              </a:lnSpc>
              <a:spcBef>
                <a:spcPts val="1115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4.</a:t>
            </a:r>
            <a:r>
              <a:rPr sz="135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Localización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área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intervenida (cartografía, fotografías)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27487" y="3147152"/>
            <a:ext cx="4744720" cy="1156335"/>
            <a:chOff x="6327487" y="3147152"/>
            <a:chExt cx="4744720" cy="1156335"/>
          </a:xfrm>
        </p:grpSpPr>
        <p:sp>
          <p:nvSpPr>
            <p:cNvPr id="15" name="object 15"/>
            <p:cNvSpPr/>
            <p:nvPr/>
          </p:nvSpPr>
          <p:spPr>
            <a:xfrm>
              <a:off x="6327487" y="3694920"/>
              <a:ext cx="339090" cy="76200"/>
            </a:xfrm>
            <a:custGeom>
              <a:avLst/>
              <a:gdLst/>
              <a:ahLst/>
              <a:cxnLst/>
              <a:rect l="l" t="t" r="r" b="b"/>
              <a:pathLst>
                <a:path w="339090" h="76200">
                  <a:moveTo>
                    <a:pt x="262745" y="0"/>
                  </a:moveTo>
                  <a:lnTo>
                    <a:pt x="262745" y="76200"/>
                  </a:lnTo>
                  <a:lnTo>
                    <a:pt x="319894" y="47626"/>
                  </a:lnTo>
                  <a:lnTo>
                    <a:pt x="275445" y="47626"/>
                  </a:lnTo>
                  <a:lnTo>
                    <a:pt x="275445" y="28576"/>
                  </a:lnTo>
                  <a:lnTo>
                    <a:pt x="319895" y="28576"/>
                  </a:lnTo>
                  <a:lnTo>
                    <a:pt x="262745" y="0"/>
                  </a:lnTo>
                  <a:close/>
                </a:path>
                <a:path w="339090" h="76200">
                  <a:moveTo>
                    <a:pt x="262745" y="28576"/>
                  </a:moveTo>
                  <a:lnTo>
                    <a:pt x="0" y="28576"/>
                  </a:lnTo>
                  <a:lnTo>
                    <a:pt x="0" y="47626"/>
                  </a:lnTo>
                  <a:lnTo>
                    <a:pt x="262745" y="47626"/>
                  </a:lnTo>
                  <a:lnTo>
                    <a:pt x="262745" y="28576"/>
                  </a:lnTo>
                  <a:close/>
                </a:path>
                <a:path w="339090" h="76200">
                  <a:moveTo>
                    <a:pt x="319895" y="28576"/>
                  </a:moveTo>
                  <a:lnTo>
                    <a:pt x="275445" y="28576"/>
                  </a:lnTo>
                  <a:lnTo>
                    <a:pt x="275445" y="47626"/>
                  </a:lnTo>
                  <a:lnTo>
                    <a:pt x="319894" y="47626"/>
                  </a:lnTo>
                  <a:lnTo>
                    <a:pt x="338945" y="38101"/>
                  </a:lnTo>
                  <a:lnTo>
                    <a:pt x="319895" y="28576"/>
                  </a:lnTo>
                  <a:close/>
                </a:path>
              </a:pathLst>
            </a:custGeom>
            <a:solidFill>
              <a:srgbClr val="4E85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22711" y="3147152"/>
              <a:ext cx="2049145" cy="1156335"/>
            </a:xfrm>
            <a:custGeom>
              <a:avLst/>
              <a:gdLst/>
              <a:ahLst/>
              <a:cxnLst/>
              <a:rect l="l" t="t" r="r" b="b"/>
              <a:pathLst>
                <a:path w="2049145" h="1156335">
                  <a:moveTo>
                    <a:pt x="2048962" y="0"/>
                  </a:moveTo>
                  <a:lnTo>
                    <a:pt x="0" y="0"/>
                  </a:lnTo>
                  <a:lnTo>
                    <a:pt x="0" y="1156070"/>
                  </a:lnTo>
                  <a:lnTo>
                    <a:pt x="2048962" y="1156070"/>
                  </a:lnTo>
                  <a:lnTo>
                    <a:pt x="2048962" y="0"/>
                  </a:lnTo>
                  <a:close/>
                </a:path>
              </a:pathLst>
            </a:custGeom>
            <a:solidFill>
              <a:srgbClr val="004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40742" y="3378708"/>
            <a:ext cx="1612265" cy="6597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46685">
              <a:lnSpc>
                <a:spcPts val="1610"/>
              </a:lnSpc>
              <a:spcBef>
                <a:spcPts val="210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5.</a:t>
            </a:r>
            <a:r>
              <a:rPr sz="135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Posición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comunidad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frente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endParaRPr sz="1400">
              <a:latin typeface="Tahoma"/>
              <a:cs typeface="Tahoma"/>
            </a:endParaRPr>
          </a:p>
          <a:p>
            <a:pPr marL="454025">
              <a:lnSpc>
                <a:spcPts val="166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proyecto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696845" y="3641928"/>
            <a:ext cx="3492500" cy="3216275"/>
            <a:chOff x="8696845" y="3641928"/>
            <a:chExt cx="3492500" cy="3216275"/>
          </a:xfrm>
        </p:grpSpPr>
        <p:sp>
          <p:nvSpPr>
            <p:cNvPr id="19" name="object 19"/>
            <p:cNvSpPr/>
            <p:nvPr/>
          </p:nvSpPr>
          <p:spPr>
            <a:xfrm>
              <a:off x="8696845" y="3641928"/>
              <a:ext cx="339090" cy="76200"/>
            </a:xfrm>
            <a:custGeom>
              <a:avLst/>
              <a:gdLst/>
              <a:ahLst/>
              <a:cxnLst/>
              <a:rect l="l" t="t" r="r" b="b"/>
              <a:pathLst>
                <a:path w="339090" h="76200">
                  <a:moveTo>
                    <a:pt x="262745" y="0"/>
                  </a:moveTo>
                  <a:lnTo>
                    <a:pt x="262745" y="76200"/>
                  </a:lnTo>
                  <a:lnTo>
                    <a:pt x="319897" y="47625"/>
                  </a:lnTo>
                  <a:lnTo>
                    <a:pt x="275445" y="47625"/>
                  </a:lnTo>
                  <a:lnTo>
                    <a:pt x="275445" y="28575"/>
                  </a:lnTo>
                  <a:lnTo>
                    <a:pt x="319893" y="28575"/>
                  </a:lnTo>
                  <a:lnTo>
                    <a:pt x="262745" y="0"/>
                  </a:lnTo>
                  <a:close/>
                </a:path>
                <a:path w="339090" h="76200">
                  <a:moveTo>
                    <a:pt x="262745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262745" y="47625"/>
                  </a:lnTo>
                  <a:lnTo>
                    <a:pt x="262745" y="28575"/>
                  </a:lnTo>
                  <a:close/>
                </a:path>
                <a:path w="339090" h="76200">
                  <a:moveTo>
                    <a:pt x="319893" y="28575"/>
                  </a:moveTo>
                  <a:lnTo>
                    <a:pt x="275445" y="28575"/>
                  </a:lnTo>
                  <a:lnTo>
                    <a:pt x="275445" y="47625"/>
                  </a:lnTo>
                  <a:lnTo>
                    <a:pt x="319897" y="47625"/>
                  </a:lnTo>
                  <a:lnTo>
                    <a:pt x="338945" y="38101"/>
                  </a:lnTo>
                  <a:lnTo>
                    <a:pt x="319893" y="28575"/>
                  </a:lnTo>
                  <a:close/>
                </a:path>
              </a:pathLst>
            </a:custGeom>
            <a:solidFill>
              <a:srgbClr val="4E85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5880" y="3998975"/>
              <a:ext cx="3243072" cy="28590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725950" y="4707635"/>
            <a:ext cx="2205990" cy="15100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270" algn="ctr">
              <a:lnSpc>
                <a:spcPct val="99300"/>
              </a:lnSpc>
              <a:spcBef>
                <a:spcPts val="110"/>
              </a:spcBef>
            </a:pPr>
            <a:r>
              <a:rPr sz="1400" dirty="0">
                <a:latin typeface="Tahoma"/>
                <a:cs typeface="Tahoma"/>
              </a:rPr>
              <a:t>Los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contenidos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mínimos </a:t>
            </a:r>
            <a:r>
              <a:rPr sz="1400" dirty="0">
                <a:latin typeface="Tahoma"/>
                <a:cs typeface="Tahoma"/>
              </a:rPr>
              <a:t>son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fundamentales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para </a:t>
            </a:r>
            <a:r>
              <a:rPr sz="1400" dirty="0">
                <a:latin typeface="Tahoma"/>
                <a:cs typeface="Tahoma"/>
              </a:rPr>
              <a:t>poder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plantear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el</a:t>
            </a:r>
            <a:r>
              <a:rPr sz="1400" spc="50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monitoreo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acorde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los </a:t>
            </a:r>
            <a:r>
              <a:rPr sz="1400" dirty="0">
                <a:latin typeface="Tahoma"/>
                <a:cs typeface="Tahoma"/>
              </a:rPr>
              <a:t>objetivos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iniciales,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verificar </a:t>
            </a:r>
            <a:r>
              <a:rPr sz="1400" dirty="0">
                <a:latin typeface="Tahoma"/>
                <a:cs typeface="Tahoma"/>
              </a:rPr>
              <a:t>cambios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poder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realizar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un </a:t>
            </a:r>
            <a:r>
              <a:rPr sz="1400" dirty="0">
                <a:latin typeface="Tahoma"/>
                <a:cs typeface="Tahoma"/>
              </a:rPr>
              <a:t>correcto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seguimiento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3" y="4605527"/>
            <a:ext cx="1999488" cy="2212848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70"/>
              </a:spcBef>
            </a:pPr>
            <a:r>
              <a:rPr sz="3100" spc="165" dirty="0"/>
              <a:t>¿Cómo</a:t>
            </a:r>
            <a:r>
              <a:rPr sz="3100" spc="-100" dirty="0"/>
              <a:t> </a:t>
            </a:r>
            <a:r>
              <a:rPr sz="3100" dirty="0"/>
              <a:t>se</a:t>
            </a:r>
            <a:r>
              <a:rPr sz="3100" spc="-85" dirty="0"/>
              <a:t> </a:t>
            </a:r>
            <a:r>
              <a:rPr sz="3100" dirty="0"/>
              <a:t>planea</a:t>
            </a:r>
            <a:r>
              <a:rPr sz="3100" spc="-90" dirty="0"/>
              <a:t> </a:t>
            </a:r>
            <a:r>
              <a:rPr sz="3100" dirty="0"/>
              <a:t>el</a:t>
            </a:r>
            <a:r>
              <a:rPr sz="3100" spc="-85" dirty="0"/>
              <a:t> </a:t>
            </a:r>
            <a:r>
              <a:rPr sz="3100" dirty="0"/>
              <a:t>monitoreo</a:t>
            </a:r>
            <a:r>
              <a:rPr sz="3100" spc="-100" dirty="0"/>
              <a:t> </a:t>
            </a:r>
            <a:r>
              <a:rPr sz="3100" spc="-50" dirty="0"/>
              <a:t>y </a:t>
            </a:r>
            <a:r>
              <a:rPr sz="3100" dirty="0"/>
              <a:t>la</a:t>
            </a:r>
            <a:r>
              <a:rPr sz="3100" spc="-200" dirty="0"/>
              <a:t> </a:t>
            </a:r>
            <a:r>
              <a:rPr sz="3100" spc="-10" dirty="0"/>
              <a:t>evaluación?</a:t>
            </a:r>
            <a:endParaRPr sz="3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7126"/>
            <a:ext cx="6783070" cy="1282700"/>
          </a:xfrm>
          <a:custGeom>
            <a:avLst/>
            <a:gdLst/>
            <a:ahLst/>
            <a:cxnLst/>
            <a:rect l="l" t="t" r="r" b="b"/>
            <a:pathLst>
              <a:path w="6783070" h="1282700">
                <a:moveTo>
                  <a:pt x="6782930" y="641273"/>
                </a:moveTo>
                <a:lnTo>
                  <a:pt x="6781178" y="593407"/>
                </a:lnTo>
                <a:lnTo>
                  <a:pt x="6775983" y="546506"/>
                </a:lnTo>
                <a:lnTo>
                  <a:pt x="6767474" y="500684"/>
                </a:lnTo>
                <a:lnTo>
                  <a:pt x="6755790" y="456069"/>
                </a:lnTo>
                <a:lnTo>
                  <a:pt x="6741033" y="412775"/>
                </a:lnTo>
                <a:lnTo>
                  <a:pt x="6723342" y="370928"/>
                </a:lnTo>
                <a:lnTo>
                  <a:pt x="6702831" y="330657"/>
                </a:lnTo>
                <a:lnTo>
                  <a:pt x="6679628" y="292087"/>
                </a:lnTo>
                <a:lnTo>
                  <a:pt x="6653860" y="255346"/>
                </a:lnTo>
                <a:lnTo>
                  <a:pt x="6625641" y="220548"/>
                </a:lnTo>
                <a:lnTo>
                  <a:pt x="6595110" y="187820"/>
                </a:lnTo>
                <a:lnTo>
                  <a:pt x="6562382" y="157289"/>
                </a:lnTo>
                <a:lnTo>
                  <a:pt x="6527597" y="129082"/>
                </a:lnTo>
                <a:lnTo>
                  <a:pt x="6490843" y="103314"/>
                </a:lnTo>
                <a:lnTo>
                  <a:pt x="6452273" y="80111"/>
                </a:lnTo>
                <a:lnTo>
                  <a:pt x="6412014" y="59601"/>
                </a:lnTo>
                <a:lnTo>
                  <a:pt x="6370167" y="41910"/>
                </a:lnTo>
                <a:lnTo>
                  <a:pt x="6326873" y="27152"/>
                </a:lnTo>
                <a:lnTo>
                  <a:pt x="6282258" y="15455"/>
                </a:lnTo>
                <a:lnTo>
                  <a:pt x="6236424" y="6946"/>
                </a:lnTo>
                <a:lnTo>
                  <a:pt x="6189523" y="1752"/>
                </a:lnTo>
                <a:lnTo>
                  <a:pt x="6141669" y="0"/>
                </a:lnTo>
                <a:lnTo>
                  <a:pt x="1066850" y="0"/>
                </a:lnTo>
                <a:lnTo>
                  <a:pt x="641261" y="0"/>
                </a:lnTo>
                <a:lnTo>
                  <a:pt x="0" y="0"/>
                </a:lnTo>
                <a:lnTo>
                  <a:pt x="0" y="641261"/>
                </a:lnTo>
                <a:lnTo>
                  <a:pt x="0" y="1282534"/>
                </a:lnTo>
                <a:lnTo>
                  <a:pt x="641261" y="1282534"/>
                </a:lnTo>
                <a:lnTo>
                  <a:pt x="6141656" y="1282547"/>
                </a:lnTo>
                <a:lnTo>
                  <a:pt x="6189523" y="1280782"/>
                </a:lnTo>
                <a:lnTo>
                  <a:pt x="6236424" y="1275588"/>
                </a:lnTo>
                <a:lnTo>
                  <a:pt x="6282245" y="1267079"/>
                </a:lnTo>
                <a:lnTo>
                  <a:pt x="6326860" y="1255395"/>
                </a:lnTo>
                <a:lnTo>
                  <a:pt x="6370155" y="1240637"/>
                </a:lnTo>
                <a:lnTo>
                  <a:pt x="6412001" y="1222946"/>
                </a:lnTo>
                <a:lnTo>
                  <a:pt x="6452273" y="1202436"/>
                </a:lnTo>
                <a:lnTo>
                  <a:pt x="6490843" y="1179233"/>
                </a:lnTo>
                <a:lnTo>
                  <a:pt x="6527584" y="1153464"/>
                </a:lnTo>
                <a:lnTo>
                  <a:pt x="6562382" y="1125245"/>
                </a:lnTo>
                <a:lnTo>
                  <a:pt x="6595110" y="1094714"/>
                </a:lnTo>
                <a:lnTo>
                  <a:pt x="6625641" y="1061986"/>
                </a:lnTo>
                <a:lnTo>
                  <a:pt x="6653847" y="1027201"/>
                </a:lnTo>
                <a:lnTo>
                  <a:pt x="6679616" y="990447"/>
                </a:lnTo>
                <a:lnTo>
                  <a:pt x="6702819" y="951877"/>
                </a:lnTo>
                <a:lnTo>
                  <a:pt x="6723329" y="911618"/>
                </a:lnTo>
                <a:lnTo>
                  <a:pt x="6741020" y="869772"/>
                </a:lnTo>
                <a:lnTo>
                  <a:pt x="6755778" y="826477"/>
                </a:lnTo>
                <a:lnTo>
                  <a:pt x="6767474" y="781862"/>
                </a:lnTo>
                <a:lnTo>
                  <a:pt x="6775983" y="736028"/>
                </a:lnTo>
                <a:lnTo>
                  <a:pt x="6781178" y="689127"/>
                </a:lnTo>
                <a:lnTo>
                  <a:pt x="6782930" y="641273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70"/>
              </a:spcBef>
            </a:pPr>
            <a:r>
              <a:rPr sz="3100" spc="165" dirty="0"/>
              <a:t>¿Cómo</a:t>
            </a:r>
            <a:r>
              <a:rPr sz="3100" spc="-100" dirty="0"/>
              <a:t> </a:t>
            </a:r>
            <a:r>
              <a:rPr sz="3100" dirty="0"/>
              <a:t>se</a:t>
            </a:r>
            <a:r>
              <a:rPr sz="3100" spc="-85" dirty="0"/>
              <a:t> </a:t>
            </a:r>
            <a:r>
              <a:rPr sz="3100" dirty="0"/>
              <a:t>planea</a:t>
            </a:r>
            <a:r>
              <a:rPr sz="3100" spc="-90" dirty="0"/>
              <a:t> </a:t>
            </a:r>
            <a:r>
              <a:rPr sz="3100" dirty="0"/>
              <a:t>el</a:t>
            </a:r>
            <a:r>
              <a:rPr sz="3100" spc="-85" dirty="0"/>
              <a:t> </a:t>
            </a:r>
            <a:r>
              <a:rPr sz="3100" dirty="0"/>
              <a:t>monitoreo</a:t>
            </a:r>
            <a:r>
              <a:rPr sz="3100" spc="-100" dirty="0"/>
              <a:t> </a:t>
            </a:r>
            <a:r>
              <a:rPr sz="3100" spc="-50" dirty="0"/>
              <a:t>y </a:t>
            </a:r>
            <a:r>
              <a:rPr sz="3100" dirty="0"/>
              <a:t>la</a:t>
            </a:r>
            <a:r>
              <a:rPr sz="3100" spc="-200" dirty="0"/>
              <a:t> </a:t>
            </a:r>
            <a:r>
              <a:rPr sz="3100" spc="-10" dirty="0"/>
              <a:t>evaluación?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388433" y="3441297"/>
            <a:ext cx="4934585" cy="196983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167640">
              <a:lnSpc>
                <a:spcPct val="100899"/>
              </a:lnSpc>
              <a:spcBef>
                <a:spcPts val="265"/>
              </a:spcBef>
            </a:pPr>
            <a:r>
              <a:rPr sz="1800" spc="70" dirty="0">
                <a:latin typeface="Tahoma"/>
                <a:cs typeface="Tahoma"/>
              </a:rPr>
              <a:t>Debe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estar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alineado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objetivo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inicial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del </a:t>
            </a:r>
            <a:r>
              <a:rPr sz="1800" dirty="0">
                <a:latin typeface="Tahoma"/>
                <a:cs typeface="Tahoma"/>
              </a:rPr>
              <a:t>proyecto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 con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desafíos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que</a:t>
            </a:r>
            <a:r>
              <a:rPr sz="1750" b="1" spc="4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aborda</a:t>
            </a:r>
            <a:r>
              <a:rPr sz="1750" b="1" spc="45" dirty="0">
                <a:latin typeface="Trebuchet MS"/>
                <a:cs typeface="Trebuchet MS"/>
              </a:rPr>
              <a:t> </a:t>
            </a:r>
            <a:r>
              <a:rPr sz="1750" b="1" spc="-25" dirty="0">
                <a:latin typeface="Trebuchet MS"/>
                <a:cs typeface="Trebuchet MS"/>
              </a:rPr>
              <a:t>la </a:t>
            </a:r>
            <a:r>
              <a:rPr sz="1750" b="1" spc="130" dirty="0" err="1">
                <a:latin typeface="Trebuchet MS"/>
                <a:cs typeface="Trebuchet MS"/>
              </a:rPr>
              <a:t>SbN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mismo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debe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un </a:t>
            </a:r>
            <a:r>
              <a:rPr sz="1750" b="1" spc="-20" dirty="0">
                <a:latin typeface="Trebuchet MS"/>
                <a:cs typeface="Trebuchet MS"/>
              </a:rPr>
              <a:t>objetivo</a:t>
            </a:r>
            <a:r>
              <a:rPr sz="1750" b="1" spc="1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común</a:t>
            </a:r>
            <a:r>
              <a:rPr sz="1750" b="1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entre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investigador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o </a:t>
            </a:r>
            <a:r>
              <a:rPr sz="1800" dirty="0">
                <a:latin typeface="Tahoma"/>
                <a:cs typeface="Tahoma"/>
              </a:rPr>
              <a:t>coordinador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del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proyecto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comunidad. </a:t>
            </a:r>
            <a:r>
              <a:rPr sz="1800" dirty="0">
                <a:latin typeface="Tahoma"/>
                <a:cs typeface="Tahoma"/>
              </a:rPr>
              <a:t>Ya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 monitoreo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participativo </a:t>
            </a:r>
            <a:r>
              <a:rPr sz="1800" dirty="0">
                <a:latin typeface="Tahoma"/>
                <a:cs typeface="Tahoma"/>
              </a:rPr>
              <a:t>desde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inicio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433" y="3041950"/>
            <a:ext cx="3167380" cy="39941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40005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315"/>
              </a:spcBef>
            </a:pP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Objetivo</a:t>
            </a:r>
            <a:r>
              <a:rPr sz="175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175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Trebuchet MS"/>
                <a:cs typeface="Trebuchet MS"/>
              </a:rPr>
              <a:t>monitoreo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1325" y="1967712"/>
            <a:ext cx="5950585" cy="1481816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95885" rIns="0" bIns="0" rtlCol="0">
            <a:spAutoFit/>
          </a:bodyPr>
          <a:lstStyle/>
          <a:p>
            <a:pPr marL="90805" marR="92710">
              <a:lnSpc>
                <a:spcPct val="100000"/>
              </a:lnSpc>
              <a:spcBef>
                <a:spcPts val="755"/>
              </a:spcBef>
            </a:pPr>
            <a:r>
              <a:rPr sz="1800" dirty="0">
                <a:latin typeface="Tahoma"/>
                <a:cs typeface="Tahoma"/>
              </a:rPr>
              <a:t>Es un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aspecto clave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dentro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etapa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planeación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ya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orienta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objetivos </a:t>
            </a:r>
            <a:r>
              <a:rPr sz="1750" b="1" dirty="0">
                <a:latin typeface="Trebuchet MS"/>
                <a:cs typeface="Trebuchet MS"/>
              </a:rPr>
              <a:t>y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metas</a:t>
            </a:r>
            <a:r>
              <a:rPr sz="1750" b="1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quieren alcanzar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implementación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90" dirty="0" err="1">
                <a:latin typeface="Tahoma"/>
                <a:cs typeface="Tahoma"/>
              </a:rPr>
              <a:t>SbN</a:t>
            </a:r>
            <a:r>
              <a:rPr sz="1800" dirty="0">
                <a:latin typeface="Tahoma"/>
                <a:cs typeface="Tahoma"/>
              </a:rPr>
              <a:t>.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Este</a:t>
            </a:r>
            <a:r>
              <a:rPr sz="1800" spc="40" dirty="0">
                <a:latin typeface="Tahoma"/>
                <a:cs typeface="Tahoma"/>
              </a:rPr>
              <a:t> debe </a:t>
            </a:r>
            <a:r>
              <a:rPr sz="1800" dirty="0">
                <a:latin typeface="Tahoma"/>
                <a:cs typeface="Tahoma"/>
              </a:rPr>
              <a:t>permitir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comparaciones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posteriores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áreas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donde </a:t>
            </a:r>
            <a:r>
              <a:rPr sz="1800" dirty="0">
                <a:latin typeface="Tahoma"/>
                <a:cs typeface="Tahoma"/>
              </a:rPr>
              <a:t>fue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implementada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SbN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4941" y="1568366"/>
            <a:ext cx="3167380" cy="39941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41275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325"/>
              </a:spcBef>
            </a:pP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Sistema</a:t>
            </a:r>
            <a:r>
              <a:rPr sz="175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75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Trebuchet MS"/>
                <a:cs typeface="Trebuchet MS"/>
              </a:rPr>
              <a:t>referencia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1325" y="4730353"/>
            <a:ext cx="5950585" cy="1802764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1435" rIns="0" bIns="0" rtlCol="0">
            <a:spAutoFit/>
          </a:bodyPr>
          <a:lstStyle/>
          <a:p>
            <a:pPr marL="90805" marR="152400">
              <a:lnSpc>
                <a:spcPct val="100200"/>
              </a:lnSpc>
              <a:spcBef>
                <a:spcPts val="405"/>
              </a:spcBef>
            </a:pPr>
            <a:r>
              <a:rPr sz="1800" dirty="0">
                <a:latin typeface="Tahoma"/>
                <a:cs typeface="Tahoma"/>
              </a:rPr>
              <a:t>Construir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metas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requiere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dirty="0">
                <a:latin typeface="Tahoma"/>
                <a:cs typeface="Tahoma"/>
              </a:rPr>
              <a:t> intercambios</a:t>
            </a:r>
            <a:r>
              <a:rPr sz="1800" spc="-10" dirty="0">
                <a:latin typeface="Tahoma"/>
                <a:cs typeface="Tahoma"/>
              </a:rPr>
              <a:t> recíprocos </a:t>
            </a:r>
            <a:r>
              <a:rPr sz="1800" dirty="0">
                <a:latin typeface="Tahoma"/>
                <a:cs typeface="Tahoma"/>
              </a:rPr>
              <a:t>entre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todos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actores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para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generar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compromisos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y </a:t>
            </a:r>
            <a:r>
              <a:rPr sz="1800" dirty="0">
                <a:latin typeface="Tahoma"/>
                <a:cs typeface="Tahoma"/>
              </a:rPr>
              <a:t>sostenibilidad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largo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plazo.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Sirven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para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evaluar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se </a:t>
            </a:r>
            <a:r>
              <a:rPr sz="1800" dirty="0">
                <a:latin typeface="Tahoma"/>
                <a:cs typeface="Tahoma"/>
              </a:rPr>
              <a:t>esta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cumpliendo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objetivo </a:t>
            </a:r>
            <a:r>
              <a:rPr sz="1800" spc="85" dirty="0">
                <a:latin typeface="Tahoma"/>
                <a:cs typeface="Tahoma"/>
              </a:rPr>
              <a:t>o</a:t>
            </a:r>
            <a:r>
              <a:rPr sz="1800" dirty="0">
                <a:latin typeface="Tahoma"/>
                <a:cs typeface="Tahoma"/>
              </a:rPr>
              <a:t> se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realizar </a:t>
            </a:r>
            <a:r>
              <a:rPr sz="1800" dirty="0">
                <a:latin typeface="Tahoma"/>
                <a:cs typeface="Tahoma"/>
              </a:rPr>
              <a:t>propuestas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ajustes.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dirty="0">
                <a:latin typeface="Tahoma"/>
                <a:cs typeface="Tahoma"/>
              </a:rPr>
              <a:t> tener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temporalidad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a </a:t>
            </a:r>
            <a:r>
              <a:rPr sz="1750" b="1" spc="-25" dirty="0">
                <a:latin typeface="Trebuchet MS"/>
                <a:cs typeface="Trebuchet MS"/>
              </a:rPr>
              <a:t>corto,</a:t>
            </a:r>
            <a:r>
              <a:rPr sz="1750" b="1" spc="-3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mediano</a:t>
            </a:r>
            <a:r>
              <a:rPr sz="1750" b="1" spc="-2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y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largo</a:t>
            </a:r>
            <a:r>
              <a:rPr sz="1750" b="1" spc="-25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plazo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24941" y="4331007"/>
            <a:ext cx="3167380" cy="39941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750" b="1" spc="40" dirty="0">
                <a:solidFill>
                  <a:srgbClr val="FFFFFF"/>
                </a:solidFill>
                <a:latin typeface="Trebuchet MS"/>
                <a:cs typeface="Trebuchet MS"/>
              </a:rPr>
              <a:t>Metas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4868" y="4360800"/>
            <a:ext cx="648970" cy="1301115"/>
          </a:xfrm>
          <a:custGeom>
            <a:avLst/>
            <a:gdLst/>
            <a:ahLst/>
            <a:cxnLst/>
            <a:rect l="l" t="t" r="r" b="b"/>
            <a:pathLst>
              <a:path w="648970" h="1301114">
                <a:moveTo>
                  <a:pt x="486727" y="0"/>
                </a:moveTo>
                <a:lnTo>
                  <a:pt x="162242" y="0"/>
                </a:lnTo>
                <a:lnTo>
                  <a:pt x="162242" y="976227"/>
                </a:lnTo>
                <a:lnTo>
                  <a:pt x="0" y="976227"/>
                </a:lnTo>
                <a:lnTo>
                  <a:pt x="324484" y="1300711"/>
                </a:lnTo>
                <a:lnTo>
                  <a:pt x="648968" y="976227"/>
                </a:lnTo>
                <a:lnTo>
                  <a:pt x="486727" y="976227"/>
                </a:lnTo>
                <a:lnTo>
                  <a:pt x="48672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8990" y="4280912"/>
            <a:ext cx="543560" cy="823594"/>
          </a:xfrm>
          <a:custGeom>
            <a:avLst/>
            <a:gdLst/>
            <a:ahLst/>
            <a:cxnLst/>
            <a:rect l="l" t="t" r="r" b="b"/>
            <a:pathLst>
              <a:path w="543560" h="823595">
                <a:moveTo>
                  <a:pt x="407642" y="0"/>
                </a:moveTo>
                <a:lnTo>
                  <a:pt x="135881" y="0"/>
                </a:lnTo>
                <a:lnTo>
                  <a:pt x="135881" y="551610"/>
                </a:lnTo>
                <a:lnTo>
                  <a:pt x="0" y="551610"/>
                </a:lnTo>
                <a:lnTo>
                  <a:pt x="271760" y="823371"/>
                </a:lnTo>
                <a:lnTo>
                  <a:pt x="543523" y="551610"/>
                </a:lnTo>
                <a:lnTo>
                  <a:pt x="407642" y="551610"/>
                </a:lnTo>
                <a:lnTo>
                  <a:pt x="407642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0622" y="3360268"/>
            <a:ext cx="1954530" cy="487680"/>
          </a:xfrm>
          <a:custGeom>
            <a:avLst/>
            <a:gdLst/>
            <a:ahLst/>
            <a:cxnLst/>
            <a:rect l="l" t="t" r="r" b="b"/>
            <a:pathLst>
              <a:path w="1954529" h="487679">
                <a:moveTo>
                  <a:pt x="243627" y="0"/>
                </a:moveTo>
                <a:lnTo>
                  <a:pt x="0" y="243629"/>
                </a:lnTo>
                <a:lnTo>
                  <a:pt x="243627" y="487258"/>
                </a:lnTo>
                <a:lnTo>
                  <a:pt x="243627" y="385189"/>
                </a:lnTo>
                <a:lnTo>
                  <a:pt x="1954535" y="385189"/>
                </a:lnTo>
                <a:lnTo>
                  <a:pt x="1954535" y="102067"/>
                </a:lnTo>
                <a:lnTo>
                  <a:pt x="243627" y="102067"/>
                </a:lnTo>
                <a:lnTo>
                  <a:pt x="24362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0347" y="3261292"/>
            <a:ext cx="1724660" cy="556895"/>
          </a:xfrm>
          <a:custGeom>
            <a:avLst/>
            <a:gdLst/>
            <a:ahLst/>
            <a:cxnLst/>
            <a:rect l="l" t="t" r="r" b="b"/>
            <a:pathLst>
              <a:path w="1724660" h="556895">
                <a:moveTo>
                  <a:pt x="1446047" y="0"/>
                </a:moveTo>
                <a:lnTo>
                  <a:pt x="1446047" y="139212"/>
                </a:lnTo>
                <a:lnTo>
                  <a:pt x="0" y="139212"/>
                </a:lnTo>
                <a:lnTo>
                  <a:pt x="0" y="417638"/>
                </a:lnTo>
                <a:lnTo>
                  <a:pt x="1446047" y="417638"/>
                </a:lnTo>
                <a:lnTo>
                  <a:pt x="1446047" y="556851"/>
                </a:lnTo>
                <a:lnTo>
                  <a:pt x="1724472" y="278425"/>
                </a:lnTo>
                <a:lnTo>
                  <a:pt x="144604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9752" y="5786267"/>
            <a:ext cx="6490970" cy="647700"/>
          </a:xfrm>
          <a:custGeom>
            <a:avLst/>
            <a:gdLst/>
            <a:ahLst/>
            <a:cxnLst/>
            <a:rect l="l" t="t" r="r" b="b"/>
            <a:pathLst>
              <a:path w="6490970" h="647700">
                <a:moveTo>
                  <a:pt x="6166745" y="0"/>
                </a:moveTo>
                <a:lnTo>
                  <a:pt x="6166745" y="161908"/>
                </a:lnTo>
                <a:lnTo>
                  <a:pt x="0" y="161908"/>
                </a:lnTo>
                <a:lnTo>
                  <a:pt x="0" y="485719"/>
                </a:lnTo>
                <a:lnTo>
                  <a:pt x="6166745" y="485719"/>
                </a:lnTo>
                <a:lnTo>
                  <a:pt x="6166745" y="647628"/>
                </a:lnTo>
                <a:lnTo>
                  <a:pt x="6490555" y="323810"/>
                </a:lnTo>
                <a:lnTo>
                  <a:pt x="6166745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3350" y="1936390"/>
            <a:ext cx="553085" cy="887094"/>
          </a:xfrm>
          <a:custGeom>
            <a:avLst/>
            <a:gdLst/>
            <a:ahLst/>
            <a:cxnLst/>
            <a:rect l="l" t="t" r="r" b="b"/>
            <a:pathLst>
              <a:path w="553085" h="887094">
                <a:moveTo>
                  <a:pt x="276313" y="0"/>
                </a:moveTo>
                <a:lnTo>
                  <a:pt x="0" y="276315"/>
                </a:lnTo>
                <a:lnTo>
                  <a:pt x="138156" y="276315"/>
                </a:lnTo>
                <a:lnTo>
                  <a:pt x="138156" y="887055"/>
                </a:lnTo>
                <a:lnTo>
                  <a:pt x="414470" y="887055"/>
                </a:lnTo>
                <a:lnTo>
                  <a:pt x="414470" y="276315"/>
                </a:lnTo>
                <a:lnTo>
                  <a:pt x="552629" y="276315"/>
                </a:lnTo>
                <a:lnTo>
                  <a:pt x="276313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4292"/>
            <a:ext cx="1067435" cy="1164590"/>
          </a:xfrm>
          <a:custGeom>
            <a:avLst/>
            <a:gdLst/>
            <a:ahLst/>
            <a:cxnLst/>
            <a:rect l="l" t="t" r="r" b="b"/>
            <a:pathLst>
              <a:path w="1067435" h="1164590">
                <a:moveTo>
                  <a:pt x="1066852" y="0"/>
                </a:moveTo>
                <a:lnTo>
                  <a:pt x="0" y="0"/>
                </a:lnTo>
                <a:lnTo>
                  <a:pt x="0" y="1164308"/>
                </a:lnTo>
                <a:lnTo>
                  <a:pt x="1066852" y="1164308"/>
                </a:lnTo>
                <a:lnTo>
                  <a:pt x="1066852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8990" y="2169638"/>
            <a:ext cx="554355" cy="1078230"/>
          </a:xfrm>
          <a:custGeom>
            <a:avLst/>
            <a:gdLst/>
            <a:ahLst/>
            <a:cxnLst/>
            <a:rect l="l" t="t" r="r" b="b"/>
            <a:pathLst>
              <a:path w="554355" h="1078230">
                <a:moveTo>
                  <a:pt x="415757" y="0"/>
                </a:moveTo>
                <a:lnTo>
                  <a:pt x="138584" y="0"/>
                </a:lnTo>
                <a:lnTo>
                  <a:pt x="138584" y="800914"/>
                </a:lnTo>
                <a:lnTo>
                  <a:pt x="0" y="800914"/>
                </a:lnTo>
                <a:lnTo>
                  <a:pt x="277172" y="1078083"/>
                </a:lnTo>
                <a:lnTo>
                  <a:pt x="554343" y="800914"/>
                </a:lnTo>
                <a:lnTo>
                  <a:pt x="415757" y="800914"/>
                </a:lnTo>
                <a:lnTo>
                  <a:pt x="41575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178949" y="2736855"/>
            <a:ext cx="1781810" cy="1734185"/>
            <a:chOff x="5178949" y="2736855"/>
            <a:chExt cx="1781810" cy="1734185"/>
          </a:xfrm>
        </p:grpSpPr>
        <p:sp>
          <p:nvSpPr>
            <p:cNvPr id="11" name="object 11"/>
            <p:cNvSpPr/>
            <p:nvPr/>
          </p:nvSpPr>
          <p:spPr>
            <a:xfrm>
              <a:off x="5178949" y="2736855"/>
              <a:ext cx="1781810" cy="1734185"/>
            </a:xfrm>
            <a:custGeom>
              <a:avLst/>
              <a:gdLst/>
              <a:ahLst/>
              <a:cxnLst/>
              <a:rect l="l" t="t" r="r" b="b"/>
              <a:pathLst>
                <a:path w="1781809" h="1734185">
                  <a:moveTo>
                    <a:pt x="890715" y="0"/>
                  </a:moveTo>
                  <a:lnTo>
                    <a:pt x="841844" y="1282"/>
                  </a:lnTo>
                  <a:lnTo>
                    <a:pt x="793662" y="5087"/>
                  </a:lnTo>
                  <a:lnTo>
                    <a:pt x="746237" y="11348"/>
                  </a:lnTo>
                  <a:lnTo>
                    <a:pt x="699636" y="19998"/>
                  </a:lnTo>
                  <a:lnTo>
                    <a:pt x="653928" y="30971"/>
                  </a:lnTo>
                  <a:lnTo>
                    <a:pt x="609180" y="44202"/>
                  </a:lnTo>
                  <a:lnTo>
                    <a:pt x="565461" y="59624"/>
                  </a:lnTo>
                  <a:lnTo>
                    <a:pt x="522839" y="77171"/>
                  </a:lnTo>
                  <a:lnTo>
                    <a:pt x="481380" y="96778"/>
                  </a:lnTo>
                  <a:lnTo>
                    <a:pt x="441154" y="118377"/>
                  </a:lnTo>
                  <a:lnTo>
                    <a:pt x="402228" y="141902"/>
                  </a:lnTo>
                  <a:lnTo>
                    <a:pt x="364670" y="167289"/>
                  </a:lnTo>
                  <a:lnTo>
                    <a:pt x="328548" y="194470"/>
                  </a:lnTo>
                  <a:lnTo>
                    <a:pt x="293930" y="223379"/>
                  </a:lnTo>
                  <a:lnTo>
                    <a:pt x="260884" y="253951"/>
                  </a:lnTo>
                  <a:lnTo>
                    <a:pt x="229478" y="286119"/>
                  </a:lnTo>
                  <a:lnTo>
                    <a:pt x="199779" y="319817"/>
                  </a:lnTo>
                  <a:lnTo>
                    <a:pt x="171856" y="354979"/>
                  </a:lnTo>
                  <a:lnTo>
                    <a:pt x="145777" y="391539"/>
                  </a:lnTo>
                  <a:lnTo>
                    <a:pt x="121608" y="429431"/>
                  </a:lnTo>
                  <a:lnTo>
                    <a:pt x="99420" y="468588"/>
                  </a:lnTo>
                  <a:lnTo>
                    <a:pt x="79278" y="508944"/>
                  </a:lnTo>
                  <a:lnTo>
                    <a:pt x="61252" y="550434"/>
                  </a:lnTo>
                  <a:lnTo>
                    <a:pt x="45409" y="592992"/>
                  </a:lnTo>
                  <a:lnTo>
                    <a:pt x="31817" y="636550"/>
                  </a:lnTo>
                  <a:lnTo>
                    <a:pt x="20544" y="681043"/>
                  </a:lnTo>
                  <a:lnTo>
                    <a:pt x="11657" y="726406"/>
                  </a:lnTo>
                  <a:lnTo>
                    <a:pt x="5226" y="772571"/>
                  </a:lnTo>
                  <a:lnTo>
                    <a:pt x="1317" y="819473"/>
                  </a:lnTo>
                  <a:lnTo>
                    <a:pt x="0" y="867045"/>
                  </a:lnTo>
                  <a:lnTo>
                    <a:pt x="1317" y="914617"/>
                  </a:lnTo>
                  <a:lnTo>
                    <a:pt x="5226" y="961519"/>
                  </a:lnTo>
                  <a:lnTo>
                    <a:pt x="11657" y="1007684"/>
                  </a:lnTo>
                  <a:lnTo>
                    <a:pt x="20544" y="1053047"/>
                  </a:lnTo>
                  <a:lnTo>
                    <a:pt x="31817" y="1097540"/>
                  </a:lnTo>
                  <a:lnTo>
                    <a:pt x="45409" y="1141098"/>
                  </a:lnTo>
                  <a:lnTo>
                    <a:pt x="61252" y="1183656"/>
                  </a:lnTo>
                  <a:lnTo>
                    <a:pt x="79278" y="1225146"/>
                  </a:lnTo>
                  <a:lnTo>
                    <a:pt x="99420" y="1265502"/>
                  </a:lnTo>
                  <a:lnTo>
                    <a:pt x="121608" y="1304659"/>
                  </a:lnTo>
                  <a:lnTo>
                    <a:pt x="145777" y="1342551"/>
                  </a:lnTo>
                  <a:lnTo>
                    <a:pt x="171856" y="1379111"/>
                  </a:lnTo>
                  <a:lnTo>
                    <a:pt x="199779" y="1414273"/>
                  </a:lnTo>
                  <a:lnTo>
                    <a:pt x="229478" y="1447971"/>
                  </a:lnTo>
                  <a:lnTo>
                    <a:pt x="260884" y="1480139"/>
                  </a:lnTo>
                  <a:lnTo>
                    <a:pt x="293930" y="1510711"/>
                  </a:lnTo>
                  <a:lnTo>
                    <a:pt x="328548" y="1539620"/>
                  </a:lnTo>
                  <a:lnTo>
                    <a:pt x="364670" y="1566801"/>
                  </a:lnTo>
                  <a:lnTo>
                    <a:pt x="402228" y="1592188"/>
                  </a:lnTo>
                  <a:lnTo>
                    <a:pt x="441154" y="1615713"/>
                  </a:lnTo>
                  <a:lnTo>
                    <a:pt x="481380" y="1637312"/>
                  </a:lnTo>
                  <a:lnTo>
                    <a:pt x="522839" y="1656919"/>
                  </a:lnTo>
                  <a:lnTo>
                    <a:pt x="565461" y="1674466"/>
                  </a:lnTo>
                  <a:lnTo>
                    <a:pt x="609180" y="1689888"/>
                  </a:lnTo>
                  <a:lnTo>
                    <a:pt x="653928" y="1703119"/>
                  </a:lnTo>
                  <a:lnTo>
                    <a:pt x="699636" y="1714092"/>
                  </a:lnTo>
                  <a:lnTo>
                    <a:pt x="746237" y="1722742"/>
                  </a:lnTo>
                  <a:lnTo>
                    <a:pt x="793662" y="1729003"/>
                  </a:lnTo>
                  <a:lnTo>
                    <a:pt x="841844" y="1732808"/>
                  </a:lnTo>
                  <a:lnTo>
                    <a:pt x="890715" y="1734091"/>
                  </a:lnTo>
                  <a:lnTo>
                    <a:pt x="939586" y="1732808"/>
                  </a:lnTo>
                  <a:lnTo>
                    <a:pt x="987768" y="1729003"/>
                  </a:lnTo>
                  <a:lnTo>
                    <a:pt x="1035194" y="1722742"/>
                  </a:lnTo>
                  <a:lnTo>
                    <a:pt x="1081795" y="1714092"/>
                  </a:lnTo>
                  <a:lnTo>
                    <a:pt x="1127503" y="1703119"/>
                  </a:lnTo>
                  <a:lnTo>
                    <a:pt x="1172250" y="1689888"/>
                  </a:lnTo>
                  <a:lnTo>
                    <a:pt x="1215969" y="1674466"/>
                  </a:lnTo>
                  <a:lnTo>
                    <a:pt x="1258592" y="1656919"/>
                  </a:lnTo>
                  <a:lnTo>
                    <a:pt x="1300050" y="1637312"/>
                  </a:lnTo>
                  <a:lnTo>
                    <a:pt x="1340276" y="1615713"/>
                  </a:lnTo>
                  <a:lnTo>
                    <a:pt x="1379202" y="1592188"/>
                  </a:lnTo>
                  <a:lnTo>
                    <a:pt x="1416760" y="1566801"/>
                  </a:lnTo>
                  <a:lnTo>
                    <a:pt x="1452882" y="1539620"/>
                  </a:lnTo>
                  <a:lnTo>
                    <a:pt x="1487500" y="1510711"/>
                  </a:lnTo>
                  <a:lnTo>
                    <a:pt x="1520546" y="1480139"/>
                  </a:lnTo>
                  <a:lnTo>
                    <a:pt x="1551953" y="1447971"/>
                  </a:lnTo>
                  <a:lnTo>
                    <a:pt x="1581651" y="1414273"/>
                  </a:lnTo>
                  <a:lnTo>
                    <a:pt x="1609574" y="1379111"/>
                  </a:lnTo>
                  <a:lnTo>
                    <a:pt x="1635654" y="1342551"/>
                  </a:lnTo>
                  <a:lnTo>
                    <a:pt x="1659822" y="1304659"/>
                  </a:lnTo>
                  <a:lnTo>
                    <a:pt x="1682011" y="1265502"/>
                  </a:lnTo>
                  <a:lnTo>
                    <a:pt x="1702152" y="1225146"/>
                  </a:lnTo>
                  <a:lnTo>
                    <a:pt x="1720179" y="1183656"/>
                  </a:lnTo>
                  <a:lnTo>
                    <a:pt x="1736022" y="1141098"/>
                  </a:lnTo>
                  <a:lnTo>
                    <a:pt x="1749614" y="1097540"/>
                  </a:lnTo>
                  <a:lnTo>
                    <a:pt x="1760887" y="1053047"/>
                  </a:lnTo>
                  <a:lnTo>
                    <a:pt x="1769773" y="1007684"/>
                  </a:lnTo>
                  <a:lnTo>
                    <a:pt x="1776204" y="961519"/>
                  </a:lnTo>
                  <a:lnTo>
                    <a:pt x="1780113" y="914617"/>
                  </a:lnTo>
                  <a:lnTo>
                    <a:pt x="1781431" y="867045"/>
                  </a:lnTo>
                  <a:lnTo>
                    <a:pt x="1780113" y="819473"/>
                  </a:lnTo>
                  <a:lnTo>
                    <a:pt x="1776204" y="772571"/>
                  </a:lnTo>
                  <a:lnTo>
                    <a:pt x="1769773" y="726406"/>
                  </a:lnTo>
                  <a:lnTo>
                    <a:pt x="1760887" y="681043"/>
                  </a:lnTo>
                  <a:lnTo>
                    <a:pt x="1749614" y="636550"/>
                  </a:lnTo>
                  <a:lnTo>
                    <a:pt x="1736022" y="592992"/>
                  </a:lnTo>
                  <a:lnTo>
                    <a:pt x="1720179" y="550434"/>
                  </a:lnTo>
                  <a:lnTo>
                    <a:pt x="1702152" y="508944"/>
                  </a:lnTo>
                  <a:lnTo>
                    <a:pt x="1682011" y="468588"/>
                  </a:lnTo>
                  <a:lnTo>
                    <a:pt x="1659822" y="429431"/>
                  </a:lnTo>
                  <a:lnTo>
                    <a:pt x="1635654" y="391539"/>
                  </a:lnTo>
                  <a:lnTo>
                    <a:pt x="1609574" y="354979"/>
                  </a:lnTo>
                  <a:lnTo>
                    <a:pt x="1581651" y="319817"/>
                  </a:lnTo>
                  <a:lnTo>
                    <a:pt x="1551953" y="286119"/>
                  </a:lnTo>
                  <a:lnTo>
                    <a:pt x="1520546" y="253951"/>
                  </a:lnTo>
                  <a:lnTo>
                    <a:pt x="1487500" y="223379"/>
                  </a:lnTo>
                  <a:lnTo>
                    <a:pt x="1452882" y="194470"/>
                  </a:lnTo>
                  <a:lnTo>
                    <a:pt x="1416760" y="167289"/>
                  </a:lnTo>
                  <a:lnTo>
                    <a:pt x="1379202" y="141902"/>
                  </a:lnTo>
                  <a:lnTo>
                    <a:pt x="1340276" y="118377"/>
                  </a:lnTo>
                  <a:lnTo>
                    <a:pt x="1300050" y="96778"/>
                  </a:lnTo>
                  <a:lnTo>
                    <a:pt x="1258592" y="77171"/>
                  </a:lnTo>
                  <a:lnTo>
                    <a:pt x="1215969" y="59624"/>
                  </a:lnTo>
                  <a:lnTo>
                    <a:pt x="1172250" y="44202"/>
                  </a:lnTo>
                  <a:lnTo>
                    <a:pt x="1127503" y="30971"/>
                  </a:lnTo>
                  <a:lnTo>
                    <a:pt x="1081795" y="19998"/>
                  </a:lnTo>
                  <a:lnTo>
                    <a:pt x="1035194" y="11348"/>
                  </a:lnTo>
                  <a:lnTo>
                    <a:pt x="987768" y="5087"/>
                  </a:lnTo>
                  <a:lnTo>
                    <a:pt x="939586" y="1282"/>
                  </a:lnTo>
                  <a:lnTo>
                    <a:pt x="890715" y="0"/>
                  </a:lnTo>
                  <a:close/>
                </a:path>
              </a:pathLst>
            </a:custGeom>
            <a:solidFill>
              <a:srgbClr val="A8D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65606" y="2918551"/>
              <a:ext cx="1408430" cy="1370965"/>
            </a:xfrm>
            <a:custGeom>
              <a:avLst/>
              <a:gdLst/>
              <a:ahLst/>
              <a:cxnLst/>
              <a:rect l="l" t="t" r="r" b="b"/>
              <a:pathLst>
                <a:path w="1408429" h="1370964">
                  <a:moveTo>
                    <a:pt x="704058" y="0"/>
                  </a:moveTo>
                  <a:lnTo>
                    <a:pt x="655854" y="1581"/>
                  </a:lnTo>
                  <a:lnTo>
                    <a:pt x="608522" y="6256"/>
                  </a:lnTo>
                  <a:lnTo>
                    <a:pt x="562166" y="13923"/>
                  </a:lnTo>
                  <a:lnTo>
                    <a:pt x="516892" y="24481"/>
                  </a:lnTo>
                  <a:lnTo>
                    <a:pt x="472804" y="37826"/>
                  </a:lnTo>
                  <a:lnTo>
                    <a:pt x="430007" y="53858"/>
                  </a:lnTo>
                  <a:lnTo>
                    <a:pt x="388606" y="72473"/>
                  </a:lnTo>
                  <a:lnTo>
                    <a:pt x="348706" y="93570"/>
                  </a:lnTo>
                  <a:lnTo>
                    <a:pt x="310412" y="117046"/>
                  </a:lnTo>
                  <a:lnTo>
                    <a:pt x="273829" y="142800"/>
                  </a:lnTo>
                  <a:lnTo>
                    <a:pt x="239061" y="170730"/>
                  </a:lnTo>
                  <a:lnTo>
                    <a:pt x="206214" y="200733"/>
                  </a:lnTo>
                  <a:lnTo>
                    <a:pt x="175391" y="232708"/>
                  </a:lnTo>
                  <a:lnTo>
                    <a:pt x="146699" y="266552"/>
                  </a:lnTo>
                  <a:lnTo>
                    <a:pt x="120242" y="302163"/>
                  </a:lnTo>
                  <a:lnTo>
                    <a:pt x="96124" y="339439"/>
                  </a:lnTo>
                  <a:lnTo>
                    <a:pt x="74451" y="378279"/>
                  </a:lnTo>
                  <a:lnTo>
                    <a:pt x="55328" y="418579"/>
                  </a:lnTo>
                  <a:lnTo>
                    <a:pt x="38859" y="460239"/>
                  </a:lnTo>
                  <a:lnTo>
                    <a:pt x="25149" y="503155"/>
                  </a:lnTo>
                  <a:lnTo>
                    <a:pt x="14303" y="547226"/>
                  </a:lnTo>
                  <a:lnTo>
                    <a:pt x="6427" y="592350"/>
                  </a:lnTo>
                  <a:lnTo>
                    <a:pt x="1624" y="638424"/>
                  </a:lnTo>
                  <a:lnTo>
                    <a:pt x="0" y="685347"/>
                  </a:lnTo>
                  <a:lnTo>
                    <a:pt x="1624" y="732270"/>
                  </a:lnTo>
                  <a:lnTo>
                    <a:pt x="6427" y="778345"/>
                  </a:lnTo>
                  <a:lnTo>
                    <a:pt x="14303" y="823469"/>
                  </a:lnTo>
                  <a:lnTo>
                    <a:pt x="25149" y="867540"/>
                  </a:lnTo>
                  <a:lnTo>
                    <a:pt x="38859" y="910456"/>
                  </a:lnTo>
                  <a:lnTo>
                    <a:pt x="55328" y="952116"/>
                  </a:lnTo>
                  <a:lnTo>
                    <a:pt x="74451" y="992416"/>
                  </a:lnTo>
                  <a:lnTo>
                    <a:pt x="96124" y="1031256"/>
                  </a:lnTo>
                  <a:lnTo>
                    <a:pt x="120242" y="1068532"/>
                  </a:lnTo>
                  <a:lnTo>
                    <a:pt x="146699" y="1104143"/>
                  </a:lnTo>
                  <a:lnTo>
                    <a:pt x="175391" y="1137987"/>
                  </a:lnTo>
                  <a:lnTo>
                    <a:pt x="206214" y="1169962"/>
                  </a:lnTo>
                  <a:lnTo>
                    <a:pt x="239061" y="1199965"/>
                  </a:lnTo>
                  <a:lnTo>
                    <a:pt x="273829" y="1227895"/>
                  </a:lnTo>
                  <a:lnTo>
                    <a:pt x="310412" y="1253649"/>
                  </a:lnTo>
                  <a:lnTo>
                    <a:pt x="348706" y="1277126"/>
                  </a:lnTo>
                  <a:lnTo>
                    <a:pt x="388606" y="1298223"/>
                  </a:lnTo>
                  <a:lnTo>
                    <a:pt x="430007" y="1316838"/>
                  </a:lnTo>
                  <a:lnTo>
                    <a:pt x="472804" y="1332870"/>
                  </a:lnTo>
                  <a:lnTo>
                    <a:pt x="516892" y="1346215"/>
                  </a:lnTo>
                  <a:lnTo>
                    <a:pt x="562166" y="1356773"/>
                  </a:lnTo>
                  <a:lnTo>
                    <a:pt x="608522" y="1364440"/>
                  </a:lnTo>
                  <a:lnTo>
                    <a:pt x="655854" y="1369115"/>
                  </a:lnTo>
                  <a:lnTo>
                    <a:pt x="704058" y="1370697"/>
                  </a:lnTo>
                  <a:lnTo>
                    <a:pt x="752262" y="1369115"/>
                  </a:lnTo>
                  <a:lnTo>
                    <a:pt x="799595" y="1364440"/>
                  </a:lnTo>
                  <a:lnTo>
                    <a:pt x="845951" y="1356773"/>
                  </a:lnTo>
                  <a:lnTo>
                    <a:pt x="891225" y="1346215"/>
                  </a:lnTo>
                  <a:lnTo>
                    <a:pt x="935313" y="1332870"/>
                  </a:lnTo>
                  <a:lnTo>
                    <a:pt x="978110" y="1316838"/>
                  </a:lnTo>
                  <a:lnTo>
                    <a:pt x="1019510" y="1298223"/>
                  </a:lnTo>
                  <a:lnTo>
                    <a:pt x="1059410" y="1277126"/>
                  </a:lnTo>
                  <a:lnTo>
                    <a:pt x="1097704" y="1253649"/>
                  </a:lnTo>
                  <a:lnTo>
                    <a:pt x="1134288" y="1227895"/>
                  </a:lnTo>
                  <a:lnTo>
                    <a:pt x="1169056" y="1199965"/>
                  </a:lnTo>
                  <a:lnTo>
                    <a:pt x="1201903" y="1169962"/>
                  </a:lnTo>
                  <a:lnTo>
                    <a:pt x="1232725" y="1137987"/>
                  </a:lnTo>
                  <a:lnTo>
                    <a:pt x="1261418" y="1104143"/>
                  </a:lnTo>
                  <a:lnTo>
                    <a:pt x="1287875" y="1068532"/>
                  </a:lnTo>
                  <a:lnTo>
                    <a:pt x="1311992" y="1031256"/>
                  </a:lnTo>
                  <a:lnTo>
                    <a:pt x="1333665" y="992416"/>
                  </a:lnTo>
                  <a:lnTo>
                    <a:pt x="1352789" y="952116"/>
                  </a:lnTo>
                  <a:lnTo>
                    <a:pt x="1369258" y="910456"/>
                  </a:lnTo>
                  <a:lnTo>
                    <a:pt x="1382967" y="867540"/>
                  </a:lnTo>
                  <a:lnTo>
                    <a:pt x="1393813" y="823469"/>
                  </a:lnTo>
                  <a:lnTo>
                    <a:pt x="1401690" y="778345"/>
                  </a:lnTo>
                  <a:lnTo>
                    <a:pt x="1406493" y="732270"/>
                  </a:lnTo>
                  <a:lnTo>
                    <a:pt x="1408117" y="685347"/>
                  </a:lnTo>
                  <a:lnTo>
                    <a:pt x="1406493" y="638424"/>
                  </a:lnTo>
                  <a:lnTo>
                    <a:pt x="1401690" y="592350"/>
                  </a:lnTo>
                  <a:lnTo>
                    <a:pt x="1393813" y="547226"/>
                  </a:lnTo>
                  <a:lnTo>
                    <a:pt x="1382967" y="503155"/>
                  </a:lnTo>
                  <a:lnTo>
                    <a:pt x="1369258" y="460239"/>
                  </a:lnTo>
                  <a:lnTo>
                    <a:pt x="1352789" y="418579"/>
                  </a:lnTo>
                  <a:lnTo>
                    <a:pt x="1333665" y="378279"/>
                  </a:lnTo>
                  <a:lnTo>
                    <a:pt x="1311992" y="339439"/>
                  </a:lnTo>
                  <a:lnTo>
                    <a:pt x="1287875" y="302163"/>
                  </a:lnTo>
                  <a:lnTo>
                    <a:pt x="1261418" y="266552"/>
                  </a:lnTo>
                  <a:lnTo>
                    <a:pt x="1232725" y="232708"/>
                  </a:lnTo>
                  <a:lnTo>
                    <a:pt x="1201903" y="200733"/>
                  </a:lnTo>
                  <a:lnTo>
                    <a:pt x="1169056" y="170730"/>
                  </a:lnTo>
                  <a:lnTo>
                    <a:pt x="1134288" y="142800"/>
                  </a:lnTo>
                  <a:lnTo>
                    <a:pt x="1097704" y="117046"/>
                  </a:lnTo>
                  <a:lnTo>
                    <a:pt x="1059410" y="93570"/>
                  </a:lnTo>
                  <a:lnTo>
                    <a:pt x="1019510" y="72473"/>
                  </a:lnTo>
                  <a:lnTo>
                    <a:pt x="978110" y="53858"/>
                  </a:lnTo>
                  <a:lnTo>
                    <a:pt x="935313" y="37826"/>
                  </a:lnTo>
                  <a:lnTo>
                    <a:pt x="891225" y="24481"/>
                  </a:lnTo>
                  <a:lnTo>
                    <a:pt x="845951" y="13923"/>
                  </a:lnTo>
                  <a:lnTo>
                    <a:pt x="799595" y="6256"/>
                  </a:lnTo>
                  <a:lnTo>
                    <a:pt x="752262" y="1581"/>
                  </a:lnTo>
                  <a:lnTo>
                    <a:pt x="704058" y="0"/>
                  </a:lnTo>
                  <a:close/>
                </a:path>
              </a:pathLst>
            </a:custGeom>
            <a:solidFill>
              <a:srgbClr val="E1E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1914" y="3134018"/>
              <a:ext cx="998219" cy="972185"/>
            </a:xfrm>
            <a:custGeom>
              <a:avLst/>
              <a:gdLst/>
              <a:ahLst/>
              <a:cxnLst/>
              <a:rect l="l" t="t" r="r" b="b"/>
              <a:pathLst>
                <a:path w="998220" h="972185">
                  <a:moveTo>
                    <a:pt x="499079" y="0"/>
                  </a:moveTo>
                  <a:lnTo>
                    <a:pt x="451014" y="2223"/>
                  </a:lnTo>
                  <a:lnTo>
                    <a:pt x="404242" y="8760"/>
                  </a:lnTo>
                  <a:lnTo>
                    <a:pt x="358972" y="19404"/>
                  </a:lnTo>
                  <a:lnTo>
                    <a:pt x="315413" y="33954"/>
                  </a:lnTo>
                  <a:lnTo>
                    <a:pt x="273773" y="52205"/>
                  </a:lnTo>
                  <a:lnTo>
                    <a:pt x="234263" y="73953"/>
                  </a:lnTo>
                  <a:lnTo>
                    <a:pt x="197092" y="98996"/>
                  </a:lnTo>
                  <a:lnTo>
                    <a:pt x="162468" y="127130"/>
                  </a:lnTo>
                  <a:lnTo>
                    <a:pt x="130600" y="158150"/>
                  </a:lnTo>
                  <a:lnTo>
                    <a:pt x="101699" y="191854"/>
                  </a:lnTo>
                  <a:lnTo>
                    <a:pt x="75972" y="228038"/>
                  </a:lnTo>
                  <a:lnTo>
                    <a:pt x="53630" y="266498"/>
                  </a:lnTo>
                  <a:lnTo>
                    <a:pt x="34881" y="307031"/>
                  </a:lnTo>
                  <a:lnTo>
                    <a:pt x="19934" y="349433"/>
                  </a:lnTo>
                  <a:lnTo>
                    <a:pt x="8999" y="393500"/>
                  </a:lnTo>
                  <a:lnTo>
                    <a:pt x="2284" y="439029"/>
                  </a:lnTo>
                  <a:lnTo>
                    <a:pt x="0" y="485816"/>
                  </a:lnTo>
                  <a:lnTo>
                    <a:pt x="2284" y="532604"/>
                  </a:lnTo>
                  <a:lnTo>
                    <a:pt x="8999" y="578133"/>
                  </a:lnTo>
                  <a:lnTo>
                    <a:pt x="19934" y="622201"/>
                  </a:lnTo>
                  <a:lnTo>
                    <a:pt x="34881" y="664603"/>
                  </a:lnTo>
                  <a:lnTo>
                    <a:pt x="53630" y="705135"/>
                  </a:lnTo>
                  <a:lnTo>
                    <a:pt x="75972" y="743596"/>
                  </a:lnTo>
                  <a:lnTo>
                    <a:pt x="101699" y="779779"/>
                  </a:lnTo>
                  <a:lnTo>
                    <a:pt x="130600" y="813483"/>
                  </a:lnTo>
                  <a:lnTo>
                    <a:pt x="162468" y="844504"/>
                  </a:lnTo>
                  <a:lnTo>
                    <a:pt x="197092" y="872638"/>
                  </a:lnTo>
                  <a:lnTo>
                    <a:pt x="234263" y="897681"/>
                  </a:lnTo>
                  <a:lnTo>
                    <a:pt x="273773" y="919429"/>
                  </a:lnTo>
                  <a:lnTo>
                    <a:pt x="315413" y="937680"/>
                  </a:lnTo>
                  <a:lnTo>
                    <a:pt x="358972" y="952230"/>
                  </a:lnTo>
                  <a:lnTo>
                    <a:pt x="404242" y="962875"/>
                  </a:lnTo>
                  <a:lnTo>
                    <a:pt x="451014" y="969411"/>
                  </a:lnTo>
                  <a:lnTo>
                    <a:pt x="499079" y="971635"/>
                  </a:lnTo>
                  <a:lnTo>
                    <a:pt x="547144" y="969411"/>
                  </a:lnTo>
                  <a:lnTo>
                    <a:pt x="593916" y="962875"/>
                  </a:lnTo>
                  <a:lnTo>
                    <a:pt x="639186" y="952230"/>
                  </a:lnTo>
                  <a:lnTo>
                    <a:pt x="682745" y="937680"/>
                  </a:lnTo>
                  <a:lnTo>
                    <a:pt x="724384" y="919429"/>
                  </a:lnTo>
                  <a:lnTo>
                    <a:pt x="763894" y="897681"/>
                  </a:lnTo>
                  <a:lnTo>
                    <a:pt x="801066" y="872638"/>
                  </a:lnTo>
                  <a:lnTo>
                    <a:pt x="835690" y="844504"/>
                  </a:lnTo>
                  <a:lnTo>
                    <a:pt x="867557" y="813483"/>
                  </a:lnTo>
                  <a:lnTo>
                    <a:pt x="896459" y="779779"/>
                  </a:lnTo>
                  <a:lnTo>
                    <a:pt x="922186" y="743596"/>
                  </a:lnTo>
                  <a:lnTo>
                    <a:pt x="944528" y="705135"/>
                  </a:lnTo>
                  <a:lnTo>
                    <a:pt x="963277" y="664603"/>
                  </a:lnTo>
                  <a:lnTo>
                    <a:pt x="978224" y="622201"/>
                  </a:lnTo>
                  <a:lnTo>
                    <a:pt x="989159" y="578133"/>
                  </a:lnTo>
                  <a:lnTo>
                    <a:pt x="995874" y="532604"/>
                  </a:lnTo>
                  <a:lnTo>
                    <a:pt x="998159" y="485816"/>
                  </a:lnTo>
                  <a:lnTo>
                    <a:pt x="995874" y="439029"/>
                  </a:lnTo>
                  <a:lnTo>
                    <a:pt x="989159" y="393500"/>
                  </a:lnTo>
                  <a:lnTo>
                    <a:pt x="978224" y="349433"/>
                  </a:lnTo>
                  <a:lnTo>
                    <a:pt x="963277" y="307031"/>
                  </a:lnTo>
                  <a:lnTo>
                    <a:pt x="944528" y="266498"/>
                  </a:lnTo>
                  <a:lnTo>
                    <a:pt x="922186" y="228038"/>
                  </a:lnTo>
                  <a:lnTo>
                    <a:pt x="896459" y="191854"/>
                  </a:lnTo>
                  <a:lnTo>
                    <a:pt x="867557" y="158150"/>
                  </a:lnTo>
                  <a:lnTo>
                    <a:pt x="835690" y="127130"/>
                  </a:lnTo>
                  <a:lnTo>
                    <a:pt x="801066" y="98996"/>
                  </a:lnTo>
                  <a:lnTo>
                    <a:pt x="763894" y="73953"/>
                  </a:lnTo>
                  <a:lnTo>
                    <a:pt x="724384" y="52205"/>
                  </a:lnTo>
                  <a:lnTo>
                    <a:pt x="682745" y="33954"/>
                  </a:lnTo>
                  <a:lnTo>
                    <a:pt x="639186" y="19404"/>
                  </a:lnTo>
                  <a:lnTo>
                    <a:pt x="593916" y="8760"/>
                  </a:lnTo>
                  <a:lnTo>
                    <a:pt x="547144" y="2223"/>
                  </a:lnTo>
                  <a:lnTo>
                    <a:pt x="499079" y="0"/>
                  </a:lnTo>
                  <a:close/>
                </a:path>
              </a:pathLst>
            </a:custGeom>
            <a:solidFill>
              <a:srgbClr val="A8D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51490" y="4439291"/>
            <a:ext cx="4054475" cy="1369695"/>
          </a:xfrm>
          <a:prstGeom prst="rect">
            <a:avLst/>
          </a:prstGeom>
          <a:solidFill>
            <a:srgbClr val="A8D08C"/>
          </a:solidFill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sz="1400">
              <a:latin typeface="Times New Roman"/>
              <a:cs typeface="Times New Roman"/>
            </a:endParaRPr>
          </a:p>
          <a:p>
            <a:pPr marL="151130" marR="142240" indent="-635" algn="ctr">
              <a:lnSpc>
                <a:spcPct val="99500"/>
              </a:lnSpc>
            </a:pPr>
            <a:r>
              <a:rPr sz="1400" i="1" spc="-35" dirty="0">
                <a:solidFill>
                  <a:srgbClr val="002060"/>
                </a:solidFill>
                <a:latin typeface="Arial"/>
                <a:cs typeface="Arial"/>
              </a:rPr>
              <a:t>La</a:t>
            </a:r>
            <a:r>
              <a:rPr sz="1400" i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002060"/>
                </a:solidFill>
                <a:latin typeface="Arial"/>
                <a:cs typeface="Arial"/>
              </a:rPr>
              <a:t>efectividad</a:t>
            </a:r>
            <a:r>
              <a:rPr sz="1350" b="1" i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1350" b="1" i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002060"/>
                </a:solidFill>
                <a:latin typeface="Arial"/>
                <a:cs typeface="Arial"/>
              </a:rPr>
              <a:t>desempeño</a:t>
            </a:r>
            <a:r>
              <a:rPr sz="1350" b="1" i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permiten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establecer</a:t>
            </a:r>
            <a:r>
              <a:rPr sz="1400" i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objetivamente</a:t>
            </a:r>
            <a:r>
              <a:rPr sz="1400" i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sz="1400" i="1" spc="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un</a:t>
            </a:r>
            <a:r>
              <a:rPr sz="1400" i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componente</a:t>
            </a:r>
            <a:r>
              <a:rPr sz="1400" i="1" spc="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SbN</a:t>
            </a:r>
            <a:r>
              <a:rPr sz="1400" i="1" spc="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sz="1400" i="1"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cumpliendo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con</a:t>
            </a:r>
            <a:r>
              <a:rPr sz="1400" i="1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objetivo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50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desafío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para</a:t>
            </a:r>
            <a:r>
              <a:rPr sz="1400" i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cual</a:t>
            </a:r>
            <a:r>
              <a:rPr sz="1400" i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fue</a:t>
            </a:r>
            <a:r>
              <a:rPr sz="1400" i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propuesto.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468" y="3261291"/>
            <a:ext cx="2298065" cy="654050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35585" marR="228600" indent="314960">
              <a:lnSpc>
                <a:spcPct val="107100"/>
              </a:lnSpc>
              <a:spcBef>
                <a:spcPts val="360"/>
              </a:spcBef>
            </a:pPr>
            <a:r>
              <a:rPr sz="1550" b="1" spc="-10" dirty="0">
                <a:solidFill>
                  <a:srgbClr val="FFFFFF"/>
                </a:solidFill>
                <a:latin typeface="Trebuchet MS"/>
                <a:cs typeface="Trebuchet MS"/>
              </a:rPr>
              <a:t>Efectividad</a:t>
            </a:r>
            <a:r>
              <a:rPr sz="15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2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desempeño</a:t>
            </a:r>
            <a:r>
              <a:rPr sz="1550" b="1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550" b="1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95" dirty="0">
                <a:solidFill>
                  <a:srgbClr val="FFFFFF"/>
                </a:solidFill>
                <a:latin typeface="Trebuchet MS"/>
                <a:cs typeface="Trebuchet MS"/>
              </a:rPr>
              <a:t>SbN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7062" y="3261291"/>
            <a:ext cx="2298065" cy="652780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18415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450"/>
              </a:spcBef>
            </a:pPr>
            <a:r>
              <a:rPr sz="1550" b="1" spc="-10" dirty="0">
                <a:solidFill>
                  <a:srgbClr val="FFFFFF"/>
                </a:solidFill>
                <a:latin typeface="Trebuchet MS"/>
                <a:cs typeface="Trebuchet MS"/>
              </a:rPr>
              <a:t>Objetivo/desafío/hito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260" y="3261291"/>
            <a:ext cx="2298065" cy="424815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502920">
              <a:lnSpc>
                <a:spcPct val="100000"/>
              </a:lnSpc>
              <a:spcBef>
                <a:spcPts val="705"/>
              </a:spcBef>
            </a:pPr>
            <a:r>
              <a:rPr sz="1550" b="1" spc="-10" dirty="0">
                <a:solidFill>
                  <a:srgbClr val="FFFFFF"/>
                </a:solidFill>
                <a:latin typeface="Trebuchet MS"/>
                <a:cs typeface="Trebuchet MS"/>
              </a:rPr>
              <a:t>Componentes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90428" y="5682681"/>
            <a:ext cx="1681480" cy="963930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  <a:spcBef>
                <a:spcPts val="5"/>
              </a:spcBef>
            </a:pPr>
            <a:r>
              <a:rPr sz="1950" b="1" spc="-10" dirty="0">
                <a:solidFill>
                  <a:srgbClr val="FFFFFF"/>
                </a:solidFill>
                <a:latin typeface="Trebuchet MS"/>
                <a:cs typeface="Trebuchet MS"/>
              </a:rPr>
              <a:t>Función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3432" y="1457183"/>
            <a:ext cx="2475230" cy="5740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635" algn="ctr">
              <a:lnSpc>
                <a:spcPct val="105200"/>
              </a:lnSpc>
              <a:spcBef>
                <a:spcPts val="55"/>
              </a:spcBef>
            </a:pP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Se</a:t>
            </a:r>
            <a:r>
              <a:rPr sz="1150" b="1" spc="-2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35" dirty="0">
                <a:solidFill>
                  <a:srgbClr val="002060"/>
                </a:solidFill>
                <a:latin typeface="Trebuchet MS"/>
                <a:cs typeface="Trebuchet MS"/>
              </a:rPr>
              <a:t>utiliza</a:t>
            </a:r>
            <a:r>
              <a:rPr sz="1150" b="1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para</a:t>
            </a:r>
            <a:r>
              <a:rPr sz="1150" b="1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35" dirty="0">
                <a:solidFill>
                  <a:srgbClr val="002060"/>
                </a:solidFill>
                <a:latin typeface="Trebuchet MS"/>
                <a:cs typeface="Trebuchet MS"/>
              </a:rPr>
              <a:t>realizar</a:t>
            </a:r>
            <a:r>
              <a:rPr sz="1150" b="1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un</a:t>
            </a:r>
            <a:r>
              <a:rPr sz="1150" b="1" spc="-2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10" dirty="0">
                <a:solidFill>
                  <a:srgbClr val="002060"/>
                </a:solidFill>
                <a:latin typeface="Trebuchet MS"/>
                <a:cs typeface="Trebuchet MS"/>
              </a:rPr>
              <a:t>ánalisis sistemático</a:t>
            </a:r>
            <a:r>
              <a:rPr sz="1150" b="1" spc="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1150" b="1" spc="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los</a:t>
            </a:r>
            <a:r>
              <a:rPr sz="1150" b="1" spc="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datos</a:t>
            </a:r>
            <a:r>
              <a:rPr sz="1150" b="1" spc="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10" dirty="0">
                <a:solidFill>
                  <a:srgbClr val="002060"/>
                </a:solidFill>
                <a:latin typeface="Trebuchet MS"/>
                <a:cs typeface="Trebuchet MS"/>
              </a:rPr>
              <a:t>(monitoreo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y</a:t>
            </a:r>
            <a:r>
              <a:rPr sz="1150" b="1" spc="-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10" dirty="0">
                <a:solidFill>
                  <a:srgbClr val="002060"/>
                </a:solidFill>
                <a:latin typeface="Trebuchet MS"/>
                <a:cs typeface="Trebuchet MS"/>
              </a:rPr>
              <a:t>evaluación)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4032" y="2422652"/>
            <a:ext cx="169545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97205" marR="5080" indent="-48514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Es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usado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para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identificar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y</a:t>
            </a:r>
            <a:r>
              <a:rPr sz="1200" spc="-7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describir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2259" y="3685824"/>
            <a:ext cx="2298065" cy="654050"/>
          </a:xfrm>
          <a:custGeom>
            <a:avLst/>
            <a:gdLst/>
            <a:ahLst/>
            <a:cxnLst/>
            <a:rect l="l" t="t" r="r" b="b"/>
            <a:pathLst>
              <a:path w="2298065" h="654050">
                <a:moveTo>
                  <a:pt x="2297492" y="0"/>
                </a:moveTo>
                <a:lnTo>
                  <a:pt x="0" y="0"/>
                </a:lnTo>
                <a:lnTo>
                  <a:pt x="0" y="653563"/>
                </a:lnTo>
                <a:lnTo>
                  <a:pt x="2297492" y="653563"/>
                </a:lnTo>
                <a:lnTo>
                  <a:pt x="2297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2260" y="3685824"/>
            <a:ext cx="2298065" cy="654050"/>
          </a:xfrm>
          <a:prstGeom prst="rect">
            <a:avLst/>
          </a:prstGeom>
          <a:ln w="12701">
            <a:solidFill>
              <a:srgbClr val="0070C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75895" marR="168275" algn="ctr">
              <a:lnSpc>
                <a:spcPct val="100800"/>
              </a:lnSpc>
              <a:spcBef>
                <a:spcPts val="29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Por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ejemplo, la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superficie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siembra de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plantas</a:t>
            </a:r>
            <a:r>
              <a:rPr sz="1200" spc="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Tahoma"/>
                <a:cs typeface="Tahoma"/>
              </a:rPr>
              <a:t>para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forraje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138" y="4541011"/>
            <a:ext cx="1078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002060"/>
                </a:solidFill>
                <a:latin typeface="Tahoma"/>
                <a:cs typeface="Tahoma"/>
              </a:rPr>
              <a:t>Que</a:t>
            </a:r>
            <a:r>
              <a:rPr sz="1200" spc="-4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tienen</a:t>
            </a:r>
            <a:r>
              <a:rPr sz="1200" spc="-4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una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3721" y="6289908"/>
            <a:ext cx="2298065" cy="450215"/>
          </a:xfrm>
          <a:custGeom>
            <a:avLst/>
            <a:gdLst/>
            <a:ahLst/>
            <a:cxnLst/>
            <a:rect l="l" t="t" r="r" b="b"/>
            <a:pathLst>
              <a:path w="2298065" h="450215">
                <a:moveTo>
                  <a:pt x="2297492" y="0"/>
                </a:moveTo>
                <a:lnTo>
                  <a:pt x="0" y="0"/>
                </a:lnTo>
                <a:lnTo>
                  <a:pt x="0" y="449651"/>
                </a:lnTo>
                <a:lnTo>
                  <a:pt x="2297492" y="449651"/>
                </a:lnTo>
                <a:lnTo>
                  <a:pt x="2297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857371" y="5112757"/>
          <a:ext cx="2297430" cy="1619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37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Capacidad</a:t>
                      </a:r>
                      <a:r>
                        <a:rPr sz="1550" b="1" spc="2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intrínseca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9050">
                      <a:solidFill>
                        <a:srgbClr val="0070C0"/>
                      </a:solidFill>
                      <a:prstDash val="solid"/>
                    </a:lnB>
                    <a:solidFill>
                      <a:srgbClr val="0042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101600" marR="93345" indent="-127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Propiedad</a:t>
                      </a:r>
                      <a:r>
                        <a:rPr sz="1200" spc="1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200" spc="10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habilidad</a:t>
                      </a:r>
                      <a:r>
                        <a:rPr sz="1200" spc="1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técnica,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ecológica</a:t>
                      </a:r>
                      <a:r>
                        <a:rPr sz="1200" spc="2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200" spc="3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física</a:t>
                      </a:r>
                      <a:r>
                        <a:rPr sz="1200" spc="3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(estructural</a:t>
                      </a:r>
                      <a:r>
                        <a:rPr sz="1200" spc="3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o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funcional)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905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857250" marR="189865" indent="-660400">
                        <a:lnSpc>
                          <a:spcPts val="142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Por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ejemplo, área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total </a:t>
                      </a:r>
                      <a:r>
                        <a:rPr sz="1200" spc="-2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para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siembra.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948468" y="6351935"/>
            <a:ext cx="2440940" cy="277495"/>
          </a:xfrm>
          <a:custGeom>
            <a:avLst/>
            <a:gdLst/>
            <a:ahLst/>
            <a:cxnLst/>
            <a:rect l="l" t="t" r="r" b="b"/>
            <a:pathLst>
              <a:path w="2440940" h="277495">
                <a:moveTo>
                  <a:pt x="2440468" y="0"/>
                </a:moveTo>
                <a:lnTo>
                  <a:pt x="0" y="0"/>
                </a:lnTo>
                <a:lnTo>
                  <a:pt x="0" y="276959"/>
                </a:lnTo>
                <a:lnTo>
                  <a:pt x="2440468" y="276959"/>
                </a:lnTo>
                <a:lnTo>
                  <a:pt x="2440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71765" y="6372859"/>
            <a:ext cx="1793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002060"/>
                </a:solidFill>
                <a:latin typeface="Tahoma"/>
                <a:cs typeface="Tahoma"/>
              </a:rPr>
              <a:t>Que</a:t>
            </a:r>
            <a:r>
              <a:rPr sz="1200" spc="-3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permiten</a:t>
            </a:r>
            <a:r>
              <a:rPr sz="1200" spc="-3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realizar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 una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664" y="2938956"/>
            <a:ext cx="1226820" cy="461645"/>
          </a:xfrm>
          <a:custGeom>
            <a:avLst/>
            <a:gdLst/>
            <a:ahLst/>
            <a:cxnLst/>
            <a:rect l="l" t="t" r="r" b="b"/>
            <a:pathLst>
              <a:path w="1226820" h="461645">
                <a:moveTo>
                  <a:pt x="1226431" y="0"/>
                </a:moveTo>
                <a:lnTo>
                  <a:pt x="0" y="0"/>
                </a:lnTo>
                <a:lnTo>
                  <a:pt x="0" y="461623"/>
                </a:lnTo>
                <a:lnTo>
                  <a:pt x="1226431" y="461623"/>
                </a:lnTo>
                <a:lnTo>
                  <a:pt x="1226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880998" y="2959100"/>
            <a:ext cx="89471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7950" marR="5080" indent="-9525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Definidos</a:t>
            </a:r>
            <a:r>
              <a:rPr sz="1200" spc="8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acuerdo</a:t>
            </a:r>
            <a:r>
              <a:rPr sz="1200" spc="6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002060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217062" y="3912839"/>
            <a:ext cx="2298065" cy="469265"/>
          </a:xfrm>
          <a:custGeom>
            <a:avLst/>
            <a:gdLst/>
            <a:ahLst/>
            <a:cxnLst/>
            <a:rect l="l" t="t" r="r" b="b"/>
            <a:pathLst>
              <a:path w="2298065" h="469264">
                <a:moveTo>
                  <a:pt x="2297492" y="0"/>
                </a:moveTo>
                <a:lnTo>
                  <a:pt x="0" y="0"/>
                </a:lnTo>
                <a:lnTo>
                  <a:pt x="0" y="469251"/>
                </a:lnTo>
                <a:lnTo>
                  <a:pt x="2297492" y="469251"/>
                </a:lnTo>
                <a:lnTo>
                  <a:pt x="2297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217062" y="3913847"/>
            <a:ext cx="2298065" cy="468630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675640" marR="188595" indent="-478790">
              <a:lnSpc>
                <a:spcPts val="1390"/>
              </a:lnSpc>
              <a:spcBef>
                <a:spcPts val="39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Por</a:t>
            </a:r>
            <a:r>
              <a:rPr sz="1200" spc="7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ejemplo,</a:t>
            </a:r>
            <a:r>
              <a:rPr sz="1200" spc="8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producción</a:t>
            </a:r>
            <a:r>
              <a:rPr sz="1200" spc="7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forraje</a:t>
            </a:r>
            <a:r>
              <a:rPr sz="1200" spc="-8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(kg/ha)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12324" y="3108452"/>
            <a:ext cx="981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Determinan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 la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343239" y="4605590"/>
            <a:ext cx="1830070" cy="277495"/>
          </a:xfrm>
          <a:custGeom>
            <a:avLst/>
            <a:gdLst/>
            <a:ahLst/>
            <a:cxnLst/>
            <a:rect l="l" t="t" r="r" b="b"/>
            <a:pathLst>
              <a:path w="1830070" h="277495">
                <a:moveTo>
                  <a:pt x="1829669" y="0"/>
                </a:moveTo>
                <a:lnTo>
                  <a:pt x="0" y="0"/>
                </a:lnTo>
                <a:lnTo>
                  <a:pt x="0" y="276959"/>
                </a:lnTo>
                <a:lnTo>
                  <a:pt x="1829669" y="276959"/>
                </a:lnTo>
                <a:lnTo>
                  <a:pt x="1829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03242" y="4626355"/>
            <a:ext cx="1109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Vinculado</a:t>
            </a:r>
            <a:r>
              <a:rPr sz="1200" spc="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a</a:t>
            </a:r>
            <a:r>
              <a:rPr sz="1200" spc="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una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87076" y="6369811"/>
            <a:ext cx="1236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0" dirty="0">
                <a:solidFill>
                  <a:srgbClr val="002060"/>
                </a:solidFill>
                <a:latin typeface="Arial"/>
                <a:cs typeface="Arial"/>
              </a:rPr>
              <a:t>“efectividad</a:t>
            </a:r>
            <a:r>
              <a:rPr sz="1200" i="1" spc="2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002060"/>
                </a:solidFill>
                <a:latin typeface="Arial"/>
                <a:cs typeface="Arial"/>
              </a:rPr>
              <a:t>real”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12561" y="5068316"/>
            <a:ext cx="86042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i="1" spc="-10" dirty="0">
                <a:solidFill>
                  <a:srgbClr val="002060"/>
                </a:solidFill>
                <a:latin typeface="Arial"/>
                <a:cs typeface="Arial"/>
              </a:rPr>
              <a:t>“efectividad esperada”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15432" y="1318924"/>
            <a:ext cx="3499485" cy="1288415"/>
          </a:xfrm>
          <a:custGeom>
            <a:avLst/>
            <a:gdLst/>
            <a:ahLst/>
            <a:cxnLst/>
            <a:rect l="l" t="t" r="r" b="b"/>
            <a:pathLst>
              <a:path w="3499484" h="1288414">
                <a:moveTo>
                  <a:pt x="3499121" y="0"/>
                </a:moveTo>
                <a:lnTo>
                  <a:pt x="0" y="0"/>
                </a:lnTo>
                <a:lnTo>
                  <a:pt x="0" y="1287875"/>
                </a:lnTo>
                <a:lnTo>
                  <a:pt x="3499121" y="1287875"/>
                </a:lnTo>
                <a:lnTo>
                  <a:pt x="34991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152763" y="1389379"/>
            <a:ext cx="1281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89000" algn="l"/>
              </a:tabLst>
            </a:pP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comission.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2021.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06857" y="1389379"/>
            <a:ext cx="188468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5080">
              <a:lnSpc>
                <a:spcPts val="1390"/>
              </a:lnSpc>
              <a:spcBef>
                <a:spcPts val="185"/>
              </a:spcBef>
              <a:tabLst>
                <a:tab pos="860425" algn="l"/>
                <a:tab pos="920115" algn="l"/>
                <a:tab pos="1213485" algn="l"/>
                <a:tab pos="1351915" algn="l"/>
              </a:tabLst>
            </a:pP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Adaptado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European Evaluating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	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the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Impact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38857" y="1566164"/>
            <a:ext cx="1294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47345" algn="l"/>
              </a:tabLst>
            </a:pP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of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Nature-</a:t>
            </a:r>
            <a:r>
              <a:rPr sz="1200" spc="-20" dirty="0">
                <a:solidFill>
                  <a:srgbClr val="002060"/>
                </a:solidFill>
                <a:latin typeface="Tahoma"/>
                <a:cs typeface="Tahoma"/>
              </a:rPr>
              <a:t>based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06857" y="1758188"/>
            <a:ext cx="3327400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99400"/>
              </a:lnSpc>
              <a:spcBef>
                <a:spcPts val="105"/>
              </a:spcBef>
              <a:tabLst>
                <a:tab pos="855344" algn="l"/>
                <a:tab pos="1150620" algn="l"/>
                <a:tab pos="2055495" algn="l"/>
                <a:tab pos="2431415" algn="l"/>
              </a:tabLst>
            </a:pP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Solutions: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40" dirty="0">
                <a:solidFill>
                  <a:srgbClr val="002060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Handbook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for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Practitioners. 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https://ec.europa.eu/info/news/evaluating-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impact-</a:t>
            </a:r>
            <a:r>
              <a:rPr sz="1200" u="sng" spc="-2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nature-</a:t>
            </a:r>
            <a:r>
              <a:rPr sz="1200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based-solutions-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handbook-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practitioners-2021-</a:t>
            </a:r>
            <a:r>
              <a:rPr sz="1200" u="sng" spc="-2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may-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06_en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52396" y="1666747"/>
            <a:ext cx="1885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Permite</a:t>
            </a:r>
            <a:r>
              <a:rPr sz="1200" spc="-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medir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el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nivel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éxito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273" y="104292"/>
            <a:ext cx="6782434" cy="1164590"/>
          </a:xfrm>
          <a:custGeom>
            <a:avLst/>
            <a:gdLst/>
            <a:ahLst/>
            <a:cxnLst/>
            <a:rect l="l" t="t" r="r" b="b"/>
            <a:pathLst>
              <a:path w="6782434" h="1164590">
                <a:moveTo>
                  <a:pt x="6200460" y="0"/>
                </a:moveTo>
                <a:lnTo>
                  <a:pt x="581980" y="0"/>
                </a:lnTo>
                <a:lnTo>
                  <a:pt x="534249" y="1929"/>
                </a:lnTo>
                <a:lnTo>
                  <a:pt x="487580" y="7617"/>
                </a:lnTo>
                <a:lnTo>
                  <a:pt x="442124" y="16913"/>
                </a:lnTo>
                <a:lnTo>
                  <a:pt x="398029" y="29669"/>
                </a:lnTo>
                <a:lnTo>
                  <a:pt x="355447" y="45734"/>
                </a:lnTo>
                <a:lnTo>
                  <a:pt x="314527" y="64959"/>
                </a:lnTo>
                <a:lnTo>
                  <a:pt x="275418" y="87193"/>
                </a:lnTo>
                <a:lnTo>
                  <a:pt x="238270" y="112288"/>
                </a:lnTo>
                <a:lnTo>
                  <a:pt x="203233" y="140092"/>
                </a:lnTo>
                <a:lnTo>
                  <a:pt x="170458" y="170457"/>
                </a:lnTo>
                <a:lnTo>
                  <a:pt x="140093" y="203233"/>
                </a:lnTo>
                <a:lnTo>
                  <a:pt x="112288" y="238270"/>
                </a:lnTo>
                <a:lnTo>
                  <a:pt x="87194" y="275417"/>
                </a:lnTo>
                <a:lnTo>
                  <a:pt x="64959" y="314526"/>
                </a:lnTo>
                <a:lnTo>
                  <a:pt x="45734" y="355447"/>
                </a:lnTo>
                <a:lnTo>
                  <a:pt x="29669" y="398029"/>
                </a:lnTo>
                <a:lnTo>
                  <a:pt x="16913" y="442124"/>
                </a:lnTo>
                <a:lnTo>
                  <a:pt x="7617" y="487580"/>
                </a:lnTo>
                <a:lnTo>
                  <a:pt x="1929" y="534249"/>
                </a:lnTo>
                <a:lnTo>
                  <a:pt x="0" y="581973"/>
                </a:lnTo>
                <a:lnTo>
                  <a:pt x="1929" y="629705"/>
                </a:lnTo>
                <a:lnTo>
                  <a:pt x="7617" y="676374"/>
                </a:lnTo>
                <a:lnTo>
                  <a:pt x="16913" y="721830"/>
                </a:lnTo>
                <a:lnTo>
                  <a:pt x="29669" y="765924"/>
                </a:lnTo>
                <a:lnTo>
                  <a:pt x="45734" y="808507"/>
                </a:lnTo>
                <a:lnTo>
                  <a:pt x="64959" y="849427"/>
                </a:lnTo>
                <a:lnTo>
                  <a:pt x="87194" y="888536"/>
                </a:lnTo>
                <a:lnTo>
                  <a:pt x="112288" y="925684"/>
                </a:lnTo>
                <a:lnTo>
                  <a:pt x="140093" y="960720"/>
                </a:lnTo>
                <a:lnTo>
                  <a:pt x="170458" y="993496"/>
                </a:lnTo>
                <a:lnTo>
                  <a:pt x="203233" y="1023861"/>
                </a:lnTo>
                <a:lnTo>
                  <a:pt x="238270" y="1051666"/>
                </a:lnTo>
                <a:lnTo>
                  <a:pt x="275418" y="1076760"/>
                </a:lnTo>
                <a:lnTo>
                  <a:pt x="314527" y="1098995"/>
                </a:lnTo>
                <a:lnTo>
                  <a:pt x="355447" y="1118219"/>
                </a:lnTo>
                <a:lnTo>
                  <a:pt x="398029" y="1134285"/>
                </a:lnTo>
                <a:lnTo>
                  <a:pt x="442124" y="1147041"/>
                </a:lnTo>
                <a:lnTo>
                  <a:pt x="487580" y="1156337"/>
                </a:lnTo>
                <a:lnTo>
                  <a:pt x="534249" y="1162025"/>
                </a:lnTo>
                <a:lnTo>
                  <a:pt x="581980" y="1163955"/>
                </a:lnTo>
                <a:lnTo>
                  <a:pt x="6200454" y="1163962"/>
                </a:lnTo>
                <a:lnTo>
                  <a:pt x="6248185" y="1162033"/>
                </a:lnTo>
                <a:lnTo>
                  <a:pt x="6294854" y="1156345"/>
                </a:lnTo>
                <a:lnTo>
                  <a:pt x="6340311" y="1147048"/>
                </a:lnTo>
                <a:lnTo>
                  <a:pt x="6384405" y="1134292"/>
                </a:lnTo>
                <a:lnTo>
                  <a:pt x="6426987" y="1118227"/>
                </a:lnTo>
                <a:lnTo>
                  <a:pt x="6467908" y="1099002"/>
                </a:lnTo>
                <a:lnTo>
                  <a:pt x="6507016" y="1076768"/>
                </a:lnTo>
                <a:lnTo>
                  <a:pt x="6544164" y="1051673"/>
                </a:lnTo>
                <a:lnTo>
                  <a:pt x="6579201" y="1023869"/>
                </a:lnTo>
                <a:lnTo>
                  <a:pt x="6611976" y="993504"/>
                </a:lnTo>
                <a:lnTo>
                  <a:pt x="6642341" y="960728"/>
                </a:lnTo>
                <a:lnTo>
                  <a:pt x="6670146" y="925691"/>
                </a:lnTo>
                <a:lnTo>
                  <a:pt x="6695240" y="888544"/>
                </a:lnTo>
                <a:lnTo>
                  <a:pt x="6717475" y="849435"/>
                </a:lnTo>
                <a:lnTo>
                  <a:pt x="6736699" y="808514"/>
                </a:lnTo>
                <a:lnTo>
                  <a:pt x="6752764" y="765932"/>
                </a:lnTo>
                <a:lnTo>
                  <a:pt x="6765520" y="721838"/>
                </a:lnTo>
                <a:lnTo>
                  <a:pt x="6774817" y="676381"/>
                </a:lnTo>
                <a:lnTo>
                  <a:pt x="6780505" y="629712"/>
                </a:lnTo>
                <a:lnTo>
                  <a:pt x="6782434" y="581981"/>
                </a:lnTo>
                <a:lnTo>
                  <a:pt x="6780512" y="534249"/>
                </a:lnTo>
                <a:lnTo>
                  <a:pt x="6774825" y="487580"/>
                </a:lnTo>
                <a:lnTo>
                  <a:pt x="6765528" y="442124"/>
                </a:lnTo>
                <a:lnTo>
                  <a:pt x="6752772" y="398029"/>
                </a:lnTo>
                <a:lnTo>
                  <a:pt x="6736707" y="355447"/>
                </a:lnTo>
                <a:lnTo>
                  <a:pt x="6717482" y="314526"/>
                </a:lnTo>
                <a:lnTo>
                  <a:pt x="6695247" y="275417"/>
                </a:lnTo>
                <a:lnTo>
                  <a:pt x="6670153" y="238270"/>
                </a:lnTo>
                <a:lnTo>
                  <a:pt x="6642348" y="203233"/>
                </a:lnTo>
                <a:lnTo>
                  <a:pt x="6611983" y="170457"/>
                </a:lnTo>
                <a:lnTo>
                  <a:pt x="6579207" y="140092"/>
                </a:lnTo>
                <a:lnTo>
                  <a:pt x="6544171" y="112288"/>
                </a:lnTo>
                <a:lnTo>
                  <a:pt x="6507023" y="87193"/>
                </a:lnTo>
                <a:lnTo>
                  <a:pt x="6467914" y="64959"/>
                </a:lnTo>
                <a:lnTo>
                  <a:pt x="6426994" y="45734"/>
                </a:lnTo>
                <a:lnTo>
                  <a:pt x="6384411" y="29669"/>
                </a:lnTo>
                <a:lnTo>
                  <a:pt x="6340317" y="16913"/>
                </a:lnTo>
                <a:lnTo>
                  <a:pt x="6294861" y="7617"/>
                </a:lnTo>
                <a:lnTo>
                  <a:pt x="6248192" y="1929"/>
                </a:lnTo>
                <a:lnTo>
                  <a:pt x="620046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44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35"/>
              </a:spcBef>
            </a:pPr>
            <a:r>
              <a:rPr sz="3100" spc="140" dirty="0"/>
              <a:t>¿Qué</a:t>
            </a:r>
            <a:r>
              <a:rPr sz="3100" spc="-70" dirty="0"/>
              <a:t> </a:t>
            </a:r>
            <a:r>
              <a:rPr sz="3100" dirty="0"/>
              <a:t>es</a:t>
            </a:r>
            <a:r>
              <a:rPr sz="3100" spc="-75" dirty="0"/>
              <a:t> </a:t>
            </a:r>
            <a:r>
              <a:rPr sz="3100" dirty="0"/>
              <a:t>un</a:t>
            </a:r>
            <a:r>
              <a:rPr sz="3100" spc="-70" dirty="0"/>
              <a:t> </a:t>
            </a:r>
            <a:r>
              <a:rPr sz="3100" spc="-10" dirty="0"/>
              <a:t>indicador?</a:t>
            </a:r>
            <a:endParaRPr sz="3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1723"/>
            <a:ext cx="8130540" cy="624777"/>
          </a:xfrm>
          <a:custGeom>
            <a:avLst/>
            <a:gdLst/>
            <a:ahLst/>
            <a:cxnLst/>
            <a:rect l="l" t="t" r="r" b="b"/>
            <a:pathLst>
              <a:path w="8130540" h="1397000">
                <a:moveTo>
                  <a:pt x="8130006" y="698182"/>
                </a:moveTo>
                <a:lnTo>
                  <a:pt x="8128394" y="650379"/>
                </a:lnTo>
                <a:lnTo>
                  <a:pt x="8123631" y="603440"/>
                </a:lnTo>
                <a:lnTo>
                  <a:pt x="8115821" y="557466"/>
                </a:lnTo>
                <a:lnTo>
                  <a:pt x="8105064" y="512572"/>
                </a:lnTo>
                <a:lnTo>
                  <a:pt x="8091475" y="468858"/>
                </a:lnTo>
                <a:lnTo>
                  <a:pt x="8075142" y="426415"/>
                </a:lnTo>
                <a:lnTo>
                  <a:pt x="8056169" y="385356"/>
                </a:lnTo>
                <a:lnTo>
                  <a:pt x="8034680" y="345795"/>
                </a:lnTo>
                <a:lnTo>
                  <a:pt x="8010766" y="307822"/>
                </a:lnTo>
                <a:lnTo>
                  <a:pt x="7984528" y="271538"/>
                </a:lnTo>
                <a:lnTo>
                  <a:pt x="7956080" y="237058"/>
                </a:lnTo>
                <a:lnTo>
                  <a:pt x="7925511" y="204482"/>
                </a:lnTo>
                <a:lnTo>
                  <a:pt x="7892936" y="173926"/>
                </a:lnTo>
                <a:lnTo>
                  <a:pt x="7858468" y="145465"/>
                </a:lnTo>
                <a:lnTo>
                  <a:pt x="7822184" y="119227"/>
                </a:lnTo>
                <a:lnTo>
                  <a:pt x="7784211" y="95313"/>
                </a:lnTo>
                <a:lnTo>
                  <a:pt x="7744638" y="73825"/>
                </a:lnTo>
                <a:lnTo>
                  <a:pt x="7703591" y="54864"/>
                </a:lnTo>
                <a:lnTo>
                  <a:pt x="7661148" y="38531"/>
                </a:lnTo>
                <a:lnTo>
                  <a:pt x="7617434" y="24930"/>
                </a:lnTo>
                <a:lnTo>
                  <a:pt x="7572527" y="14173"/>
                </a:lnTo>
                <a:lnTo>
                  <a:pt x="7526566" y="6362"/>
                </a:lnTo>
                <a:lnTo>
                  <a:pt x="7479627" y="1600"/>
                </a:lnTo>
                <a:lnTo>
                  <a:pt x="7431824" y="0"/>
                </a:lnTo>
                <a:lnTo>
                  <a:pt x="1066850" y="0"/>
                </a:lnTo>
                <a:lnTo>
                  <a:pt x="698169" y="0"/>
                </a:lnTo>
                <a:lnTo>
                  <a:pt x="0" y="0"/>
                </a:lnTo>
                <a:lnTo>
                  <a:pt x="0" y="698182"/>
                </a:lnTo>
                <a:lnTo>
                  <a:pt x="0" y="1396961"/>
                </a:lnTo>
                <a:lnTo>
                  <a:pt x="1066850" y="1396961"/>
                </a:lnTo>
                <a:lnTo>
                  <a:pt x="1066850" y="1396365"/>
                </a:lnTo>
                <a:lnTo>
                  <a:pt x="7431824" y="1396365"/>
                </a:lnTo>
                <a:lnTo>
                  <a:pt x="7479627" y="1394752"/>
                </a:lnTo>
                <a:lnTo>
                  <a:pt x="7526566" y="1389989"/>
                </a:lnTo>
                <a:lnTo>
                  <a:pt x="7572527" y="1382179"/>
                </a:lnTo>
                <a:lnTo>
                  <a:pt x="7617434" y="1371422"/>
                </a:lnTo>
                <a:lnTo>
                  <a:pt x="7661148" y="1357820"/>
                </a:lnTo>
                <a:lnTo>
                  <a:pt x="7703591" y="1341488"/>
                </a:lnTo>
                <a:lnTo>
                  <a:pt x="7744638" y="1322527"/>
                </a:lnTo>
                <a:lnTo>
                  <a:pt x="7784211" y="1301038"/>
                </a:lnTo>
                <a:lnTo>
                  <a:pt x="7822184" y="1277124"/>
                </a:lnTo>
                <a:lnTo>
                  <a:pt x="7858468" y="1250886"/>
                </a:lnTo>
                <a:lnTo>
                  <a:pt x="7892936" y="1222438"/>
                </a:lnTo>
                <a:lnTo>
                  <a:pt x="7925511" y="1191869"/>
                </a:lnTo>
                <a:lnTo>
                  <a:pt x="7956080" y="1159294"/>
                </a:lnTo>
                <a:lnTo>
                  <a:pt x="7984528" y="1124813"/>
                </a:lnTo>
                <a:lnTo>
                  <a:pt x="8010766" y="1088542"/>
                </a:lnTo>
                <a:lnTo>
                  <a:pt x="8034680" y="1050569"/>
                </a:lnTo>
                <a:lnTo>
                  <a:pt x="8056169" y="1010996"/>
                </a:lnTo>
                <a:lnTo>
                  <a:pt x="8075142" y="969937"/>
                </a:lnTo>
                <a:lnTo>
                  <a:pt x="8091475" y="927506"/>
                </a:lnTo>
                <a:lnTo>
                  <a:pt x="8105064" y="883780"/>
                </a:lnTo>
                <a:lnTo>
                  <a:pt x="8115821" y="838885"/>
                </a:lnTo>
                <a:lnTo>
                  <a:pt x="8123631" y="792911"/>
                </a:lnTo>
                <a:lnTo>
                  <a:pt x="8128394" y="745985"/>
                </a:lnTo>
                <a:lnTo>
                  <a:pt x="8130006" y="698182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215" y="292806"/>
            <a:ext cx="7000240" cy="613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99"/>
              </a:lnSpc>
            </a:pPr>
            <a:r>
              <a:rPr sz="2000" spc="-20" dirty="0"/>
              <a:t>Ejemplo</a:t>
            </a:r>
            <a:r>
              <a:rPr sz="2000" spc="-120" dirty="0"/>
              <a:t> </a:t>
            </a:r>
            <a:r>
              <a:rPr sz="2000" dirty="0"/>
              <a:t>de</a:t>
            </a:r>
            <a:r>
              <a:rPr sz="2000" spc="-114" dirty="0"/>
              <a:t> </a:t>
            </a:r>
            <a:r>
              <a:rPr sz="2000" spc="-30" dirty="0"/>
              <a:t>indicadores</a:t>
            </a:r>
            <a:r>
              <a:rPr sz="2000" spc="-114" dirty="0"/>
              <a:t> </a:t>
            </a:r>
            <a:r>
              <a:rPr sz="2000" dirty="0"/>
              <a:t>para</a:t>
            </a:r>
            <a:r>
              <a:rPr sz="2000" spc="-125" dirty="0"/>
              <a:t> </a:t>
            </a:r>
            <a:r>
              <a:rPr sz="2000" spc="-20" dirty="0"/>
              <a:t>proyectos</a:t>
            </a:r>
            <a:r>
              <a:rPr sz="2000" spc="-114" dirty="0"/>
              <a:t> </a:t>
            </a:r>
            <a:r>
              <a:rPr sz="2000" spc="-25" dirty="0"/>
              <a:t>de </a:t>
            </a:r>
            <a:r>
              <a:rPr sz="2000" spc="190" dirty="0"/>
              <a:t>SbN</a:t>
            </a:r>
            <a:r>
              <a:rPr sz="2000" spc="-75" dirty="0"/>
              <a:t> </a:t>
            </a:r>
            <a:r>
              <a:rPr sz="2000" dirty="0"/>
              <a:t>de</a:t>
            </a:r>
            <a:r>
              <a:rPr sz="2000" spc="-65" dirty="0"/>
              <a:t> </a:t>
            </a:r>
            <a:r>
              <a:rPr lang="es-CO" sz="2000" spc="-50" dirty="0"/>
              <a:t>Manejo forestal sostenible comunitario- no maderables</a:t>
            </a:r>
            <a:endParaRPr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CBF53E-F730-26AB-A76B-DE5BC2D45BB3}"/>
              </a:ext>
            </a:extLst>
          </p:cNvPr>
          <p:cNvSpPr txBox="1"/>
          <p:nvPr/>
        </p:nvSpPr>
        <p:spPr>
          <a:xfrm>
            <a:off x="152400" y="6435533"/>
            <a:ext cx="9372600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200" b="0" kern="0" dirty="0">
                <a:solidFill>
                  <a:schemeClr val="tx1"/>
                </a:solidFill>
                <a:effectLst/>
              </a:rPr>
              <a:t>Ejemplo adaptado por: Corporación Biocomercio Sostenible, </a:t>
            </a:r>
            <a:r>
              <a:rPr lang="es-CO" sz="1200" b="0" kern="0" dirty="0" err="1">
                <a:solidFill>
                  <a:schemeClr val="tx1"/>
                </a:solidFill>
                <a:effectLst/>
              </a:rPr>
              <a:t>Skaphe</a:t>
            </a:r>
            <a:r>
              <a:rPr lang="es-CO" sz="1200" b="0" kern="0" dirty="0">
                <a:solidFill>
                  <a:schemeClr val="tx1"/>
                </a:solidFill>
                <a:effectLst/>
              </a:rPr>
              <a:t>, 2025</a:t>
            </a:r>
            <a:endParaRPr lang="es-CO" sz="1200" b="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A68780D-D139-8D70-EF51-E22BAC3A2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50391"/>
              </p:ext>
            </p:extLst>
          </p:nvPr>
        </p:nvGraphicFramePr>
        <p:xfrm>
          <a:off x="533400" y="1204209"/>
          <a:ext cx="10363200" cy="4715149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3809454136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518580691"/>
                    </a:ext>
                  </a:extLst>
                </a:gridCol>
                <a:gridCol w="3482035">
                  <a:extLst>
                    <a:ext uri="{9D8B030D-6E8A-4147-A177-3AD203B41FA5}">
                      <a16:colId xmlns:a16="http://schemas.microsoft.com/office/drawing/2014/main" val="4036774854"/>
                    </a:ext>
                  </a:extLst>
                </a:gridCol>
                <a:gridCol w="911962">
                  <a:extLst>
                    <a:ext uri="{9D8B030D-6E8A-4147-A177-3AD203B41FA5}">
                      <a16:colId xmlns:a16="http://schemas.microsoft.com/office/drawing/2014/main" val="3169296120"/>
                    </a:ext>
                  </a:extLst>
                </a:gridCol>
                <a:gridCol w="1823923">
                  <a:extLst>
                    <a:ext uri="{9D8B030D-6E8A-4147-A177-3AD203B41FA5}">
                      <a16:colId xmlns:a16="http://schemas.microsoft.com/office/drawing/2014/main" val="3374055620"/>
                    </a:ext>
                  </a:extLst>
                </a:gridCol>
              </a:tblGrid>
              <a:tr h="166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 dirty="0"/>
                        <a:t>Criterio</a:t>
                      </a:r>
                      <a:endParaRPr lang="es-CO" sz="1100" dirty="0"/>
                    </a:p>
                  </a:txBody>
                  <a:tcPr marL="23770" marR="23770" marT="11885" marB="11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 dirty="0"/>
                        <a:t>Indicador</a:t>
                      </a:r>
                      <a:endParaRPr lang="es-CO" sz="1100" dirty="0"/>
                    </a:p>
                  </a:txBody>
                  <a:tcPr marL="23770" marR="23770" marT="11885" marB="11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 dirty="0"/>
                        <a:t>Definición del indicador</a:t>
                      </a:r>
                      <a:endParaRPr lang="es-CO" sz="1100" dirty="0"/>
                    </a:p>
                  </a:txBody>
                  <a:tcPr marL="23770" marR="23770" marT="11885" marB="11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 dirty="0"/>
                        <a:t>Plazo</a:t>
                      </a:r>
                      <a:endParaRPr lang="es-CO" sz="1100" dirty="0"/>
                    </a:p>
                  </a:txBody>
                  <a:tcPr marL="23770" marR="23770" marT="11885" marB="11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Cuantificador</a:t>
                      </a:r>
                    </a:p>
                  </a:txBody>
                  <a:tcPr marL="23770" marR="23770" marT="11885" marB="11885" anchor="ctr"/>
                </a:tc>
                <a:extLst>
                  <a:ext uri="{0D108BD9-81ED-4DB2-BD59-A6C34878D82A}">
                    <a16:rowId xmlns:a16="http://schemas.microsoft.com/office/drawing/2014/main" val="4188336026"/>
                  </a:ext>
                </a:extLst>
              </a:tr>
              <a:tr h="59424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 dirty="0"/>
                        <a:t>Aprovechamiento forestal sostenible</a:t>
                      </a:r>
                      <a:endParaRPr lang="es-CO" sz="1100" dirty="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Volumen autorizado vs. volumen aprovechado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Cantidad de fruto, semilla o biomasa extraída legalmente y conforme al plan de manejo, comparada con el volumen autorizado por la autoridad ambiental.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C, 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 dirty="0">
                          <a:effectLst/>
                        </a:rPr>
                        <a:t>m³/año o toneladas/año</a:t>
                      </a:r>
                      <a:endParaRPr lang="es-CO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942501"/>
                  </a:ext>
                </a:extLst>
              </a:tr>
              <a:tr h="380313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100" dirty="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Especies aprovechadas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Registro de especies y partes utilizadas (fruto, hoja, resina, etc.), con nombre científico y común.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C, 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Número de especies registradas</a:t>
                      </a:r>
                      <a:endParaRPr lang="es-MX" sz="1100" dirty="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59387"/>
                  </a:ext>
                </a:extLst>
              </a:tr>
              <a:tr h="451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Conservación de bosques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Superficie de bosque conservada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Hectáreas bajo manejo forestal con regeneración natural o prácticas silviculturales sostenibles.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Hectáreas en restauración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77359"/>
                  </a:ext>
                </a:extLst>
              </a:tr>
              <a:tr h="3803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Restauración y enriquecimiento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Área restaurada o enriquecida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Hectáreas intervenidas con especies nativas útiles (p. ej. </a:t>
                      </a:r>
                      <a:r>
                        <a:rPr lang="es-MX" sz="1100" dirty="0" err="1"/>
                        <a:t>canangucha</a:t>
                      </a:r>
                      <a:r>
                        <a:rPr lang="es-MX" sz="1100" dirty="0"/>
                        <a:t>, seje).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Hectáreas intervenidas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55485"/>
                  </a:ext>
                </a:extLst>
              </a:tr>
              <a:tr h="451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Biodiversidad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Riqueza de especies presentes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Número de especies de flora y fauna registradas en los monitoreos.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Número de especies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725758"/>
                  </a:ext>
                </a:extLst>
              </a:tr>
              <a:tr h="451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Servicios ecosistémicos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Calidad y cantidad de servicios ecosistémicos mejorados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Cambios observados en servicios como polinización, regulación hídrica o conectividad ecológica.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Unidad de medida del servicio priorizado (p. ej., índice de cobertura vegetal, calidad de agua, índice de conectividad)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048225"/>
                  </a:ext>
                </a:extLst>
              </a:tr>
              <a:tr h="451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Gobernanza y participación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Participación comunitaria en decisiones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Porcentaje de miembros que participan activamente en asambleas o comités de manejo forestal.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C, M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% participación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54944"/>
                  </a:ext>
                </a:extLst>
              </a:tr>
              <a:tr h="309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Control y vigilancia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Incidencias de aprovechamiento ilegal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Casos reportados de recolección no autorizada o fuera de área.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C, 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Número de casos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51592"/>
                  </a:ext>
                </a:extLst>
              </a:tr>
              <a:tr h="5229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Monitoreo comunitario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Reportes enviados a autoridades ambientales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Número de informes de monitoreo remitidos y validados (incluye seguimiento de cosecha, regeneración, precios).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C, 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Número de informes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39777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b="1"/>
                        <a:t>Rentabilidad y medios de vida</a:t>
                      </a:r>
                      <a:endParaRPr lang="es-MX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Ingresos por venta de PFNM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Valor total generado por PFNM certificados y legales.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C, 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COP/año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2974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1723"/>
            <a:ext cx="8655685" cy="733723"/>
          </a:xfrm>
          <a:custGeom>
            <a:avLst/>
            <a:gdLst/>
            <a:ahLst/>
            <a:cxnLst/>
            <a:rect l="l" t="t" r="r" b="b"/>
            <a:pathLst>
              <a:path w="8655685" h="1397000">
                <a:moveTo>
                  <a:pt x="8655101" y="698474"/>
                </a:moveTo>
                <a:lnTo>
                  <a:pt x="8653501" y="650659"/>
                </a:lnTo>
                <a:lnTo>
                  <a:pt x="8648738" y="603694"/>
                </a:lnTo>
                <a:lnTo>
                  <a:pt x="8640928" y="557707"/>
                </a:lnTo>
                <a:lnTo>
                  <a:pt x="8630158" y="512800"/>
                </a:lnTo>
                <a:lnTo>
                  <a:pt x="8616569" y="469061"/>
                </a:lnTo>
                <a:lnTo>
                  <a:pt x="8600224" y="426593"/>
                </a:lnTo>
                <a:lnTo>
                  <a:pt x="8581250" y="385521"/>
                </a:lnTo>
                <a:lnTo>
                  <a:pt x="8559749" y="345948"/>
                </a:lnTo>
                <a:lnTo>
                  <a:pt x="8535822" y="307949"/>
                </a:lnTo>
                <a:lnTo>
                  <a:pt x="8509571" y="271653"/>
                </a:lnTo>
                <a:lnTo>
                  <a:pt x="8481111" y="237159"/>
                </a:lnTo>
                <a:lnTo>
                  <a:pt x="8450529" y="204571"/>
                </a:lnTo>
                <a:lnTo>
                  <a:pt x="8417941" y="174002"/>
                </a:lnTo>
                <a:lnTo>
                  <a:pt x="8383448" y="145529"/>
                </a:lnTo>
                <a:lnTo>
                  <a:pt x="8347164" y="119291"/>
                </a:lnTo>
                <a:lnTo>
                  <a:pt x="8309165" y="95364"/>
                </a:lnTo>
                <a:lnTo>
                  <a:pt x="8269579" y="73863"/>
                </a:lnTo>
                <a:lnTo>
                  <a:pt x="8228508" y="54889"/>
                </a:lnTo>
                <a:lnTo>
                  <a:pt x="8186052" y="38544"/>
                </a:lnTo>
                <a:lnTo>
                  <a:pt x="8142313" y="24942"/>
                </a:lnTo>
                <a:lnTo>
                  <a:pt x="8097393" y="14185"/>
                </a:lnTo>
                <a:lnTo>
                  <a:pt x="8051406" y="6375"/>
                </a:lnTo>
                <a:lnTo>
                  <a:pt x="8004454" y="1600"/>
                </a:lnTo>
                <a:lnTo>
                  <a:pt x="7956626" y="0"/>
                </a:lnTo>
                <a:lnTo>
                  <a:pt x="1300086" y="0"/>
                </a:lnTo>
                <a:lnTo>
                  <a:pt x="698474" y="0"/>
                </a:lnTo>
                <a:lnTo>
                  <a:pt x="0" y="0"/>
                </a:lnTo>
                <a:lnTo>
                  <a:pt x="0" y="698474"/>
                </a:lnTo>
                <a:lnTo>
                  <a:pt x="0" y="1396961"/>
                </a:lnTo>
                <a:lnTo>
                  <a:pt x="698474" y="1396961"/>
                </a:lnTo>
                <a:lnTo>
                  <a:pt x="1300086" y="1396961"/>
                </a:lnTo>
                <a:lnTo>
                  <a:pt x="7956626" y="1396961"/>
                </a:lnTo>
                <a:lnTo>
                  <a:pt x="8004442" y="1395361"/>
                </a:lnTo>
                <a:lnTo>
                  <a:pt x="8051406" y="1390586"/>
                </a:lnTo>
                <a:lnTo>
                  <a:pt x="8097393" y="1382776"/>
                </a:lnTo>
                <a:lnTo>
                  <a:pt x="8142300" y="1372019"/>
                </a:lnTo>
                <a:lnTo>
                  <a:pt x="8186039" y="1358417"/>
                </a:lnTo>
                <a:lnTo>
                  <a:pt x="8228508" y="1342072"/>
                </a:lnTo>
                <a:lnTo>
                  <a:pt x="8269579" y="1323111"/>
                </a:lnTo>
                <a:lnTo>
                  <a:pt x="8309153" y="1301610"/>
                </a:lnTo>
                <a:lnTo>
                  <a:pt x="8347151" y="1277683"/>
                </a:lnTo>
                <a:lnTo>
                  <a:pt x="8383448" y="1251432"/>
                </a:lnTo>
                <a:lnTo>
                  <a:pt x="8417941" y="1222959"/>
                </a:lnTo>
                <a:lnTo>
                  <a:pt x="8450529" y="1192390"/>
                </a:lnTo>
                <a:lnTo>
                  <a:pt x="8481098" y="1159802"/>
                </a:lnTo>
                <a:lnTo>
                  <a:pt x="8509571" y="1125308"/>
                </a:lnTo>
                <a:lnTo>
                  <a:pt x="8535810" y="1089012"/>
                </a:lnTo>
                <a:lnTo>
                  <a:pt x="8559736" y="1051026"/>
                </a:lnTo>
                <a:lnTo>
                  <a:pt x="8581238" y="1011440"/>
                </a:lnTo>
                <a:lnTo>
                  <a:pt x="8600211" y="970368"/>
                </a:lnTo>
                <a:lnTo>
                  <a:pt x="8616556" y="927900"/>
                </a:lnTo>
                <a:lnTo>
                  <a:pt x="8630158" y="884161"/>
                </a:lnTo>
                <a:lnTo>
                  <a:pt x="8640915" y="839254"/>
                </a:lnTo>
                <a:lnTo>
                  <a:pt x="8648725" y="793267"/>
                </a:lnTo>
                <a:lnTo>
                  <a:pt x="8653488" y="746302"/>
                </a:lnTo>
                <a:lnTo>
                  <a:pt x="8655101" y="698474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793" y="401111"/>
            <a:ext cx="7673340" cy="614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Trebuchet MS"/>
              </a:rPr>
              <a:t>Ejemplo de metas para proyectos de SbN de </a:t>
            </a:r>
            <a:r>
              <a:rPr lang="es-MX" sz="2000" b="1" dirty="0">
                <a:solidFill>
                  <a:srgbClr val="FFFFFF"/>
                </a:solidFill>
                <a:latin typeface="Trebuchet MS"/>
              </a:rPr>
              <a:t>de Manejo forestal sostenible comunitario-no maderables</a:t>
            </a:r>
            <a:endParaRPr sz="2000" b="1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56277" y="148844"/>
            <a:ext cx="2250440" cy="1118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270" algn="ctr">
              <a:lnSpc>
                <a:spcPct val="100400"/>
              </a:lnSpc>
              <a:spcBef>
                <a:spcPts val="90"/>
              </a:spcBef>
            </a:pPr>
            <a:r>
              <a:rPr sz="1800" b="0" spc="135" dirty="0">
                <a:solidFill>
                  <a:srgbClr val="000000"/>
                </a:solidFill>
                <a:latin typeface="Tahoma"/>
                <a:cs typeface="Tahoma"/>
              </a:rPr>
              <a:t>No</a:t>
            </a:r>
            <a:r>
              <a:rPr sz="18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ahoma"/>
                <a:cs typeface="Tahoma"/>
              </a:rPr>
              <a:t>alcanzar</a:t>
            </a:r>
            <a:r>
              <a:rPr sz="1800" b="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Tahoma"/>
                <a:cs typeface="Tahoma"/>
              </a:rPr>
              <a:t>los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objetivos</a:t>
            </a:r>
            <a:r>
              <a:rPr sz="18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y</a:t>
            </a:r>
            <a:r>
              <a:rPr sz="18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metas</a:t>
            </a:r>
            <a:r>
              <a:rPr sz="1800" b="0" spc="-25" dirty="0">
                <a:solidFill>
                  <a:srgbClr val="000000"/>
                </a:solidFill>
                <a:latin typeface="Tahoma"/>
                <a:cs typeface="Tahoma"/>
              </a:rPr>
              <a:t> del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proyecto</a:t>
            </a:r>
            <a:r>
              <a:rPr sz="1800" b="0" spc="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abre</a:t>
            </a:r>
            <a:r>
              <a:rPr sz="1800" b="0" spc="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paso</a:t>
            </a:r>
            <a:r>
              <a:rPr sz="1800" b="0" spc="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Tahoma"/>
                <a:cs typeface="Tahoma"/>
              </a:rPr>
              <a:t>al </a:t>
            </a:r>
            <a:r>
              <a:rPr sz="17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Manejo</a:t>
            </a:r>
            <a:r>
              <a:rPr sz="1750" u="sng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75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adaptativo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2592" y="1338072"/>
            <a:ext cx="350520" cy="30784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7DD54E4-770C-3B36-11A4-789EB66D867D}"/>
              </a:ext>
            </a:extLst>
          </p:cNvPr>
          <p:cNvSpPr txBox="1"/>
          <p:nvPr/>
        </p:nvSpPr>
        <p:spPr>
          <a:xfrm>
            <a:off x="152400" y="6435533"/>
            <a:ext cx="9372600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200" b="0" kern="0" dirty="0">
                <a:solidFill>
                  <a:schemeClr val="tx1"/>
                </a:solidFill>
                <a:effectLst/>
              </a:rPr>
              <a:t>Ejemplo adaptado por: Corporación Biocomercio Sostenible, </a:t>
            </a:r>
            <a:r>
              <a:rPr lang="es-CO" sz="1200" b="0" kern="0" dirty="0" err="1">
                <a:solidFill>
                  <a:schemeClr val="tx1"/>
                </a:solidFill>
                <a:effectLst/>
              </a:rPr>
              <a:t>Skaphe</a:t>
            </a:r>
            <a:r>
              <a:rPr lang="es-CO" sz="1200" b="0" kern="0" dirty="0">
                <a:solidFill>
                  <a:schemeClr val="tx1"/>
                </a:solidFill>
                <a:effectLst/>
              </a:rPr>
              <a:t>, 2025</a:t>
            </a:r>
            <a:endParaRPr lang="es-CO" sz="1200" b="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2816E9C-FA31-A489-274E-372CBCF1F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1095"/>
              </p:ext>
            </p:extLst>
          </p:nvPr>
        </p:nvGraphicFramePr>
        <p:xfrm>
          <a:off x="609600" y="1360475"/>
          <a:ext cx="10038629" cy="4737921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3625638">
                  <a:extLst>
                    <a:ext uri="{9D8B030D-6E8A-4147-A177-3AD203B41FA5}">
                      <a16:colId xmlns:a16="http://schemas.microsoft.com/office/drawing/2014/main" val="29885109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182355165"/>
                    </a:ext>
                  </a:extLst>
                </a:gridCol>
                <a:gridCol w="3288791">
                  <a:extLst>
                    <a:ext uri="{9D8B030D-6E8A-4147-A177-3AD203B41FA5}">
                      <a16:colId xmlns:a16="http://schemas.microsoft.com/office/drawing/2014/main" val="3139992513"/>
                    </a:ext>
                  </a:extLst>
                </a:gridCol>
              </a:tblGrid>
              <a:tr h="1928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Corto plazo (0–1 año)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0" marR="3880" marT="38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>
                          <a:solidFill>
                            <a:schemeClr val="tx1"/>
                          </a:solidFill>
                          <a:effectLst/>
                        </a:rPr>
                        <a:t>Mediano plazo (2–5 años)</a:t>
                      </a:r>
                      <a:endParaRPr lang="es-CO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0" marR="3880" marT="38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100" u="none" strike="noStrike">
                          <a:solidFill>
                            <a:schemeClr val="tx1"/>
                          </a:solidFill>
                          <a:effectLst/>
                        </a:rPr>
                        <a:t>Largo plazo (6 años en adelante)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0" marR="3880" marT="38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095846"/>
                  </a:ext>
                </a:extLst>
              </a:tr>
              <a:tr h="468121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Registrar y reportar el 100 % del volumen aprovechado con base en permisos vigentes y trazabilidad de recolección.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Mantener el aprovechamiento ≤ 100 % del volumen autorizado y ajustar los cupos según monitoreos anuales.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Garantizar la sostenibilidad del aprovechamiento manteniendo el equilibrio entre regeneración y cosecha autorizada.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62953"/>
                  </a:ext>
                </a:extLst>
              </a:tr>
              <a:tr h="468121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Elaborar el listado inicial de especies y partes utilizadas con nombre común y científico.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Actualizar anualmente el registro e incorporar nuevas especies con estudios técnicos validados.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Mantener un sistema consolidado de información de especies y volúmenes aprovechados, articulado con la autoridad ambiental.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11077"/>
                  </a:ext>
                </a:extLst>
              </a:tr>
              <a:tr h="337698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Identificar y delimitar las áreas bajo manejo y conservación dentro del plan de manejo.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Implementar prácticas silviculturales y monitorear la cobertura boscosa cada dos años.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Incrementar en al menos un 5 % la superficie de bosque conservada respecto a la línea base.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50247"/>
                  </a:ext>
                </a:extLst>
              </a:tr>
              <a:tr h="470301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Iniciar restauraciones piloto con especies nativas 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Restaurar o enriquecer un mínimo de ha por cada ha aprovechadas de PFNM.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Mantener áreas restauradas y asegurar su sostenibilidad ecológica mediante monitoreos de regeneración natural.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309374"/>
                  </a:ext>
                </a:extLst>
              </a:tr>
              <a:tr h="536686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Establecer la línea base de especies de flora y fauna presentes en el área de manejo.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Incrementar en un 10 % el número de especies registradas respecto a la línea base.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Consolidar un sistema de monitoreo participativo de biodiversidad que mantenga o aumente la diversidad de especies.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579459"/>
                  </a:ext>
                </a:extLst>
              </a:tr>
              <a:tr h="659997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Identificar los servicios ecosistémicos prioritarios y establecer indicadores de referencia.</a:t>
                      </a:r>
                    </a:p>
                    <a:p>
                      <a:pPr marL="0" algn="l" fontAlgn="b">
                        <a:buNone/>
                      </a:pP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Implementar acciones que mejoren al menos un servicio ecosistémico 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78281"/>
                  </a:ext>
                </a:extLst>
              </a:tr>
              <a:tr h="376492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CO" sz="1100" dirty="0"/>
                        <a:t>Conformar los comités o asambleas de manejo forestal participativo.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Lograr la participación de al menos el 70 % de los miembros en decisiones y asambleas anuales.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dirty="0"/>
                        <a:t>Institucionalizar los espacios de gobernanza y mantener la participación comunitaria continua y efectiva.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95556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dirty="0"/>
                        <a:t>Diseñar el formato de reporte y capacitar a los monitores comunitarios.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Enviar al menos dos reportes de monitoreo anuales y validar la información con la autoridad ambiental.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dirty="0"/>
                        <a:t>Mantener un sistema permanente de monitoreo participativo y retroalimentación institucional.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060673"/>
                  </a:ext>
                </a:extLst>
              </a:tr>
              <a:tr h="760461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dirty="0"/>
                        <a:t>Realizar diagnóstico económico inicial y definir precios y costos de producción.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Incrementar los ingresos netos por PFNM en al menos 15 % anual promedio.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dirty="0"/>
                        <a:t>Consolidar la sostenibilidad económica de la empresa comunitaria con acceso a mercados verdes y productos de valor agregado.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329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729" y="2184908"/>
            <a:ext cx="10856595" cy="361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127000" algn="l"/>
              </a:tabLst>
            </a:pPr>
            <a:r>
              <a:rPr sz="1800" spc="70" dirty="0">
                <a:latin typeface="Tahoma"/>
                <a:cs typeface="Tahoma"/>
              </a:rPr>
              <a:t>Debe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 sencilla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económica,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eficiente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0" dirty="0">
                <a:latin typeface="Tahoma"/>
                <a:cs typeface="Tahoma"/>
              </a:rPr>
              <a:t> replicable</a:t>
            </a:r>
            <a:endParaRPr sz="1800">
              <a:latin typeface="Tahoma"/>
              <a:cs typeface="Tahoma"/>
            </a:endParaRPr>
          </a:p>
          <a:p>
            <a:pPr marL="127000" marR="5080" indent="-114300">
              <a:lnSpc>
                <a:spcPct val="74400"/>
              </a:lnSpc>
              <a:spcBef>
                <a:spcPts val="1870"/>
              </a:spcBef>
              <a:buSzPct val="94444"/>
              <a:buChar char="•"/>
              <a:tabLst>
                <a:tab pos="127000" algn="l"/>
              </a:tabLst>
            </a:pPr>
            <a:r>
              <a:rPr sz="1800" dirty="0">
                <a:latin typeface="Tahoma"/>
                <a:cs typeface="Tahoma"/>
              </a:rPr>
              <a:t>Se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dar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manera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continua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para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poder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evidenciar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cambios,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dejando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información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disponible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largo plazo</a:t>
            </a:r>
            <a:endParaRPr sz="1800">
              <a:latin typeface="Tahoma"/>
              <a:cs typeface="Tahoma"/>
            </a:endParaRPr>
          </a:p>
          <a:p>
            <a:pPr marL="127000" marR="523240" indent="-114300">
              <a:lnSpc>
                <a:spcPct val="74400"/>
              </a:lnSpc>
              <a:spcBef>
                <a:spcPts val="1995"/>
              </a:spcBef>
              <a:buSzPct val="94444"/>
              <a:buChar char="•"/>
              <a:tabLst>
                <a:tab pos="127000" algn="l"/>
              </a:tabLst>
            </a:pPr>
            <a:r>
              <a:rPr sz="1800" dirty="0">
                <a:latin typeface="Tahoma"/>
                <a:cs typeface="Tahoma"/>
              </a:rPr>
              <a:t>Se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proponer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variables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respuesta fáciles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medir,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como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indicadores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evaluación que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se </a:t>
            </a:r>
            <a:r>
              <a:rPr sz="1800" dirty="0">
                <a:latin typeface="Tahoma"/>
                <a:cs typeface="Tahoma"/>
              </a:rPr>
              <a:t>puedan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medir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corto,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mediano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largo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plazo</a:t>
            </a:r>
            <a:endParaRPr sz="1800">
              <a:latin typeface="Tahoma"/>
              <a:cs typeface="Tahoma"/>
            </a:endParaRPr>
          </a:p>
          <a:p>
            <a:pPr marL="127000" marR="313690" indent="-114300">
              <a:lnSpc>
                <a:spcPct val="74400"/>
              </a:lnSpc>
              <a:spcBef>
                <a:spcPts val="2090"/>
              </a:spcBef>
              <a:buSzPct val="94444"/>
              <a:buChar char="•"/>
              <a:tabLst>
                <a:tab pos="127000" algn="l"/>
              </a:tabLst>
            </a:pPr>
            <a:r>
              <a:rPr sz="1800" dirty="0">
                <a:latin typeface="Tahoma"/>
                <a:cs typeface="Tahoma"/>
              </a:rPr>
              <a:t>Los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indicadores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poder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reflejar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umbrales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permitan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alerta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temprana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viables, </a:t>
            </a:r>
            <a:r>
              <a:rPr sz="1800" dirty="0">
                <a:latin typeface="Tahoma"/>
                <a:cs typeface="Tahoma"/>
              </a:rPr>
              <a:t>verificables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eficientes.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Además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estar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estrechamente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relacionados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objetivo</a:t>
            </a:r>
            <a:endParaRPr sz="1800">
              <a:latin typeface="Tahoma"/>
              <a:cs typeface="Tahoma"/>
            </a:endParaRPr>
          </a:p>
          <a:p>
            <a:pPr marL="127000" marR="569595" indent="-114300">
              <a:lnSpc>
                <a:spcPct val="77800"/>
              </a:lnSpc>
              <a:spcBef>
                <a:spcPts val="1920"/>
              </a:spcBef>
              <a:buSzPct val="94444"/>
              <a:buChar char="•"/>
              <a:tabLst>
                <a:tab pos="127000" algn="l"/>
              </a:tabLst>
            </a:pP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existir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frecuencia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o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temporalidad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medición.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datos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hacer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forma </a:t>
            </a:r>
            <a:r>
              <a:rPr sz="1800" dirty="0">
                <a:latin typeface="Tahoma"/>
                <a:cs typeface="Tahoma"/>
              </a:rPr>
              <a:t>participativa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comunidad,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jóvenes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niños</a:t>
            </a:r>
            <a:endParaRPr sz="1800">
              <a:latin typeface="Tahoma"/>
              <a:cs typeface="Tahoma"/>
            </a:endParaRPr>
          </a:p>
          <a:p>
            <a:pPr marL="127000" marR="176530" indent="-114300">
              <a:lnSpc>
                <a:spcPct val="74400"/>
              </a:lnSpc>
              <a:spcBef>
                <a:spcPts val="1989"/>
              </a:spcBef>
              <a:buSzPct val="94444"/>
              <a:buChar char="•"/>
              <a:tabLst>
                <a:tab pos="127000" algn="l"/>
              </a:tabLst>
            </a:pPr>
            <a:r>
              <a:rPr sz="1800" spc="85" dirty="0">
                <a:latin typeface="Tahoma"/>
                <a:cs typeface="Tahoma"/>
              </a:rPr>
              <a:t>Al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momento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monitoreo se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establecer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diseños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muestreo y formatos para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la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datos,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como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responsables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datos,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sistematización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análisis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516" y="352234"/>
            <a:ext cx="5995670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z="3100" dirty="0"/>
              <a:t>Elementos</a:t>
            </a:r>
            <a:r>
              <a:rPr sz="3100" spc="-135" dirty="0"/>
              <a:t> </a:t>
            </a:r>
            <a:r>
              <a:rPr sz="3100" dirty="0"/>
              <a:t>mínimos</a:t>
            </a:r>
            <a:r>
              <a:rPr sz="3100" spc="-135" dirty="0"/>
              <a:t> </a:t>
            </a:r>
            <a:r>
              <a:rPr sz="3100" dirty="0"/>
              <a:t>para</a:t>
            </a:r>
            <a:r>
              <a:rPr sz="3100" spc="-130" dirty="0"/>
              <a:t> </a:t>
            </a:r>
            <a:r>
              <a:rPr sz="3100" dirty="0"/>
              <a:t>la</a:t>
            </a:r>
            <a:r>
              <a:rPr sz="3100" spc="-135" dirty="0"/>
              <a:t> </a:t>
            </a:r>
            <a:r>
              <a:rPr sz="3100" spc="-20" dirty="0"/>
              <a:t>toma </a:t>
            </a:r>
            <a:r>
              <a:rPr sz="3100" spc="70" dirty="0"/>
              <a:t>de</a:t>
            </a:r>
            <a:r>
              <a:rPr sz="3100" spc="-35" dirty="0"/>
              <a:t> </a:t>
            </a:r>
            <a:r>
              <a:rPr sz="3100" spc="-10" dirty="0"/>
              <a:t>datos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9296580" y="6563868"/>
            <a:ext cx="2300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Tahoma"/>
                <a:cs typeface="Tahoma"/>
              </a:rPr>
              <a:t>(Aguilar-</a:t>
            </a:r>
            <a:r>
              <a:rPr sz="1400" dirty="0">
                <a:latin typeface="Tahoma"/>
                <a:cs typeface="Tahoma"/>
              </a:rPr>
              <a:t>Garavito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i="1" dirty="0">
                <a:latin typeface="Arial"/>
                <a:cs typeface="Arial"/>
              </a:rPr>
              <a:t>et</a:t>
            </a:r>
            <a:r>
              <a:rPr sz="1400" i="1" spc="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al.</a:t>
            </a:r>
            <a:r>
              <a:rPr sz="1400" i="1" spc="75" dirty="0">
                <a:latin typeface="Arial"/>
                <a:cs typeface="Arial"/>
              </a:rPr>
              <a:t> </a:t>
            </a:r>
            <a:r>
              <a:rPr sz="1400" spc="-10" dirty="0">
                <a:latin typeface="Tahoma"/>
                <a:cs typeface="Tahoma"/>
              </a:rPr>
              <a:t>2015)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26" y="1954946"/>
            <a:ext cx="5950585" cy="1690078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3189" marR="114935" algn="ctr">
              <a:lnSpc>
                <a:spcPct val="100600"/>
              </a:lnSpc>
              <a:spcBef>
                <a:spcPts val="265"/>
              </a:spcBef>
            </a:pPr>
            <a:r>
              <a:rPr sz="1800" dirty="0">
                <a:latin typeface="Tahoma"/>
                <a:cs typeface="Tahoma"/>
              </a:rPr>
              <a:t>La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temporalidad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esta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relacionada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lapso</a:t>
            </a:r>
            <a:r>
              <a:rPr sz="1800" spc="40" dirty="0">
                <a:latin typeface="Tahoma"/>
                <a:cs typeface="Tahoma"/>
              </a:rPr>
              <a:t> de </a:t>
            </a:r>
            <a:r>
              <a:rPr sz="1800" dirty="0">
                <a:latin typeface="Tahoma"/>
                <a:cs typeface="Tahoma"/>
              </a:rPr>
              <a:t>tiempo 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tienen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alcanzar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 </a:t>
            </a:r>
            <a:r>
              <a:rPr sz="1800" spc="-10" dirty="0">
                <a:latin typeface="Tahoma"/>
                <a:cs typeface="Tahoma"/>
              </a:rPr>
              <a:t>metas </a:t>
            </a:r>
            <a:r>
              <a:rPr sz="1800" spc="-55" dirty="0">
                <a:latin typeface="Tahoma"/>
                <a:cs typeface="Tahoma"/>
              </a:rPr>
              <a:t>(</a:t>
            </a:r>
            <a:r>
              <a:rPr sz="1750" b="1" spc="-55" dirty="0">
                <a:latin typeface="Trebuchet MS"/>
                <a:cs typeface="Trebuchet MS"/>
              </a:rPr>
              <a:t>corto,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mediano y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largo </a:t>
            </a:r>
            <a:r>
              <a:rPr sz="1750" b="1" spc="-55" dirty="0">
                <a:latin typeface="Trebuchet MS"/>
                <a:cs typeface="Trebuchet MS"/>
              </a:rPr>
              <a:t>plazo</a:t>
            </a:r>
            <a:r>
              <a:rPr sz="1800" spc="-55" dirty="0">
                <a:latin typeface="Tahoma"/>
                <a:cs typeface="Tahoma"/>
              </a:rPr>
              <a:t>).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Estos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plazos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se </a:t>
            </a:r>
            <a:r>
              <a:rPr sz="1800" dirty="0">
                <a:latin typeface="Tahoma"/>
                <a:cs typeface="Tahoma"/>
              </a:rPr>
              <a:t>determinan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 partir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aspectos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ambientales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y </a:t>
            </a:r>
            <a:r>
              <a:rPr sz="1800" spc="10" dirty="0">
                <a:latin typeface="Tahoma"/>
                <a:cs typeface="Tahoma"/>
              </a:rPr>
              <a:t>socioecológicos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identificados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en</a:t>
            </a:r>
            <a:r>
              <a:rPr sz="1800" spc="8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el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diagnóstico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y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según </a:t>
            </a:r>
            <a:r>
              <a:rPr sz="1800" dirty="0">
                <a:latin typeface="Tahoma"/>
                <a:cs typeface="Tahoma"/>
              </a:rPr>
              <a:t>las </a:t>
            </a:r>
            <a:r>
              <a:rPr sz="1800" spc="-10" dirty="0">
                <a:latin typeface="Tahoma"/>
                <a:cs typeface="Tahoma"/>
              </a:rPr>
              <a:t>alternativas</a:t>
            </a:r>
            <a:r>
              <a:rPr sz="1800" dirty="0">
                <a:latin typeface="Tahoma"/>
                <a:cs typeface="Tahoma"/>
              </a:rPr>
              <a:t> implementadas en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 proyectos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70" dirty="0" err="1">
                <a:latin typeface="Tahoma"/>
                <a:cs typeface="Tahoma"/>
              </a:rPr>
              <a:t>SbN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0794" y="4278297"/>
            <a:ext cx="2304288" cy="22189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05600" y="4572000"/>
            <a:ext cx="4137025" cy="134937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99695" rIns="0" bIns="0" rtlCol="0">
            <a:spAutoFit/>
          </a:bodyPr>
          <a:lstStyle/>
          <a:p>
            <a:pPr marL="167005" marR="158750" algn="ctr">
              <a:lnSpc>
                <a:spcPct val="100400"/>
              </a:lnSpc>
              <a:spcBef>
                <a:spcPts val="785"/>
              </a:spcBef>
            </a:pPr>
            <a:r>
              <a:rPr sz="1800" dirty="0">
                <a:latin typeface="Tahoma"/>
                <a:cs typeface="Tahoma"/>
              </a:rPr>
              <a:t>Es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importante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resaltar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ajustes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que </a:t>
            </a:r>
            <a:r>
              <a:rPr sz="1800" dirty="0">
                <a:latin typeface="Tahoma"/>
                <a:cs typeface="Tahoma"/>
              </a:rPr>
              <a:t>pueden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resultar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datos </a:t>
            </a:r>
            <a:r>
              <a:rPr sz="1800" dirty="0">
                <a:latin typeface="Tahoma"/>
                <a:cs typeface="Tahoma"/>
              </a:rPr>
              <a:t>continua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verán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reflejados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en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etapa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seguimiento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023" y="315658"/>
            <a:ext cx="4772025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z="3100" spc="130" dirty="0"/>
              <a:t>¿Cada</a:t>
            </a:r>
            <a:r>
              <a:rPr sz="3100" spc="-90" dirty="0"/>
              <a:t> </a:t>
            </a:r>
            <a:r>
              <a:rPr sz="3100" dirty="0"/>
              <a:t>cuánto</a:t>
            </a:r>
            <a:r>
              <a:rPr sz="3100" spc="-95" dirty="0"/>
              <a:t> </a:t>
            </a:r>
            <a:r>
              <a:rPr sz="3100" dirty="0"/>
              <a:t>se</a:t>
            </a:r>
            <a:r>
              <a:rPr sz="3100" spc="-85" dirty="0"/>
              <a:t> </a:t>
            </a:r>
            <a:r>
              <a:rPr sz="3100" spc="-90" dirty="0"/>
              <a:t>realiza </a:t>
            </a:r>
            <a:r>
              <a:rPr sz="3100" spc="-25" dirty="0"/>
              <a:t>el </a:t>
            </a:r>
            <a:r>
              <a:rPr sz="3100" spc="-10" dirty="0"/>
              <a:t>monitoreo?</a:t>
            </a:r>
            <a:endParaRPr sz="3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2023</Words>
  <Application>Microsoft Office PowerPoint</Application>
  <PresentationFormat>Panorámica</PresentationFormat>
  <Paragraphs>183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Aptos ExtraBold</vt:lpstr>
      <vt:lpstr>Arial</vt:lpstr>
      <vt:lpstr>Arial MT</vt:lpstr>
      <vt:lpstr>Calibri</vt:lpstr>
      <vt:lpstr>Tahoma</vt:lpstr>
      <vt:lpstr>Times New Roman</vt:lpstr>
      <vt:lpstr>Trebuchet MS</vt:lpstr>
      <vt:lpstr>Verdana</vt:lpstr>
      <vt:lpstr>Office Theme</vt:lpstr>
      <vt:lpstr>Lineamientos para el diseño del sistema de monitoreo y evaluación de proyectos de SbN</vt:lpstr>
      <vt:lpstr>¿Qué es el monitoreo y la evaluación?</vt:lpstr>
      <vt:lpstr>¿Cómo se planea el monitoreo y la evaluación?</vt:lpstr>
      <vt:lpstr>¿Cómo se planea el monitoreo y la evaluación?</vt:lpstr>
      <vt:lpstr>¿Qué es un indicador?</vt:lpstr>
      <vt:lpstr>Ejemplo de indicadores para proyectos de SbN de Manejo forestal sostenible comunitario- no maderables</vt:lpstr>
      <vt:lpstr>No alcanzar los objetivos y metas del proyecto abre paso al Manejo adaptativo</vt:lpstr>
      <vt:lpstr>Elementos mínimos para la toma de datos</vt:lpstr>
      <vt:lpstr>¿Cada cuánto se realiza el monitoreo?</vt:lpstr>
      <vt:lpstr>¿Quién hace el monitoreo y la evaluación?</vt:lpstr>
      <vt:lpstr>Referencias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luisa lopez</dc:creator>
  <cp:lastModifiedBy>Luisa Fernanda Lopez Osorio</cp:lastModifiedBy>
  <cp:revision>1</cp:revision>
  <dcterms:created xsi:type="dcterms:W3CDTF">2025-09-02T22:11:45Z</dcterms:created>
  <dcterms:modified xsi:type="dcterms:W3CDTF">2025-10-19T13:19:30Z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2022-03-28T00:00:00Z</vt:filetime>
  </property>
  <property fmtid="{D5CDD505-2E9C-101B-9397-08002B2CF9AE}" pid="3" name="LastSaved">
    <vt:filetime>2025-09-02T00:00:00Z</vt:filetime>
  </property>
  <property fmtid="{D5CDD505-2E9C-101B-9397-08002B2CF9AE}" pid="4" name="Producer">
    <vt:lpwstr>macOS Versión 12.2 (Compilación 21D48) Quartz PDFContext</vt:lpwstr>
  </property>
</Properties>
</file>