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E416D-182D-4587-BFC2-C4240AE15792}" v="107" dt="2025-11-28T12:19:06.4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4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ópez osorio" userId="tA0pQBSC/qAI2vvRGBjDHRZgtkkoLxThL4t016fbPGg=" providerId="None" clId="Web-{58F758EA-A9D2-4F19-BBFE-0FBFE4DDC6B4}"/>
    <pc:docChg chg="modSld">
      <pc:chgData name="luisa fernanda lópez osorio" userId="tA0pQBSC/qAI2vvRGBjDHRZgtkkoLxThL4t016fbPGg=" providerId="None" clId="Web-{58F758EA-A9D2-4F19-BBFE-0FBFE4DDC6B4}" dt="2025-11-18T23:05:25.532" v="0" actId="20577"/>
      <pc:docMkLst>
        <pc:docMk/>
      </pc:docMkLst>
      <pc:sldChg chg="modSp">
        <pc:chgData name="luisa fernanda lópez osorio" userId="tA0pQBSC/qAI2vvRGBjDHRZgtkkoLxThL4t016fbPGg=" providerId="None" clId="Web-{58F758EA-A9D2-4F19-BBFE-0FBFE4DDC6B4}" dt="2025-11-18T23:05:25.532" v="0" actId="20577"/>
        <pc:sldMkLst>
          <pc:docMk/>
          <pc:sldMk cId="0" sldId="256"/>
        </pc:sldMkLst>
        <pc:spChg chg="mod">
          <ac:chgData name="luisa fernanda lópez osorio" userId="tA0pQBSC/qAI2vvRGBjDHRZgtkkoLxThL4t016fbPGg=" providerId="None" clId="Web-{58F758EA-A9D2-4F19-BBFE-0FBFE4DDC6B4}" dt="2025-11-18T23:05:25.532" v="0" actId="20577"/>
          <ac:spMkLst>
            <pc:docMk/>
            <pc:sldMk cId="0" sldId="256"/>
            <ac:spMk id="6" creationId="{00000000-0000-0000-0000-000000000000}"/>
          </ac:spMkLst>
        </pc:spChg>
      </pc:sldChg>
    </pc:docChg>
  </pc:docChgLst>
  <pc:docChgLst>
    <pc:chgData name="Pilar Galindo" userId="mndm/utbiW8S7Vm+HC/A8KlQeeawZxiz/y+H5S0HBlo=" providerId="None" clId="Web-{DBFE416D-182D-4587-BFC2-C4240AE15792}"/>
    <pc:docChg chg="modSld">
      <pc:chgData name="Pilar Galindo" userId="mndm/utbiW8S7Vm+HC/A8KlQeeawZxiz/y+H5S0HBlo=" providerId="None" clId="Web-{DBFE416D-182D-4587-BFC2-C4240AE15792}" dt="2025-11-28T12:17:32.887" v="88"/>
      <pc:docMkLst>
        <pc:docMk/>
      </pc:docMkLst>
      <pc:sldChg chg="modSp">
        <pc:chgData name="Pilar Galindo" userId="mndm/utbiW8S7Vm+HC/A8KlQeeawZxiz/y+H5S0HBlo=" providerId="None" clId="Web-{DBFE416D-182D-4587-BFC2-C4240AE15792}" dt="2025-11-28T12:17:32.887" v="88"/>
        <pc:sldMkLst>
          <pc:docMk/>
          <pc:sldMk cId="0" sldId="262"/>
        </pc:sldMkLst>
        <pc:graphicFrameChg chg="modGraphic">
          <ac:chgData name="Pilar Galindo" userId="mndm/utbiW8S7Vm+HC/A8KlQeeawZxiz/y+H5S0HBlo=" providerId="None" clId="Web-{DBFE416D-182D-4587-BFC2-C4240AE15792}" dt="2025-11-28T12:17:32.887" v="88"/>
          <ac:graphicFrameMkLst>
            <pc:docMk/>
            <pc:sldMk cId="0" sldId="262"/>
            <ac:graphicFrameMk id="7" creationId="{08B67F5F-BAFC-AB83-059A-195ECFDC0820}"/>
          </ac:graphicFrameMkLst>
        </pc:graphicFrameChg>
      </pc:sldChg>
      <pc:sldChg chg="modSp">
        <pc:chgData name="Pilar Galindo" userId="mndm/utbiW8S7Vm+HC/A8KlQeeawZxiz/y+H5S0HBlo=" providerId="None" clId="Web-{DBFE416D-182D-4587-BFC2-C4240AE15792}" dt="2025-11-28T12:14:54.691" v="87"/>
        <pc:sldMkLst>
          <pc:docMk/>
          <pc:sldMk cId="3692797175" sldId="267"/>
        </pc:sldMkLst>
        <pc:graphicFrameChg chg="mod modGraphic">
          <ac:chgData name="Pilar Galindo" userId="mndm/utbiW8S7Vm+HC/A8KlQeeawZxiz/y+H5S0HBlo=" providerId="None" clId="Web-{DBFE416D-182D-4587-BFC2-C4240AE15792}" dt="2025-11-28T12:14:54.691" v="87"/>
          <ac:graphicFrameMkLst>
            <pc:docMk/>
            <pc:sldMk cId="3692797175" sldId="267"/>
            <ac:graphicFrameMk id="6" creationId="{95681626-7853-944A-6066-E6E1BC011E0F}"/>
          </ac:graphicFrameMkLst>
        </pc:graphicFrameChg>
      </pc:sldChg>
    </pc:docChg>
  </pc:docChgLst>
  <pc:docChgLst>
    <pc:chgData clId="Web-{58F758EA-A9D2-4F19-BBFE-0FBFE4DDC6B4}"/>
    <pc:docChg chg="modSld">
      <pc:chgData name="" userId="" providerId="" clId="Web-{58F758EA-A9D2-4F19-BBFE-0FBFE4DDC6B4}" dt="2025-11-18T23:05:23.876" v="11" actId="20577"/>
      <pc:docMkLst>
        <pc:docMk/>
      </pc:docMkLst>
      <pc:sldChg chg="modSp">
        <pc:chgData name="" userId="" providerId="" clId="Web-{58F758EA-A9D2-4F19-BBFE-0FBFE4DDC6B4}" dt="2025-11-18T23:05:23.876" v="11" actId="20577"/>
        <pc:sldMkLst>
          <pc:docMk/>
          <pc:sldMk cId="0" sldId="256"/>
        </pc:sldMkLst>
        <pc:spChg chg="mod">
          <ac:chgData name="" userId="" providerId="" clId="Web-{58F758EA-A9D2-4F19-BBFE-0FBFE4DDC6B4}" dt="2025-11-18T23:05:23.876" v="11" actId="20577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5EC8-38B4-41F7-97F6-4CABD196CD9A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41DA-7A41-4628-98D8-08138748C6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67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641DA-7A41-4628-98D8-08138748C62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25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28932"/>
            <a:ext cx="6477000" cy="1229360"/>
          </a:xfrm>
          <a:custGeom>
            <a:avLst/>
            <a:gdLst/>
            <a:ahLst/>
            <a:cxnLst/>
            <a:rect l="l" t="t" r="r" b="b"/>
            <a:pathLst>
              <a:path w="6477000" h="1229359">
                <a:moveTo>
                  <a:pt x="6477000" y="614540"/>
                </a:moveTo>
                <a:lnTo>
                  <a:pt x="6475146" y="566521"/>
                </a:lnTo>
                <a:lnTo>
                  <a:pt x="6469697" y="519506"/>
                </a:lnTo>
                <a:lnTo>
                  <a:pt x="6460769" y="473633"/>
                </a:lnTo>
                <a:lnTo>
                  <a:pt x="6448514" y="429056"/>
                </a:lnTo>
                <a:lnTo>
                  <a:pt x="6433058" y="385889"/>
                </a:lnTo>
                <a:lnTo>
                  <a:pt x="6414541" y="344284"/>
                </a:lnTo>
                <a:lnTo>
                  <a:pt x="6393104" y="304380"/>
                </a:lnTo>
                <a:lnTo>
                  <a:pt x="6368872" y="266293"/>
                </a:lnTo>
                <a:lnTo>
                  <a:pt x="6341999" y="230187"/>
                </a:lnTo>
                <a:lnTo>
                  <a:pt x="6312598" y="196176"/>
                </a:lnTo>
                <a:lnTo>
                  <a:pt x="6280836" y="164401"/>
                </a:lnTo>
                <a:lnTo>
                  <a:pt x="6246825" y="135013"/>
                </a:lnTo>
                <a:lnTo>
                  <a:pt x="6210719" y="108140"/>
                </a:lnTo>
                <a:lnTo>
                  <a:pt x="6172632" y="83908"/>
                </a:lnTo>
                <a:lnTo>
                  <a:pt x="6132728" y="62471"/>
                </a:lnTo>
                <a:lnTo>
                  <a:pt x="6091123" y="43954"/>
                </a:lnTo>
                <a:lnTo>
                  <a:pt x="6047956" y="28498"/>
                </a:lnTo>
                <a:lnTo>
                  <a:pt x="6003379" y="16230"/>
                </a:lnTo>
                <a:lnTo>
                  <a:pt x="5957506" y="7315"/>
                </a:lnTo>
                <a:lnTo>
                  <a:pt x="5910491" y="1854"/>
                </a:lnTo>
                <a:lnTo>
                  <a:pt x="5862472" y="0"/>
                </a:lnTo>
                <a:lnTo>
                  <a:pt x="941285" y="0"/>
                </a:lnTo>
                <a:lnTo>
                  <a:pt x="538327" y="0"/>
                </a:lnTo>
                <a:lnTo>
                  <a:pt x="0" y="0"/>
                </a:lnTo>
                <a:lnTo>
                  <a:pt x="0" y="318706"/>
                </a:lnTo>
                <a:lnTo>
                  <a:pt x="0" y="910374"/>
                </a:lnTo>
                <a:lnTo>
                  <a:pt x="0" y="1229067"/>
                </a:lnTo>
                <a:lnTo>
                  <a:pt x="538327" y="1229067"/>
                </a:lnTo>
                <a:lnTo>
                  <a:pt x="941285" y="1229067"/>
                </a:lnTo>
                <a:lnTo>
                  <a:pt x="5862459" y="1229067"/>
                </a:lnTo>
                <a:lnTo>
                  <a:pt x="5910478" y="1227226"/>
                </a:lnTo>
                <a:lnTo>
                  <a:pt x="5957494" y="1221778"/>
                </a:lnTo>
                <a:lnTo>
                  <a:pt x="6003366" y="1212850"/>
                </a:lnTo>
                <a:lnTo>
                  <a:pt x="6047943" y="1200594"/>
                </a:lnTo>
                <a:lnTo>
                  <a:pt x="6091110" y="1185138"/>
                </a:lnTo>
                <a:lnTo>
                  <a:pt x="6132715" y="1166622"/>
                </a:lnTo>
                <a:lnTo>
                  <a:pt x="6172632" y="1145184"/>
                </a:lnTo>
                <a:lnTo>
                  <a:pt x="6210706" y="1120952"/>
                </a:lnTo>
                <a:lnTo>
                  <a:pt x="6246825" y="1094079"/>
                </a:lnTo>
                <a:lnTo>
                  <a:pt x="6280823" y="1064679"/>
                </a:lnTo>
                <a:lnTo>
                  <a:pt x="6312598" y="1032916"/>
                </a:lnTo>
                <a:lnTo>
                  <a:pt x="6341986" y="998905"/>
                </a:lnTo>
                <a:lnTo>
                  <a:pt x="6368859" y="962787"/>
                </a:lnTo>
                <a:lnTo>
                  <a:pt x="6393091" y="924712"/>
                </a:lnTo>
                <a:lnTo>
                  <a:pt x="6414529" y="884796"/>
                </a:lnTo>
                <a:lnTo>
                  <a:pt x="6433045" y="843191"/>
                </a:lnTo>
                <a:lnTo>
                  <a:pt x="6448501" y="800036"/>
                </a:lnTo>
                <a:lnTo>
                  <a:pt x="6460769" y="755446"/>
                </a:lnTo>
                <a:lnTo>
                  <a:pt x="6469685" y="709587"/>
                </a:lnTo>
                <a:lnTo>
                  <a:pt x="6475146" y="662571"/>
                </a:lnTo>
                <a:lnTo>
                  <a:pt x="6477000" y="61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575" y="5856803"/>
            <a:ext cx="5486399" cy="773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9959" y="871220"/>
            <a:ext cx="5580380" cy="277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9959" y="4253991"/>
            <a:ext cx="431990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982" y="312610"/>
            <a:ext cx="5953125" cy="99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212" y="2062157"/>
            <a:ext cx="11376025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dirty="0">
                <a:latin typeface="Verdana"/>
                <a:cs typeface="Verdana"/>
              </a:rPr>
              <a:t>Lineamientos</a:t>
            </a:r>
            <a:r>
              <a:rPr sz="3600" spc="-9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para</a:t>
            </a:r>
            <a:r>
              <a:rPr sz="3600" spc="-10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el </a:t>
            </a:r>
            <a:r>
              <a:rPr sz="3600" dirty="0">
                <a:latin typeface="Verdana"/>
                <a:cs typeface="Verdana"/>
              </a:rPr>
              <a:t>diseño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del</a:t>
            </a:r>
            <a:r>
              <a:rPr sz="3600" spc="-50" dirty="0"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sistema</a:t>
            </a:r>
            <a:r>
              <a:rPr sz="3600" spc="-5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CBD300"/>
                </a:solidFill>
                <a:latin typeface="Verdana"/>
                <a:cs typeface="Verdana"/>
              </a:rPr>
              <a:t>de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monitoreo</a:t>
            </a:r>
            <a:r>
              <a:rPr sz="3600" spc="-1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60" dirty="0">
                <a:solidFill>
                  <a:srgbClr val="CBD300"/>
                </a:solidFill>
                <a:latin typeface="Verdana"/>
                <a:cs typeface="Verdana"/>
              </a:rPr>
              <a:t>y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evaluación</a:t>
            </a:r>
            <a:r>
              <a:rPr sz="3600" spc="-9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de </a:t>
            </a:r>
            <a:r>
              <a:rPr sz="3600" dirty="0">
                <a:latin typeface="Verdana"/>
                <a:cs typeface="Verdana"/>
              </a:rPr>
              <a:t>proyectos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</a:t>
            </a:r>
            <a:r>
              <a:rPr sz="3600" spc="-6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SbN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8400" y="76465"/>
            <a:ext cx="5845175" cy="6101080"/>
            <a:chOff x="6248400" y="76465"/>
            <a:chExt cx="5845175" cy="610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7099" y="76465"/>
              <a:ext cx="1876106" cy="193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042141"/>
              <a:ext cx="5135077" cy="5135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789959" y="4253991"/>
            <a:ext cx="4925041" cy="9794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solidFill>
                  <a:srgbClr val="99CC00"/>
                </a:solidFill>
                <a:latin typeface="Aptos ExtraBold"/>
                <a:ea typeface="MS Mincho"/>
                <a:cs typeface="Times New Roman"/>
              </a:rPr>
              <a:t>Sistemas agroforestales adaptados a los territorios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EBD6D6-1F65-0E93-C2B2-D5BFDB625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96070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26" y="1954946"/>
            <a:ext cx="5950585" cy="231965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3189" marR="114935" algn="ctr">
              <a:lnSpc>
                <a:spcPct val="100600"/>
              </a:lnSpc>
              <a:spcBef>
                <a:spcPts val="265"/>
              </a:spcBef>
            </a:pPr>
            <a:r>
              <a:rPr sz="1800" dirty="0">
                <a:latin typeface="Tahoma"/>
                <a:cs typeface="Tahoma"/>
              </a:rPr>
              <a:t>La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lapso</a:t>
            </a:r>
            <a:r>
              <a:rPr sz="1800" spc="40" dirty="0">
                <a:latin typeface="Tahoma"/>
                <a:cs typeface="Tahoma"/>
              </a:rPr>
              <a:t> de </a:t>
            </a:r>
            <a:r>
              <a:rPr sz="1800" dirty="0">
                <a:latin typeface="Tahoma"/>
                <a:cs typeface="Tahoma"/>
              </a:rPr>
              <a:t>tiempo 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tienen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alcanzar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metas </a:t>
            </a:r>
            <a:r>
              <a:rPr sz="1800" spc="-55" dirty="0">
                <a:latin typeface="Tahoma"/>
                <a:cs typeface="Tahoma"/>
              </a:rPr>
              <a:t>(</a:t>
            </a:r>
            <a:r>
              <a:rPr sz="1750" b="1" spc="-55" dirty="0">
                <a:latin typeface="Trebuchet MS"/>
                <a:cs typeface="Trebuchet MS"/>
              </a:rPr>
              <a:t>corto,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 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 </a:t>
            </a:r>
            <a:r>
              <a:rPr sz="1750" b="1" spc="-55" dirty="0">
                <a:latin typeface="Trebuchet MS"/>
                <a:cs typeface="Trebuchet MS"/>
              </a:rPr>
              <a:t>plazo</a:t>
            </a:r>
            <a:r>
              <a:rPr sz="1800" spc="-55" dirty="0">
                <a:latin typeface="Tahoma"/>
                <a:cs typeface="Tahoma"/>
              </a:rPr>
              <a:t>).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determinan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 partir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ambientales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spc="10" dirty="0">
                <a:latin typeface="Tahoma"/>
                <a:cs typeface="Tahoma"/>
              </a:rPr>
              <a:t>socioecológicos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identificados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en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el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diagnóstico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según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alternativas</a:t>
            </a:r>
            <a:r>
              <a:rPr sz="1800" dirty="0">
                <a:latin typeface="Tahoma"/>
                <a:cs typeface="Tahoma"/>
              </a:rPr>
              <a:t> implementadas 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 proyectos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SbN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Restauración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conectividad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paisaje agropecuario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0568" y="45719"/>
            <a:ext cx="5346191" cy="60746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0593" y="6247891"/>
            <a:ext cx="512445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latin typeface="Tahoma"/>
                <a:cs typeface="Tahoma"/>
              </a:rPr>
              <a:t>Pasos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y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temporalidad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para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el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diseño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implementación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un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programa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de </a:t>
            </a:r>
            <a:r>
              <a:rPr sz="1200" dirty="0">
                <a:latin typeface="Tahoma"/>
                <a:cs typeface="Tahoma"/>
              </a:rPr>
              <a:t>monitoreo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procesos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restauración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(Tomado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de: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Aguilar-Garavito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i="1" dirty="0">
                <a:latin typeface="Arial"/>
                <a:cs typeface="Arial"/>
              </a:rPr>
              <a:t>et</a:t>
            </a:r>
            <a:r>
              <a:rPr sz="1200" i="1" spc="7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al. </a:t>
            </a:r>
            <a:r>
              <a:rPr sz="1200" spc="-10" dirty="0">
                <a:latin typeface="Tahoma"/>
                <a:cs typeface="Tahoma"/>
              </a:rPr>
              <a:t>2015)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4517135"/>
            <a:ext cx="2304288" cy="2218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55162" y="4879667"/>
            <a:ext cx="4137025" cy="134937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99695" rIns="0" bIns="0" rtlCol="0">
            <a:spAutoFit/>
          </a:bodyPr>
          <a:lstStyle/>
          <a:p>
            <a:pPr marL="167005" marR="158750" algn="ctr">
              <a:lnSpc>
                <a:spcPct val="100400"/>
              </a:lnSpc>
              <a:spcBef>
                <a:spcPts val="785"/>
              </a:spcBef>
            </a:pPr>
            <a:r>
              <a:rPr sz="1800" dirty="0">
                <a:latin typeface="Tahoma"/>
                <a:cs typeface="Tahoma"/>
              </a:rPr>
              <a:t>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importante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resaltar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ajustes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que </a:t>
            </a:r>
            <a:r>
              <a:rPr sz="1800" dirty="0">
                <a:latin typeface="Tahoma"/>
                <a:cs typeface="Tahoma"/>
              </a:rPr>
              <a:t>pueden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resultar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datos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verán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reflejados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en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seguimiento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023" y="315658"/>
            <a:ext cx="4772025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30" dirty="0"/>
              <a:t>¿Cada</a:t>
            </a:r>
            <a:r>
              <a:rPr sz="3100" spc="-90" dirty="0"/>
              <a:t> </a:t>
            </a:r>
            <a:r>
              <a:rPr sz="3100" dirty="0"/>
              <a:t>cuánto</a:t>
            </a:r>
            <a:r>
              <a:rPr sz="3100" spc="-95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spc="-90" dirty="0"/>
              <a:t>realiza </a:t>
            </a:r>
            <a:r>
              <a:rPr sz="3100" spc="-25" dirty="0"/>
              <a:t>el </a:t>
            </a:r>
            <a:r>
              <a:rPr sz="3100" spc="-10" dirty="0"/>
              <a:t>monitoreo?</a:t>
            </a: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446" y="1673986"/>
            <a:ext cx="10273665" cy="1683385"/>
          </a:xfrm>
          <a:custGeom>
            <a:avLst/>
            <a:gdLst/>
            <a:ahLst/>
            <a:cxnLst/>
            <a:rect l="l" t="t" r="r" b="b"/>
            <a:pathLst>
              <a:path w="10273665" h="1683385">
                <a:moveTo>
                  <a:pt x="10273553" y="0"/>
                </a:moveTo>
                <a:lnTo>
                  <a:pt x="0" y="0"/>
                </a:lnTo>
                <a:lnTo>
                  <a:pt x="0" y="1683386"/>
                </a:lnTo>
                <a:lnTo>
                  <a:pt x="10273553" y="1683386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7171" y="1654555"/>
            <a:ext cx="100018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tener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encargado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programa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 err="1">
                <a:latin typeface="Tahoma"/>
                <a:cs typeface="Tahoma"/>
              </a:rPr>
              <a:t>monitoreo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de</a:t>
            </a:r>
            <a:r>
              <a:rPr lang="es-CO" sz="1800" spc="40" dirty="0">
                <a:latin typeface="Tahoma"/>
                <a:cs typeface="Tahoma"/>
              </a:rPr>
              <a:t> la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SbN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donde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éxito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actividades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acuerdo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metas planteadas.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dirty="0">
                <a:latin typeface="Tahoma"/>
                <a:cs typeface="Tahoma"/>
              </a:rPr>
              <a:t> deberá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conformado por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representantes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cada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los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identificados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durante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 etapa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preparación,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también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contar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más </a:t>
            </a:r>
            <a:r>
              <a:rPr sz="1800" dirty="0">
                <a:latin typeface="Tahoma"/>
                <a:cs typeface="Tahoma"/>
              </a:rPr>
              <a:t>expertos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lang="es-CO" sz="1750" b="1" dirty="0">
                <a:latin typeface="Trebuchet MS"/>
                <a:cs typeface="Trebuchet MS"/>
              </a:rPr>
              <a:t>de sistemas agroforestales </a:t>
            </a:r>
            <a:r>
              <a:rPr sz="1800" dirty="0" err="1">
                <a:latin typeface="Tahoma"/>
                <a:cs typeface="Tahoma"/>
              </a:rPr>
              <a:t>según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escala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spc="-10" dirty="0">
                <a:latin typeface="Tahoma"/>
                <a:cs typeface="Tahoma"/>
              </a:rPr>
              <a:t>proyecto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3593591"/>
            <a:ext cx="1511808" cy="1728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4148327"/>
            <a:ext cx="1039368" cy="22920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05016" y="3386328"/>
            <a:ext cx="3830320" cy="2508250"/>
            <a:chOff x="6605016" y="3386328"/>
            <a:chExt cx="3830320" cy="25082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016" y="3386328"/>
              <a:ext cx="1075944" cy="1560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115" y="4951100"/>
              <a:ext cx="923658" cy="9431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58382" y="3516864"/>
            <a:ext cx="2011680" cy="2533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3660" marR="5080" algn="ctr">
              <a:lnSpc>
                <a:spcPct val="102699"/>
              </a:lnSpc>
              <a:spcBef>
                <a:spcPts val="75"/>
              </a:spcBef>
            </a:pPr>
            <a:r>
              <a:rPr sz="1350" b="1" dirty="0">
                <a:latin typeface="Trebuchet MS"/>
                <a:cs typeface="Trebuchet MS"/>
              </a:rPr>
              <a:t>Experto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en</a:t>
            </a:r>
            <a:r>
              <a:rPr sz="1350" b="1" spc="-20" dirty="0">
                <a:latin typeface="Trebuchet MS"/>
                <a:cs typeface="Trebuchet MS"/>
              </a:rPr>
              <a:t> </a:t>
            </a:r>
            <a:r>
              <a:rPr sz="1350" b="1" spc="110" dirty="0">
                <a:latin typeface="Trebuchet MS"/>
                <a:cs typeface="Trebuchet MS"/>
              </a:rPr>
              <a:t>SbN</a:t>
            </a:r>
            <a:r>
              <a:rPr sz="1350" b="1" spc="-25" dirty="0">
                <a:latin typeface="Trebuchet MS"/>
                <a:cs typeface="Trebuchet MS"/>
              </a:rPr>
              <a:t> de </a:t>
            </a:r>
            <a:r>
              <a:rPr lang="es-CO" sz="1350" b="1" spc="-10" dirty="0">
                <a:latin typeface="Trebuchet MS"/>
                <a:cs typeface="Trebuchet MS"/>
              </a:rPr>
              <a:t>sistemas agroforestales</a:t>
            </a:r>
            <a:endParaRPr sz="1350" dirty="0">
              <a:latin typeface="Trebuchet MS"/>
              <a:cs typeface="Trebuchet MS"/>
            </a:endParaRPr>
          </a:p>
          <a:p>
            <a:pPr marL="298450" marR="74295" indent="-285750">
              <a:lnSpc>
                <a:spcPct val="101400"/>
              </a:lnSpc>
              <a:spcBef>
                <a:spcPts val="140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spc="-10" dirty="0">
                <a:latin typeface="Tahoma"/>
                <a:cs typeface="Tahoma"/>
              </a:rPr>
              <a:t>Identifica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6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tomar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campo.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Establece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</a:t>
            </a:r>
            <a:endParaRPr sz="1400" dirty="0">
              <a:latin typeface="Tahoma"/>
              <a:cs typeface="Tahoma"/>
            </a:endParaRPr>
          </a:p>
          <a:p>
            <a:pPr marL="298450" marR="259079">
              <a:lnSpc>
                <a:spcPct val="100699"/>
              </a:lnSpc>
              <a:spcBef>
                <a:spcPts val="15"/>
              </a:spcBef>
            </a:pPr>
            <a:r>
              <a:rPr sz="1400" spc="-10" dirty="0">
                <a:latin typeface="Tahoma"/>
                <a:cs typeface="Tahoma"/>
              </a:rPr>
              <a:t>indicadores </a:t>
            </a:r>
            <a:r>
              <a:rPr sz="1400" dirty="0">
                <a:latin typeface="Tahoma"/>
                <a:cs typeface="Tahoma"/>
              </a:rPr>
              <a:t>adecuados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monitorear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Capacita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</a:t>
            </a:r>
            <a:endParaRPr sz="1400" dirty="0">
              <a:latin typeface="Tahoma"/>
              <a:cs typeface="Tahoma"/>
            </a:endParaRPr>
          </a:p>
          <a:p>
            <a:pPr marL="298450" marR="385445">
              <a:lnSpc>
                <a:spcPct val="101400"/>
              </a:lnSpc>
            </a:pPr>
            <a:r>
              <a:rPr sz="1400" dirty="0">
                <a:latin typeface="Tahoma"/>
                <a:cs typeface="Tahoma"/>
              </a:rPr>
              <a:t>comunidad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toma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datos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1160" y="3861287"/>
            <a:ext cx="1861820" cy="21647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08940" marR="491490" indent="-58419">
              <a:lnSpc>
                <a:spcPts val="1580"/>
              </a:lnSpc>
              <a:spcBef>
                <a:spcPts val="204"/>
              </a:spcBef>
            </a:pPr>
            <a:r>
              <a:rPr sz="1350" b="1" dirty="0">
                <a:latin typeface="Trebuchet MS"/>
                <a:cs typeface="Trebuchet MS"/>
              </a:rPr>
              <a:t>Vocero</a:t>
            </a:r>
            <a:r>
              <a:rPr sz="1350" b="1" spc="5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de</a:t>
            </a:r>
            <a:r>
              <a:rPr sz="1350" b="1" spc="40" dirty="0">
                <a:latin typeface="Trebuchet MS"/>
                <a:cs typeface="Trebuchet MS"/>
              </a:rPr>
              <a:t> </a:t>
            </a:r>
            <a:r>
              <a:rPr sz="1350" b="1" spc="-45" dirty="0">
                <a:latin typeface="Trebuchet MS"/>
                <a:cs typeface="Trebuchet MS"/>
              </a:rPr>
              <a:t>la </a:t>
            </a:r>
            <a:r>
              <a:rPr sz="1350" b="1" spc="-10" dirty="0">
                <a:latin typeface="Trebuchet MS"/>
                <a:cs typeface="Trebuchet MS"/>
              </a:rPr>
              <a:t>comunidad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22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Coordina</a:t>
            </a:r>
            <a:r>
              <a:rPr sz="1400" spc="22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las </a:t>
            </a:r>
            <a:r>
              <a:rPr sz="1400" dirty="0">
                <a:latin typeface="Tahoma"/>
                <a:cs typeface="Tahoma"/>
              </a:rPr>
              <a:t>labores</a:t>
            </a:r>
            <a:r>
              <a:rPr sz="1400" spc="3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ejercicios </a:t>
            </a:r>
            <a:r>
              <a:rPr sz="1400" dirty="0">
                <a:latin typeface="Tahoma"/>
                <a:cs typeface="Tahoma"/>
              </a:rPr>
              <a:t>del</a:t>
            </a:r>
            <a:r>
              <a:rPr sz="1400" spc="9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spc="-10" dirty="0">
                <a:latin typeface="Tahoma"/>
                <a:cs typeface="Tahoma"/>
              </a:rPr>
              <a:t>evaluación</a:t>
            </a:r>
            <a:endParaRPr sz="1400">
              <a:latin typeface="Tahoma"/>
              <a:cs typeface="Tahoma"/>
            </a:endParaRPr>
          </a:p>
          <a:p>
            <a:pPr marL="298450" marR="15875" indent="-285750">
              <a:lnSpc>
                <a:spcPct val="99000"/>
              </a:lnSpc>
              <a:spcBef>
                <a:spcPts val="4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Organiza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reuniones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recolección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de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periódicos </a:t>
            </a:r>
            <a:r>
              <a:rPr sz="1400" dirty="0">
                <a:latin typeface="Tahoma"/>
                <a:cs typeface="Tahoma"/>
              </a:rPr>
              <a:t>con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comunidad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2617" y="3401040"/>
            <a:ext cx="1713864" cy="23990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46990" indent="-440690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</a:t>
            </a:r>
            <a:r>
              <a:rPr sz="1350" b="1" spc="-35" dirty="0">
                <a:latin typeface="Trebuchet MS"/>
                <a:cs typeface="Trebuchet MS"/>
              </a:rPr>
              <a:t> </a:t>
            </a:r>
            <a:r>
              <a:rPr sz="1350" b="1" spc="-25" dirty="0">
                <a:latin typeface="Trebuchet MS"/>
                <a:cs typeface="Trebuchet MS"/>
              </a:rPr>
              <a:t>de </a:t>
            </a:r>
            <a:r>
              <a:rPr sz="1350" b="1" dirty="0">
                <a:latin typeface="Trebuchet MS"/>
                <a:cs typeface="Trebuchet MS"/>
              </a:rPr>
              <a:t>la</a:t>
            </a:r>
            <a:r>
              <a:rPr sz="1350" b="1" spc="-90" dirty="0">
                <a:latin typeface="Trebuchet MS"/>
                <a:cs typeface="Trebuchet MS"/>
              </a:rPr>
              <a:t> </a:t>
            </a:r>
            <a:r>
              <a:rPr sz="1350" b="1" spc="80" dirty="0">
                <a:latin typeface="Trebuchet MS"/>
                <a:cs typeface="Trebuchet MS"/>
              </a:rPr>
              <a:t>CAR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32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Asesora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sobre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pertinencia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spc="70" dirty="0">
                <a:latin typeface="Tahoma"/>
                <a:cs typeface="Tahoma"/>
              </a:rPr>
              <a:t>SbN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para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 </a:t>
            </a:r>
            <a:r>
              <a:rPr sz="1400" dirty="0">
                <a:latin typeface="Tahoma"/>
                <a:cs typeface="Tahoma"/>
              </a:rPr>
              <a:t>territorio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región</a:t>
            </a:r>
            <a:endParaRPr sz="1400">
              <a:latin typeface="Tahoma"/>
              <a:cs typeface="Tahoma"/>
            </a:endParaRPr>
          </a:p>
          <a:p>
            <a:pPr marL="298450" marR="46990" indent="-285750">
              <a:lnSpc>
                <a:spcPct val="99600"/>
              </a:lnSpc>
              <a:spcBef>
                <a:spcPts val="3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Talleres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charlas </a:t>
            </a:r>
            <a:r>
              <a:rPr sz="1400" dirty="0">
                <a:latin typeface="Tahoma"/>
                <a:cs typeface="Tahoma"/>
              </a:rPr>
              <a:t>sobre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POMCA </a:t>
            </a:r>
            <a:r>
              <a:rPr sz="1400" spc="-10" dirty="0">
                <a:latin typeface="Tahoma"/>
                <a:cs typeface="Tahoma"/>
              </a:rPr>
              <a:t>instrumentos </a:t>
            </a:r>
            <a:r>
              <a:rPr sz="1400" dirty="0">
                <a:latin typeface="Tahoma"/>
                <a:cs typeface="Tahoma"/>
              </a:rPr>
              <a:t>pertinentes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SbN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5544" y="4193520"/>
            <a:ext cx="1660525" cy="22434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181610" indent="-371475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 </a:t>
            </a:r>
            <a:r>
              <a:rPr sz="1350" b="1" spc="160" dirty="0">
                <a:latin typeface="Trebuchet MS"/>
                <a:cs typeface="Trebuchet MS"/>
              </a:rPr>
              <a:t>ONG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Comunica</a:t>
            </a:r>
            <a:r>
              <a:rPr sz="1400" spc="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resultados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aprendizajes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del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10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evaluación </a:t>
            </a:r>
            <a:r>
              <a:rPr sz="1400" spc="-5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todos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actores</a:t>
            </a:r>
            <a:endParaRPr sz="140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Lidera</a:t>
            </a:r>
            <a:r>
              <a:rPr sz="1400" spc="-10" dirty="0">
                <a:latin typeface="Tahoma"/>
                <a:cs typeface="Tahoma"/>
              </a:rPr>
              <a:t> espacios</a:t>
            </a:r>
            <a:endParaRPr sz="14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discusión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" marR="5080">
              <a:lnSpc>
                <a:spcPts val="3910"/>
              </a:lnSpc>
              <a:spcBef>
                <a:spcPts val="55"/>
              </a:spcBef>
            </a:pPr>
            <a:r>
              <a:rPr sz="3100" spc="55" dirty="0"/>
              <a:t>¿Quién</a:t>
            </a:r>
            <a:r>
              <a:rPr sz="3100" spc="-130" dirty="0"/>
              <a:t> </a:t>
            </a:r>
            <a:r>
              <a:rPr sz="3100" dirty="0"/>
              <a:t>hace</a:t>
            </a:r>
            <a:r>
              <a:rPr sz="3100" spc="-130" dirty="0"/>
              <a:t> </a:t>
            </a:r>
            <a:r>
              <a:rPr sz="3100" dirty="0"/>
              <a:t>el</a:t>
            </a:r>
            <a:r>
              <a:rPr sz="3100" spc="-125" dirty="0"/>
              <a:t> </a:t>
            </a:r>
            <a:r>
              <a:rPr sz="3100" dirty="0"/>
              <a:t>monitoreo</a:t>
            </a:r>
            <a:r>
              <a:rPr sz="3100" spc="-140" dirty="0"/>
              <a:t> </a:t>
            </a:r>
            <a:r>
              <a:rPr sz="3100" dirty="0"/>
              <a:t>y</a:t>
            </a:r>
            <a:r>
              <a:rPr sz="3100" spc="-125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01200" y="0"/>
            <a:ext cx="2575559" cy="1880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7920" cy="1385570"/>
          </a:xfrm>
          <a:custGeom>
            <a:avLst/>
            <a:gdLst/>
            <a:ahLst/>
            <a:cxnLst/>
            <a:rect l="l" t="t" r="r" b="b"/>
            <a:pathLst>
              <a:path w="6217920" h="1385570">
                <a:moveTo>
                  <a:pt x="6217920" y="692531"/>
                </a:moveTo>
                <a:lnTo>
                  <a:pt x="6216320" y="645121"/>
                </a:lnTo>
                <a:lnTo>
                  <a:pt x="6211595" y="598563"/>
                </a:lnTo>
                <a:lnTo>
                  <a:pt x="6203848" y="552970"/>
                </a:lnTo>
                <a:lnTo>
                  <a:pt x="6193180" y="508431"/>
                </a:lnTo>
                <a:lnTo>
                  <a:pt x="6179693" y="465061"/>
                </a:lnTo>
                <a:lnTo>
                  <a:pt x="6163500" y="422973"/>
                </a:lnTo>
                <a:lnTo>
                  <a:pt x="6144692" y="382244"/>
                </a:lnTo>
                <a:lnTo>
                  <a:pt x="6123368" y="343001"/>
                </a:lnTo>
                <a:lnTo>
                  <a:pt x="6099645" y="305333"/>
                </a:lnTo>
                <a:lnTo>
                  <a:pt x="6073622" y="269354"/>
                </a:lnTo>
                <a:lnTo>
                  <a:pt x="6045403" y="235153"/>
                </a:lnTo>
                <a:lnTo>
                  <a:pt x="6015088" y="202844"/>
                </a:lnTo>
                <a:lnTo>
                  <a:pt x="5982779" y="172529"/>
                </a:lnTo>
                <a:lnTo>
                  <a:pt x="5948578" y="144297"/>
                </a:lnTo>
                <a:lnTo>
                  <a:pt x="5912586" y="118275"/>
                </a:lnTo>
                <a:lnTo>
                  <a:pt x="5874931" y="94551"/>
                </a:lnTo>
                <a:lnTo>
                  <a:pt x="5835675" y="73240"/>
                </a:lnTo>
                <a:lnTo>
                  <a:pt x="5794959" y="54432"/>
                </a:lnTo>
                <a:lnTo>
                  <a:pt x="5752858" y="38227"/>
                </a:lnTo>
                <a:lnTo>
                  <a:pt x="5709501" y="24739"/>
                </a:lnTo>
                <a:lnTo>
                  <a:pt x="5664962" y="14071"/>
                </a:lnTo>
                <a:lnTo>
                  <a:pt x="5619369" y="6324"/>
                </a:lnTo>
                <a:lnTo>
                  <a:pt x="5572811" y="1600"/>
                </a:lnTo>
                <a:lnTo>
                  <a:pt x="5525401" y="0"/>
                </a:lnTo>
                <a:lnTo>
                  <a:pt x="1017485" y="0"/>
                </a:lnTo>
                <a:lnTo>
                  <a:pt x="692518" y="0"/>
                </a:lnTo>
                <a:lnTo>
                  <a:pt x="0" y="0"/>
                </a:lnTo>
                <a:lnTo>
                  <a:pt x="0" y="692531"/>
                </a:lnTo>
                <a:lnTo>
                  <a:pt x="0" y="1385049"/>
                </a:lnTo>
                <a:lnTo>
                  <a:pt x="692518" y="1385049"/>
                </a:lnTo>
                <a:lnTo>
                  <a:pt x="5525389" y="1385062"/>
                </a:lnTo>
                <a:lnTo>
                  <a:pt x="5572798" y="1383461"/>
                </a:lnTo>
                <a:lnTo>
                  <a:pt x="5619356" y="1378737"/>
                </a:lnTo>
                <a:lnTo>
                  <a:pt x="5664962" y="1370990"/>
                </a:lnTo>
                <a:lnTo>
                  <a:pt x="5709488" y="1360322"/>
                </a:lnTo>
                <a:lnTo>
                  <a:pt x="5752858" y="1346835"/>
                </a:lnTo>
                <a:lnTo>
                  <a:pt x="5794946" y="1330642"/>
                </a:lnTo>
                <a:lnTo>
                  <a:pt x="5835675" y="1311821"/>
                </a:lnTo>
                <a:lnTo>
                  <a:pt x="5874918" y="1290510"/>
                </a:lnTo>
                <a:lnTo>
                  <a:pt x="5912586" y="1266786"/>
                </a:lnTo>
                <a:lnTo>
                  <a:pt x="5948565" y="1240764"/>
                </a:lnTo>
                <a:lnTo>
                  <a:pt x="5982767" y="1212545"/>
                </a:lnTo>
                <a:lnTo>
                  <a:pt x="6015075" y="1182217"/>
                </a:lnTo>
                <a:lnTo>
                  <a:pt x="6045390" y="1149908"/>
                </a:lnTo>
                <a:lnTo>
                  <a:pt x="6073622" y="1115720"/>
                </a:lnTo>
                <a:lnTo>
                  <a:pt x="6099645" y="1079728"/>
                </a:lnTo>
                <a:lnTo>
                  <a:pt x="6123368" y="1042060"/>
                </a:lnTo>
                <a:lnTo>
                  <a:pt x="6144679" y="1002817"/>
                </a:lnTo>
                <a:lnTo>
                  <a:pt x="6163488" y="962101"/>
                </a:lnTo>
                <a:lnTo>
                  <a:pt x="6179693" y="920000"/>
                </a:lnTo>
                <a:lnTo>
                  <a:pt x="6193180" y="876630"/>
                </a:lnTo>
                <a:lnTo>
                  <a:pt x="6203848" y="832104"/>
                </a:lnTo>
                <a:lnTo>
                  <a:pt x="6211595" y="786511"/>
                </a:lnTo>
                <a:lnTo>
                  <a:pt x="6216320" y="739952"/>
                </a:lnTo>
                <a:lnTo>
                  <a:pt x="6217920" y="69253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47" y="149352"/>
            <a:ext cx="5696711" cy="1024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432" y="2173732"/>
            <a:ext cx="11343640" cy="300325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Aguilar-Garavito,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Ramírez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(Eds.).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2015.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procesos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ecológica,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aplicado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ecosistemas terrestres.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Investigación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Recursos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Biológicos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Humboldt.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Bogotá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D.C.,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Colombia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600" dirty="0">
              <a:latin typeface="Tahoma"/>
              <a:cs typeface="Tahoma"/>
            </a:endParaRPr>
          </a:p>
          <a:p>
            <a:pPr marL="355600" marR="57467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European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comission.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70" dirty="0">
                <a:latin typeface="Tahoma"/>
                <a:cs typeface="Tahoma"/>
              </a:rPr>
              <a:t>(2021).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Evaluating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Impact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Nature-based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Solutions: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13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Handbook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Practitioners.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impact-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nature-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based-solutions-handbook-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may-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06_en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 MT"/>
              <a:buChar char="•"/>
            </a:pPr>
            <a:endParaRPr sz="1600" dirty="0">
              <a:latin typeface="Tahoma"/>
              <a:cs typeface="Tahoma"/>
            </a:endParaRPr>
          </a:p>
          <a:p>
            <a:pPr marL="355600" marR="1575435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CO" sz="1600" spc="-20" dirty="0">
                <a:latin typeface="Tahoma"/>
                <a:cs typeface="Tahoma"/>
              </a:rPr>
              <a:t>Valencia, Juan C.</a:t>
            </a:r>
            <a:r>
              <a:rPr sz="1600" spc="-10" dirty="0">
                <a:latin typeface="Tahoma"/>
                <a:cs typeface="Tahoma"/>
              </a:rPr>
              <a:t>(2017).</a:t>
            </a:r>
            <a:r>
              <a:rPr lang="es-ES" sz="1600" spc="-10" dirty="0">
                <a:latin typeface="Tahoma"/>
                <a:cs typeface="Tahoma"/>
              </a:rPr>
              <a:t> Evaluación de la productividad y almacenamiento de carbono en la biomasa aérea del sistema agroforestal cacao (</a:t>
            </a:r>
            <a:r>
              <a:rPr lang="es-ES" sz="1600" spc="-10" dirty="0" err="1">
                <a:latin typeface="Tahoma"/>
                <a:cs typeface="Tahoma"/>
              </a:rPr>
              <a:t>Theobroma</a:t>
            </a:r>
            <a:r>
              <a:rPr lang="es-ES" sz="1600" spc="-10" dirty="0">
                <a:latin typeface="Tahoma"/>
                <a:cs typeface="Tahoma"/>
              </a:rPr>
              <a:t> </a:t>
            </a:r>
            <a:r>
              <a:rPr lang="es-ES" sz="1600" spc="-10" dirty="0" err="1">
                <a:latin typeface="Tahoma"/>
                <a:cs typeface="Tahoma"/>
              </a:rPr>
              <a:t>cacaoL</a:t>
            </a:r>
            <a:r>
              <a:rPr lang="es-ES" sz="1600" spc="-10" dirty="0">
                <a:latin typeface="Tahoma"/>
                <a:cs typeface="Tahoma"/>
              </a:rPr>
              <a:t>.) y </a:t>
            </a:r>
            <a:r>
              <a:rPr lang="es-ES" sz="1600" spc="-10" dirty="0" err="1">
                <a:latin typeface="Tahoma"/>
                <a:cs typeface="Tahoma"/>
              </a:rPr>
              <a:t>gmelina</a:t>
            </a:r>
            <a:r>
              <a:rPr lang="es-ES" sz="1600" spc="-10" dirty="0">
                <a:latin typeface="Tahoma"/>
                <a:cs typeface="Tahoma"/>
              </a:rPr>
              <a:t> (</a:t>
            </a:r>
            <a:r>
              <a:rPr lang="es-ES" sz="1600" spc="-10" dirty="0" err="1">
                <a:latin typeface="Tahoma"/>
                <a:cs typeface="Tahoma"/>
              </a:rPr>
              <a:t>Gmelina</a:t>
            </a:r>
            <a:r>
              <a:rPr lang="es-ES" sz="1600" spc="-10" dirty="0">
                <a:latin typeface="Tahoma"/>
                <a:cs typeface="Tahoma"/>
              </a:rPr>
              <a:t> arbórea </a:t>
            </a:r>
            <a:r>
              <a:rPr lang="es-ES" sz="1600" spc="-10" dirty="0" err="1">
                <a:latin typeface="Tahoma"/>
                <a:cs typeface="Tahoma"/>
              </a:rPr>
              <a:t>Roxb</a:t>
            </a:r>
            <a:r>
              <a:rPr lang="es-ES" sz="1600" spc="-10" dirty="0">
                <a:latin typeface="Tahoma"/>
                <a:cs typeface="Tahoma"/>
              </a:rPr>
              <a:t>.). </a:t>
            </a:r>
            <a:r>
              <a:rPr lang="es-CO" sz="1600" dirty="0"/>
              <a:t>Trabajo de grado Universidad de Nariño. https://sired.udenar.edu.co/15551/1/93124.pdf</a:t>
            </a:r>
            <a:endParaRPr sz="1600" spc="-1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Font typeface="Arial MT"/>
              <a:buChar char="•"/>
            </a:pPr>
            <a:endParaRPr sz="1600" spc="-10" dirty="0">
              <a:latin typeface="Tahoma"/>
              <a:cs typeface="Tahoma"/>
            </a:endParaRPr>
          </a:p>
          <a:p>
            <a:pPr marL="355600" marR="5080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ES" sz="1600" spc="-10" dirty="0" err="1">
                <a:latin typeface="Tahoma"/>
                <a:cs typeface="Tahoma"/>
              </a:rPr>
              <a:t>Corpoguavio</a:t>
            </a:r>
            <a:r>
              <a:rPr lang="es-ES" sz="1600" spc="-10" dirty="0">
                <a:latin typeface="Tahoma"/>
                <a:cs typeface="Tahoma"/>
              </a:rPr>
              <a:t> (2025). Boletín 366/2025 – monitoreo agroforestal con cacao: sembrando futuro, restaurando vida. Corporación Autónoma Regional del Guavio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21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spc="-50" dirty="0"/>
              <a:t>Referencias</a:t>
            </a:r>
            <a:r>
              <a:rPr spc="-200" dirty="0"/>
              <a:t> </a:t>
            </a:r>
            <a:r>
              <a:rPr spc="-10" dirty="0"/>
              <a:t>bibliográficas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9071" y="4141693"/>
            <a:ext cx="6223000" cy="2716530"/>
          </a:xfrm>
          <a:custGeom>
            <a:avLst/>
            <a:gdLst/>
            <a:ahLst/>
            <a:cxnLst/>
            <a:rect l="l" t="t" r="r" b="b"/>
            <a:pathLst>
              <a:path w="6223000" h="2716529">
                <a:moveTo>
                  <a:pt x="6222926" y="0"/>
                </a:moveTo>
                <a:lnTo>
                  <a:pt x="0" y="0"/>
                </a:lnTo>
                <a:lnTo>
                  <a:pt x="0" y="2716306"/>
                </a:lnTo>
                <a:lnTo>
                  <a:pt x="6222926" y="2716306"/>
                </a:lnTo>
                <a:lnTo>
                  <a:pt x="62229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41693"/>
            <a:ext cx="5704840" cy="2716530"/>
          </a:xfrm>
          <a:custGeom>
            <a:avLst/>
            <a:gdLst/>
            <a:ahLst/>
            <a:cxnLst/>
            <a:rect l="l" t="t" r="r" b="b"/>
            <a:pathLst>
              <a:path w="5704840" h="2716529">
                <a:moveTo>
                  <a:pt x="5704763" y="0"/>
                </a:moveTo>
                <a:lnTo>
                  <a:pt x="0" y="0"/>
                </a:lnTo>
                <a:lnTo>
                  <a:pt x="0" y="2716306"/>
                </a:lnTo>
                <a:lnTo>
                  <a:pt x="5704763" y="2716306"/>
                </a:lnTo>
                <a:lnTo>
                  <a:pt x="5704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309" y="1843532"/>
            <a:ext cx="1089406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El</a:t>
            </a:r>
            <a:r>
              <a:rPr sz="3525" b="1" spc="-97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15" baseline="1182" dirty="0">
                <a:solidFill>
                  <a:srgbClr val="4E8542"/>
                </a:solidFill>
                <a:latin typeface="Trebuchet MS"/>
                <a:cs typeface="Trebuchet MS"/>
              </a:rPr>
              <a:t>monitoreo</a:t>
            </a:r>
            <a:r>
              <a:rPr sz="3525" b="1" spc="-89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y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la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60" baseline="1182" dirty="0">
                <a:solidFill>
                  <a:srgbClr val="4E8542"/>
                </a:solidFill>
                <a:latin typeface="Trebuchet MS"/>
                <a:cs typeface="Trebuchet MS"/>
              </a:rPr>
              <a:t>evaluación</a:t>
            </a:r>
            <a:r>
              <a:rPr sz="3525" b="1" spc="-104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latin typeface="Tahoma"/>
                <a:cs typeface="Tahoma"/>
              </a:rPr>
              <a:t>deben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considerarse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como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dos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procesos </a:t>
            </a:r>
            <a:r>
              <a:rPr sz="2400" dirty="0">
                <a:latin typeface="Tahoma"/>
                <a:cs typeface="Tahoma"/>
              </a:rPr>
              <a:t>complementarios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cuyo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final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analizar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objetivamente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efectividad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 </a:t>
            </a:r>
            <a:r>
              <a:rPr sz="2400" dirty="0">
                <a:latin typeface="Tahoma"/>
                <a:cs typeface="Tahoma"/>
              </a:rPr>
              <a:t>proyectos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SbN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reducir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vulnerabilidad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aumentar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resiliencia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y </a:t>
            </a:r>
            <a:r>
              <a:rPr sz="2400" dirty="0">
                <a:latin typeface="Tahoma"/>
                <a:cs typeface="Tahoma"/>
              </a:rPr>
              <a:t>durabilidad.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embargo,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necesario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destacar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que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cada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uno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tiene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sus </a:t>
            </a:r>
            <a:r>
              <a:rPr sz="2400" dirty="0">
                <a:latin typeface="Tahoma"/>
                <a:cs typeface="Tahoma"/>
              </a:rPr>
              <a:t>particularidades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momento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aplicación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durante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el ciclo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vida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proyecto: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09" y="4353052"/>
            <a:ext cx="47974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El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3225" b="1" spc="-15" baseline="1291" dirty="0">
                <a:latin typeface="Trebuchet MS"/>
                <a:cs typeface="Trebuchet MS"/>
              </a:rPr>
              <a:t>monitoreo</a:t>
            </a:r>
            <a:r>
              <a:rPr sz="3225" b="1" spc="104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corresponde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una </a:t>
            </a:r>
            <a:r>
              <a:rPr sz="2200" spc="-10" dirty="0">
                <a:latin typeface="Tahoma"/>
                <a:cs typeface="Tahoma"/>
              </a:rPr>
              <a:t>rutina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adquisición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información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permite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hacer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seguimiento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del </a:t>
            </a:r>
            <a:r>
              <a:rPr sz="2200" dirty="0">
                <a:latin typeface="Tahoma"/>
                <a:cs typeface="Tahoma"/>
              </a:rPr>
              <a:t>progreso. Ayuda a confirmar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el </a:t>
            </a:r>
            <a:r>
              <a:rPr sz="2200" dirty="0">
                <a:latin typeface="Tahoma"/>
                <a:cs typeface="Tahoma"/>
              </a:rPr>
              <a:t>progreso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 está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produciendo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acuerdo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acción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27126"/>
            <a:ext cx="6469380" cy="1282700"/>
          </a:xfrm>
          <a:custGeom>
            <a:avLst/>
            <a:gdLst/>
            <a:ahLst/>
            <a:cxnLst/>
            <a:rect l="l" t="t" r="r" b="b"/>
            <a:pathLst>
              <a:path w="6469380" h="1282700">
                <a:moveTo>
                  <a:pt x="6469113" y="641261"/>
                </a:moveTo>
                <a:lnTo>
                  <a:pt x="6467348" y="593407"/>
                </a:lnTo>
                <a:lnTo>
                  <a:pt x="6462154" y="546506"/>
                </a:lnTo>
                <a:lnTo>
                  <a:pt x="6453657" y="500684"/>
                </a:lnTo>
                <a:lnTo>
                  <a:pt x="6441961" y="456057"/>
                </a:lnTo>
                <a:lnTo>
                  <a:pt x="6427203" y="412762"/>
                </a:lnTo>
                <a:lnTo>
                  <a:pt x="6409512" y="370928"/>
                </a:lnTo>
                <a:lnTo>
                  <a:pt x="6389002" y="330657"/>
                </a:lnTo>
                <a:lnTo>
                  <a:pt x="6365799" y="292087"/>
                </a:lnTo>
                <a:lnTo>
                  <a:pt x="6340030" y="255346"/>
                </a:lnTo>
                <a:lnTo>
                  <a:pt x="6311824" y="220548"/>
                </a:lnTo>
                <a:lnTo>
                  <a:pt x="6281293" y="187820"/>
                </a:lnTo>
                <a:lnTo>
                  <a:pt x="6248565" y="157289"/>
                </a:lnTo>
                <a:lnTo>
                  <a:pt x="6213767" y="129082"/>
                </a:lnTo>
                <a:lnTo>
                  <a:pt x="6177026" y="103314"/>
                </a:lnTo>
                <a:lnTo>
                  <a:pt x="6138456" y="80111"/>
                </a:lnTo>
                <a:lnTo>
                  <a:pt x="6098184" y="59601"/>
                </a:lnTo>
                <a:lnTo>
                  <a:pt x="6056338" y="41910"/>
                </a:lnTo>
                <a:lnTo>
                  <a:pt x="6013056" y="27152"/>
                </a:lnTo>
                <a:lnTo>
                  <a:pt x="5968428" y="15455"/>
                </a:lnTo>
                <a:lnTo>
                  <a:pt x="5922607" y="6946"/>
                </a:lnTo>
                <a:lnTo>
                  <a:pt x="5875706" y="1752"/>
                </a:lnTo>
                <a:lnTo>
                  <a:pt x="5827839" y="0"/>
                </a:lnTo>
                <a:lnTo>
                  <a:pt x="1017485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1017485" y="1282534"/>
                </a:lnTo>
                <a:lnTo>
                  <a:pt x="5827839" y="1282534"/>
                </a:lnTo>
                <a:lnTo>
                  <a:pt x="5875706" y="1280782"/>
                </a:lnTo>
                <a:lnTo>
                  <a:pt x="5922607" y="1275588"/>
                </a:lnTo>
                <a:lnTo>
                  <a:pt x="5968428" y="1267079"/>
                </a:lnTo>
                <a:lnTo>
                  <a:pt x="6013056" y="1255382"/>
                </a:lnTo>
                <a:lnTo>
                  <a:pt x="6056338" y="1240624"/>
                </a:lnTo>
                <a:lnTo>
                  <a:pt x="6098184" y="1222933"/>
                </a:lnTo>
                <a:lnTo>
                  <a:pt x="6138456" y="1202423"/>
                </a:lnTo>
                <a:lnTo>
                  <a:pt x="6177026" y="1179220"/>
                </a:lnTo>
                <a:lnTo>
                  <a:pt x="6213767" y="1153452"/>
                </a:lnTo>
                <a:lnTo>
                  <a:pt x="6248565" y="1125245"/>
                </a:lnTo>
                <a:lnTo>
                  <a:pt x="6281293" y="1094714"/>
                </a:lnTo>
                <a:lnTo>
                  <a:pt x="6311824" y="1061986"/>
                </a:lnTo>
                <a:lnTo>
                  <a:pt x="6340030" y="1027188"/>
                </a:lnTo>
                <a:lnTo>
                  <a:pt x="6365799" y="990447"/>
                </a:lnTo>
                <a:lnTo>
                  <a:pt x="6389002" y="951877"/>
                </a:lnTo>
                <a:lnTo>
                  <a:pt x="6409512" y="911606"/>
                </a:lnTo>
                <a:lnTo>
                  <a:pt x="6427203" y="869772"/>
                </a:lnTo>
                <a:lnTo>
                  <a:pt x="6441961" y="826477"/>
                </a:lnTo>
                <a:lnTo>
                  <a:pt x="6453657" y="781850"/>
                </a:lnTo>
                <a:lnTo>
                  <a:pt x="6462154" y="736028"/>
                </a:lnTo>
                <a:lnTo>
                  <a:pt x="6467348" y="689127"/>
                </a:lnTo>
                <a:lnTo>
                  <a:pt x="6469113" y="64126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7587" y="4353052"/>
            <a:ext cx="549529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La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3225" b="1" spc="-52" baseline="1291" dirty="0">
                <a:latin typeface="Trebuchet MS"/>
                <a:cs typeface="Trebuchet MS"/>
              </a:rPr>
              <a:t>evaluación</a:t>
            </a:r>
            <a:r>
              <a:rPr sz="3225" b="1" spc="-89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valorar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 </a:t>
            </a:r>
            <a:r>
              <a:rPr sz="2200" dirty="0">
                <a:latin typeface="Tahoma"/>
                <a:cs typeface="Tahoma"/>
              </a:rPr>
              <a:t>proyecto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95" dirty="0">
                <a:latin typeface="Tahoma"/>
                <a:cs typeface="Tahoma"/>
              </a:rPr>
              <a:t>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actividad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está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cumpliendo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los </a:t>
            </a:r>
            <a:r>
              <a:rPr sz="2200" dirty="0">
                <a:latin typeface="Tahoma"/>
                <a:cs typeface="Tahoma"/>
              </a:rPr>
              <a:t>objetivos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desafíos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planteados,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diseño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implementación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los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adecuados,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si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utilizó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combinación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correcta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estrategias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recursos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lograrlo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530" y="352234"/>
            <a:ext cx="471932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40" dirty="0"/>
              <a:t>¿Qué</a:t>
            </a:r>
            <a:r>
              <a:rPr sz="3100" spc="-105" dirty="0"/>
              <a:t> </a:t>
            </a:r>
            <a:r>
              <a:rPr sz="3100" dirty="0"/>
              <a:t>es</a:t>
            </a:r>
            <a:r>
              <a:rPr sz="3100" spc="-110" dirty="0"/>
              <a:t> </a:t>
            </a:r>
            <a:r>
              <a:rPr sz="3100" dirty="0"/>
              <a:t>el</a:t>
            </a:r>
            <a:r>
              <a:rPr sz="3100" spc="-100" dirty="0"/>
              <a:t> </a:t>
            </a:r>
            <a:r>
              <a:rPr sz="3100" dirty="0"/>
              <a:t>monitoreo</a:t>
            </a:r>
            <a:r>
              <a:rPr sz="3100" spc="-110" dirty="0"/>
              <a:t> </a:t>
            </a:r>
            <a:r>
              <a:rPr sz="3100" dirty="0"/>
              <a:t>y</a:t>
            </a:r>
            <a:r>
              <a:rPr sz="3100" spc="-100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605" y="1706511"/>
            <a:ext cx="10273665" cy="1139190"/>
          </a:xfrm>
          <a:custGeom>
            <a:avLst/>
            <a:gdLst/>
            <a:ahLst/>
            <a:cxnLst/>
            <a:rect l="l" t="t" r="r" b="b"/>
            <a:pathLst>
              <a:path w="10273665" h="1139189">
                <a:moveTo>
                  <a:pt x="10273553" y="0"/>
                </a:moveTo>
                <a:lnTo>
                  <a:pt x="0" y="0"/>
                </a:lnTo>
                <a:lnTo>
                  <a:pt x="0" y="1138585"/>
                </a:lnTo>
                <a:lnTo>
                  <a:pt x="10273553" y="1138585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3835" y="1715515"/>
            <a:ext cx="9509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Inicia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relacionando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</a:t>
            </a:r>
            <a:r>
              <a:rPr sz="1750" b="1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 con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planteando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50" dirty="0">
                <a:latin typeface="Trebuchet MS"/>
                <a:cs typeface="Trebuchet MS"/>
              </a:rPr>
              <a:t>y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10" dirty="0">
                <a:latin typeface="Trebuchet MS"/>
                <a:cs typeface="Trebuchet MS"/>
              </a:rPr>
              <a:t> plazo</a:t>
            </a:r>
            <a:r>
              <a:rPr sz="1800" spc="-10" dirty="0">
                <a:latin typeface="Tahoma"/>
                <a:cs typeface="Tahoma"/>
              </a:rPr>
              <a:t>.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20" dirty="0">
                <a:latin typeface="Trebuchet MS"/>
                <a:cs typeface="Trebuchet MS"/>
              </a:rPr>
              <a:t> </a:t>
            </a:r>
            <a:r>
              <a:rPr sz="1750" b="1" spc="-45" dirty="0">
                <a:latin typeface="Trebuchet MS"/>
                <a:cs typeface="Trebuchet MS"/>
              </a:rPr>
              <a:t>criterios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evaluar,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los </a:t>
            </a:r>
            <a:r>
              <a:rPr sz="1750" b="1" spc="-10" dirty="0">
                <a:latin typeface="Trebuchet MS"/>
                <a:cs typeface="Trebuchet MS"/>
              </a:rPr>
              <a:t>indicadores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spc="-30" dirty="0">
                <a:latin typeface="Trebuchet MS"/>
                <a:cs typeface="Trebuchet MS"/>
              </a:rPr>
              <a:t>cuantificadores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vez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permiten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alcance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metas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6935" y="1706510"/>
            <a:ext cx="1157605" cy="1139190"/>
          </a:xfrm>
          <a:custGeom>
            <a:avLst/>
            <a:gdLst/>
            <a:ahLst/>
            <a:cxnLst/>
            <a:rect l="l" t="t" r="r" b="b"/>
            <a:pathLst>
              <a:path w="1157605" h="1139189">
                <a:moveTo>
                  <a:pt x="578558" y="0"/>
                </a:moveTo>
                <a:lnTo>
                  <a:pt x="531107" y="1887"/>
                </a:lnTo>
                <a:lnTo>
                  <a:pt x="484713" y="7451"/>
                </a:lnTo>
                <a:lnTo>
                  <a:pt x="439524" y="16545"/>
                </a:lnTo>
                <a:lnTo>
                  <a:pt x="395689" y="29022"/>
                </a:lnTo>
                <a:lnTo>
                  <a:pt x="353357" y="44737"/>
                </a:lnTo>
                <a:lnTo>
                  <a:pt x="312678" y="63543"/>
                </a:lnTo>
                <a:lnTo>
                  <a:pt x="273799" y="85293"/>
                </a:lnTo>
                <a:lnTo>
                  <a:pt x="236869" y="109840"/>
                </a:lnTo>
                <a:lnTo>
                  <a:pt x="202039" y="137039"/>
                </a:lnTo>
                <a:lnTo>
                  <a:pt x="169456" y="166742"/>
                </a:lnTo>
                <a:lnTo>
                  <a:pt x="139269" y="198803"/>
                </a:lnTo>
                <a:lnTo>
                  <a:pt x="111628" y="233075"/>
                </a:lnTo>
                <a:lnTo>
                  <a:pt x="86681" y="269413"/>
                </a:lnTo>
                <a:lnTo>
                  <a:pt x="64577" y="307670"/>
                </a:lnTo>
                <a:lnTo>
                  <a:pt x="45466" y="347698"/>
                </a:lnTo>
                <a:lnTo>
                  <a:pt x="29495" y="389352"/>
                </a:lnTo>
                <a:lnTo>
                  <a:pt x="16814" y="432485"/>
                </a:lnTo>
                <a:lnTo>
                  <a:pt x="7572" y="476950"/>
                </a:lnTo>
                <a:lnTo>
                  <a:pt x="1917" y="522601"/>
                </a:lnTo>
                <a:lnTo>
                  <a:pt x="0" y="569292"/>
                </a:lnTo>
                <a:lnTo>
                  <a:pt x="1917" y="615983"/>
                </a:lnTo>
                <a:lnTo>
                  <a:pt x="7572" y="661635"/>
                </a:lnTo>
                <a:lnTo>
                  <a:pt x="16814" y="706100"/>
                </a:lnTo>
                <a:lnTo>
                  <a:pt x="29495" y="749233"/>
                </a:lnTo>
                <a:lnTo>
                  <a:pt x="45466" y="790887"/>
                </a:lnTo>
                <a:lnTo>
                  <a:pt x="64577" y="830916"/>
                </a:lnTo>
                <a:lnTo>
                  <a:pt x="86681" y="869172"/>
                </a:lnTo>
                <a:lnTo>
                  <a:pt x="111628" y="905510"/>
                </a:lnTo>
                <a:lnTo>
                  <a:pt x="139269" y="939783"/>
                </a:lnTo>
                <a:lnTo>
                  <a:pt x="169456" y="971844"/>
                </a:lnTo>
                <a:lnTo>
                  <a:pt x="202039" y="1001547"/>
                </a:lnTo>
                <a:lnTo>
                  <a:pt x="236869" y="1028746"/>
                </a:lnTo>
                <a:lnTo>
                  <a:pt x="273799" y="1053293"/>
                </a:lnTo>
                <a:lnTo>
                  <a:pt x="312678" y="1075043"/>
                </a:lnTo>
                <a:lnTo>
                  <a:pt x="353357" y="1093848"/>
                </a:lnTo>
                <a:lnTo>
                  <a:pt x="395689" y="1109563"/>
                </a:lnTo>
                <a:lnTo>
                  <a:pt x="439524" y="1122041"/>
                </a:lnTo>
                <a:lnTo>
                  <a:pt x="484713" y="1131135"/>
                </a:lnTo>
                <a:lnTo>
                  <a:pt x="531107" y="1136699"/>
                </a:lnTo>
                <a:lnTo>
                  <a:pt x="578558" y="1138586"/>
                </a:lnTo>
                <a:lnTo>
                  <a:pt x="626009" y="1136699"/>
                </a:lnTo>
                <a:lnTo>
                  <a:pt x="672403" y="1131135"/>
                </a:lnTo>
                <a:lnTo>
                  <a:pt x="717592" y="1122041"/>
                </a:lnTo>
                <a:lnTo>
                  <a:pt x="761427" y="1109563"/>
                </a:lnTo>
                <a:lnTo>
                  <a:pt x="803759" y="1093848"/>
                </a:lnTo>
                <a:lnTo>
                  <a:pt x="844438" y="1075043"/>
                </a:lnTo>
                <a:lnTo>
                  <a:pt x="883317" y="1053293"/>
                </a:lnTo>
                <a:lnTo>
                  <a:pt x="920247" y="1028746"/>
                </a:lnTo>
                <a:lnTo>
                  <a:pt x="955077" y="1001547"/>
                </a:lnTo>
                <a:lnTo>
                  <a:pt x="987660" y="971844"/>
                </a:lnTo>
                <a:lnTo>
                  <a:pt x="1017846" y="939783"/>
                </a:lnTo>
                <a:lnTo>
                  <a:pt x="1045487" y="905510"/>
                </a:lnTo>
                <a:lnTo>
                  <a:pt x="1070434" y="869172"/>
                </a:lnTo>
                <a:lnTo>
                  <a:pt x="1092538" y="830916"/>
                </a:lnTo>
                <a:lnTo>
                  <a:pt x="1111650" y="790887"/>
                </a:lnTo>
                <a:lnTo>
                  <a:pt x="1127620" y="749233"/>
                </a:lnTo>
                <a:lnTo>
                  <a:pt x="1140301" y="706100"/>
                </a:lnTo>
                <a:lnTo>
                  <a:pt x="1149543" y="661635"/>
                </a:lnTo>
                <a:lnTo>
                  <a:pt x="1155198" y="615983"/>
                </a:lnTo>
                <a:lnTo>
                  <a:pt x="1157116" y="569292"/>
                </a:lnTo>
                <a:lnTo>
                  <a:pt x="1155198" y="522601"/>
                </a:lnTo>
                <a:lnTo>
                  <a:pt x="1149543" y="476950"/>
                </a:lnTo>
                <a:lnTo>
                  <a:pt x="1140301" y="432485"/>
                </a:lnTo>
                <a:lnTo>
                  <a:pt x="1127620" y="389352"/>
                </a:lnTo>
                <a:lnTo>
                  <a:pt x="1111650" y="347698"/>
                </a:lnTo>
                <a:lnTo>
                  <a:pt x="1092538" y="307670"/>
                </a:lnTo>
                <a:lnTo>
                  <a:pt x="1070434" y="269413"/>
                </a:lnTo>
                <a:lnTo>
                  <a:pt x="1045487" y="233075"/>
                </a:lnTo>
                <a:lnTo>
                  <a:pt x="1017846" y="198803"/>
                </a:lnTo>
                <a:lnTo>
                  <a:pt x="987660" y="166742"/>
                </a:lnTo>
                <a:lnTo>
                  <a:pt x="955077" y="137039"/>
                </a:lnTo>
                <a:lnTo>
                  <a:pt x="920247" y="109840"/>
                </a:lnTo>
                <a:lnTo>
                  <a:pt x="883317" y="85293"/>
                </a:lnTo>
                <a:lnTo>
                  <a:pt x="844438" y="63543"/>
                </a:lnTo>
                <a:lnTo>
                  <a:pt x="803759" y="44737"/>
                </a:lnTo>
                <a:lnTo>
                  <a:pt x="761427" y="29022"/>
                </a:lnTo>
                <a:lnTo>
                  <a:pt x="717592" y="16545"/>
                </a:lnTo>
                <a:lnTo>
                  <a:pt x="672403" y="7451"/>
                </a:lnTo>
                <a:lnTo>
                  <a:pt x="626009" y="1887"/>
                </a:lnTo>
                <a:lnTo>
                  <a:pt x="57855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3474" y="1937941"/>
            <a:ext cx="294005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-50" dirty="0">
                <a:latin typeface="Trebuchet MS"/>
                <a:cs typeface="Trebuchet MS"/>
              </a:rPr>
              <a:t>1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3494" y="4782513"/>
            <a:ext cx="3757929" cy="1077595"/>
          </a:xfrm>
          <a:prstGeom prst="rect">
            <a:avLst/>
          </a:prstGeom>
          <a:solidFill>
            <a:srgbClr val="CBD300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600">
              <a:latin typeface="Times New Roman"/>
              <a:cs typeface="Times New Roman"/>
            </a:endParaRPr>
          </a:p>
          <a:p>
            <a:pPr marL="381635" marR="280670" indent="-92075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Contenidos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mínimos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deben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revisar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planear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monitoreo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385" y="4283901"/>
            <a:ext cx="9810750" cy="433705"/>
          </a:xfrm>
          <a:custGeom>
            <a:avLst/>
            <a:gdLst/>
            <a:ahLst/>
            <a:cxnLst/>
            <a:rect l="l" t="t" r="r" b="b"/>
            <a:pathLst>
              <a:path w="9810750" h="433704">
                <a:moveTo>
                  <a:pt x="9810411" y="0"/>
                </a:moveTo>
                <a:lnTo>
                  <a:pt x="9808570" y="68487"/>
                </a:lnTo>
                <a:lnTo>
                  <a:pt x="9803443" y="127967"/>
                </a:lnTo>
                <a:lnTo>
                  <a:pt x="9795625" y="174872"/>
                </a:lnTo>
                <a:lnTo>
                  <a:pt x="9774298" y="216678"/>
                </a:lnTo>
                <a:lnTo>
                  <a:pt x="4941319" y="216678"/>
                </a:lnTo>
                <a:lnTo>
                  <a:pt x="4929904" y="227725"/>
                </a:lnTo>
                <a:lnTo>
                  <a:pt x="4919990" y="258485"/>
                </a:lnTo>
                <a:lnTo>
                  <a:pt x="4912173" y="305390"/>
                </a:lnTo>
                <a:lnTo>
                  <a:pt x="4907046" y="364870"/>
                </a:lnTo>
                <a:lnTo>
                  <a:pt x="4905205" y="433357"/>
                </a:lnTo>
                <a:lnTo>
                  <a:pt x="4903364" y="364870"/>
                </a:lnTo>
                <a:lnTo>
                  <a:pt x="4898237" y="305390"/>
                </a:lnTo>
                <a:lnTo>
                  <a:pt x="4890420" y="258485"/>
                </a:lnTo>
                <a:lnTo>
                  <a:pt x="4880506" y="227725"/>
                </a:lnTo>
                <a:lnTo>
                  <a:pt x="4869092" y="216678"/>
                </a:lnTo>
                <a:lnTo>
                  <a:pt x="36113" y="216678"/>
                </a:lnTo>
                <a:lnTo>
                  <a:pt x="24698" y="205632"/>
                </a:lnTo>
                <a:lnTo>
                  <a:pt x="14784" y="174872"/>
                </a:lnTo>
                <a:lnTo>
                  <a:pt x="6967" y="127967"/>
                </a:lnTo>
                <a:lnTo>
                  <a:pt x="1841" y="68487"/>
                </a:lnTo>
                <a:lnTo>
                  <a:pt x="0" y="0"/>
                </a:lnTo>
              </a:path>
            </a:pathLst>
          </a:custGeom>
          <a:ln w="9525">
            <a:solidFill>
              <a:srgbClr val="4E8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282" y="3157184"/>
            <a:ext cx="1839595" cy="533863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10489" rIns="0" bIns="0" rtlCol="0">
            <a:spAutoFit/>
          </a:bodyPr>
          <a:lstStyle/>
          <a:p>
            <a:pPr marL="155575" marR="100965" indent="-47625" algn="just">
              <a:lnSpc>
                <a:spcPct val="97900"/>
              </a:lnSpc>
              <a:spcBef>
                <a:spcPts val="869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Objetivos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metas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iniciales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3207" y="3143534"/>
            <a:ext cx="1943100" cy="574594"/>
          </a:xfrm>
          <a:custGeom>
            <a:avLst/>
            <a:gdLst/>
            <a:ahLst/>
            <a:cxnLst/>
            <a:rect l="l" t="t" r="r" b="b"/>
            <a:pathLst>
              <a:path w="1943100" h="1315720">
                <a:moveTo>
                  <a:pt x="1942492" y="0"/>
                </a:moveTo>
                <a:lnTo>
                  <a:pt x="0" y="0"/>
                </a:lnTo>
                <a:lnTo>
                  <a:pt x="0" y="1315575"/>
                </a:lnTo>
                <a:lnTo>
                  <a:pt x="1942492" y="1315575"/>
                </a:lnTo>
                <a:lnTo>
                  <a:pt x="194249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3866" y="3241547"/>
            <a:ext cx="1781810" cy="441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72720">
              <a:lnSpc>
                <a:spcPct val="98600"/>
              </a:lnSpc>
              <a:spcBef>
                <a:spcPts val="12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r>
              <a:rPr sz="135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Caracterización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diagnóstica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7401" y="3154984"/>
            <a:ext cx="1790064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endParaRPr sz="1400">
              <a:latin typeface="Times New Roman"/>
              <a:cs typeface="Times New Roman"/>
            </a:endParaRPr>
          </a:p>
          <a:p>
            <a:pPr marL="321310" marR="314960" indent="168275">
              <a:lnSpc>
                <a:spcPts val="1610"/>
              </a:lnSpc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Tipo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intervenciones</a:t>
            </a:r>
            <a:endParaRPr sz="1400">
              <a:latin typeface="Tahoma"/>
              <a:cs typeface="Tahoma"/>
            </a:endParaRPr>
          </a:p>
          <a:p>
            <a:pPr marL="504825">
              <a:lnSpc>
                <a:spcPts val="1635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realizadas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1877921" y="3401255"/>
            <a:ext cx="2615815" cy="45719"/>
          </a:xfrm>
          <a:custGeom>
            <a:avLst/>
            <a:gdLst/>
            <a:ahLst/>
            <a:cxnLst/>
            <a:rect l="l" t="t" r="r" b="b"/>
            <a:pathLst>
              <a:path w="2652395" h="134620">
                <a:moveTo>
                  <a:pt x="486029" y="41706"/>
                </a:moveTo>
                <a:lnTo>
                  <a:pt x="404495" y="17018"/>
                </a:lnTo>
                <a:lnTo>
                  <a:pt x="409321" y="45186"/>
                </a:lnTo>
                <a:lnTo>
                  <a:pt x="0" y="115277"/>
                </a:lnTo>
                <a:lnTo>
                  <a:pt x="3213" y="134061"/>
                </a:lnTo>
                <a:lnTo>
                  <a:pt x="412534" y="63957"/>
                </a:lnTo>
                <a:lnTo>
                  <a:pt x="417360" y="92125"/>
                </a:lnTo>
                <a:lnTo>
                  <a:pt x="484225" y="43040"/>
                </a:lnTo>
                <a:lnTo>
                  <a:pt x="486029" y="41706"/>
                </a:lnTo>
                <a:close/>
              </a:path>
              <a:path w="2652395" h="134620">
                <a:moveTo>
                  <a:pt x="2652293" y="38100"/>
                </a:moveTo>
                <a:lnTo>
                  <a:pt x="2633243" y="28575"/>
                </a:lnTo>
                <a:lnTo>
                  <a:pt x="2576093" y="0"/>
                </a:lnTo>
                <a:lnTo>
                  <a:pt x="2576093" y="28575"/>
                </a:lnTo>
                <a:lnTo>
                  <a:pt x="2313343" y="28575"/>
                </a:lnTo>
                <a:lnTo>
                  <a:pt x="2313343" y="47625"/>
                </a:lnTo>
                <a:lnTo>
                  <a:pt x="2576093" y="47625"/>
                </a:lnTo>
                <a:lnTo>
                  <a:pt x="2576093" y="76200"/>
                </a:lnTo>
                <a:lnTo>
                  <a:pt x="2633243" y="47625"/>
                </a:lnTo>
                <a:lnTo>
                  <a:pt x="2652293" y="38100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77830" y="3160414"/>
            <a:ext cx="2049145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41605" rIns="0" bIns="0" rtlCol="0">
            <a:spAutoFit/>
          </a:bodyPr>
          <a:lstStyle/>
          <a:p>
            <a:pPr marL="553720" marR="94615" indent="-450850">
              <a:lnSpc>
                <a:spcPct val="99000"/>
              </a:lnSpc>
              <a:spcBef>
                <a:spcPts val="1115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r>
              <a:rPr sz="135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Localización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área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intervenida (cartografía, fotografías)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7487" y="3147152"/>
            <a:ext cx="4744720" cy="1156335"/>
            <a:chOff x="6327487" y="3147152"/>
            <a:chExt cx="4744720" cy="1156335"/>
          </a:xfrm>
        </p:grpSpPr>
        <p:sp>
          <p:nvSpPr>
            <p:cNvPr id="15" name="object 15"/>
            <p:cNvSpPr/>
            <p:nvPr/>
          </p:nvSpPr>
          <p:spPr>
            <a:xfrm>
              <a:off x="6327487" y="3694920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4" y="47626"/>
                  </a:lnTo>
                  <a:lnTo>
                    <a:pt x="275445" y="47626"/>
                  </a:lnTo>
                  <a:lnTo>
                    <a:pt x="275445" y="28576"/>
                  </a:lnTo>
                  <a:lnTo>
                    <a:pt x="319895" y="28576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6"/>
                  </a:moveTo>
                  <a:lnTo>
                    <a:pt x="0" y="28576"/>
                  </a:lnTo>
                  <a:lnTo>
                    <a:pt x="0" y="47626"/>
                  </a:lnTo>
                  <a:lnTo>
                    <a:pt x="262745" y="47626"/>
                  </a:lnTo>
                  <a:lnTo>
                    <a:pt x="262745" y="28576"/>
                  </a:lnTo>
                  <a:close/>
                </a:path>
                <a:path w="339090" h="76200">
                  <a:moveTo>
                    <a:pt x="319895" y="28576"/>
                  </a:moveTo>
                  <a:lnTo>
                    <a:pt x="275445" y="28576"/>
                  </a:lnTo>
                  <a:lnTo>
                    <a:pt x="275445" y="47626"/>
                  </a:lnTo>
                  <a:lnTo>
                    <a:pt x="319894" y="47626"/>
                  </a:lnTo>
                  <a:lnTo>
                    <a:pt x="338945" y="38101"/>
                  </a:lnTo>
                  <a:lnTo>
                    <a:pt x="319895" y="28576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22711" y="3147152"/>
              <a:ext cx="2049145" cy="1156335"/>
            </a:xfrm>
            <a:custGeom>
              <a:avLst/>
              <a:gdLst/>
              <a:ahLst/>
              <a:cxnLst/>
              <a:rect l="l" t="t" r="r" b="b"/>
              <a:pathLst>
                <a:path w="2049145" h="1156335">
                  <a:moveTo>
                    <a:pt x="2048962" y="0"/>
                  </a:moveTo>
                  <a:lnTo>
                    <a:pt x="0" y="0"/>
                  </a:lnTo>
                  <a:lnTo>
                    <a:pt x="0" y="1156070"/>
                  </a:lnTo>
                  <a:lnTo>
                    <a:pt x="2048962" y="1156070"/>
                  </a:lnTo>
                  <a:lnTo>
                    <a:pt x="2048962" y="0"/>
                  </a:lnTo>
                  <a:close/>
                </a:path>
              </a:pathLst>
            </a:custGeom>
            <a:solidFill>
              <a:srgbClr val="004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40742" y="3378708"/>
            <a:ext cx="1612265" cy="6597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46685">
              <a:lnSpc>
                <a:spcPts val="1610"/>
              </a:lnSpc>
              <a:spcBef>
                <a:spcPts val="21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5.</a:t>
            </a:r>
            <a:r>
              <a:rPr sz="135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Posición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comunidad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frente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1400">
              <a:latin typeface="Tahoma"/>
              <a:cs typeface="Tahoma"/>
            </a:endParaRPr>
          </a:p>
          <a:p>
            <a:pPr marL="454025">
              <a:lnSpc>
                <a:spcPts val="166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proyecto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96845" y="3641928"/>
            <a:ext cx="3492500" cy="3216275"/>
            <a:chOff x="8696845" y="3641928"/>
            <a:chExt cx="3492500" cy="3216275"/>
          </a:xfrm>
        </p:grpSpPr>
        <p:sp>
          <p:nvSpPr>
            <p:cNvPr id="19" name="object 19"/>
            <p:cNvSpPr/>
            <p:nvPr/>
          </p:nvSpPr>
          <p:spPr>
            <a:xfrm>
              <a:off x="8696845" y="3641928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7" y="47625"/>
                  </a:lnTo>
                  <a:lnTo>
                    <a:pt x="275445" y="47625"/>
                  </a:lnTo>
                  <a:lnTo>
                    <a:pt x="275445" y="28575"/>
                  </a:lnTo>
                  <a:lnTo>
                    <a:pt x="319893" y="28575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62745" y="47625"/>
                  </a:lnTo>
                  <a:lnTo>
                    <a:pt x="262745" y="28575"/>
                  </a:lnTo>
                  <a:close/>
                </a:path>
                <a:path w="339090" h="76200">
                  <a:moveTo>
                    <a:pt x="319893" y="28575"/>
                  </a:moveTo>
                  <a:lnTo>
                    <a:pt x="275445" y="28575"/>
                  </a:lnTo>
                  <a:lnTo>
                    <a:pt x="275445" y="47625"/>
                  </a:lnTo>
                  <a:lnTo>
                    <a:pt x="319897" y="47625"/>
                  </a:lnTo>
                  <a:lnTo>
                    <a:pt x="338945" y="38101"/>
                  </a:lnTo>
                  <a:lnTo>
                    <a:pt x="319893" y="28575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0" y="3998975"/>
              <a:ext cx="3243072" cy="28590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5950" y="4707635"/>
            <a:ext cx="2205990" cy="1510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400" dirty="0">
                <a:latin typeface="Tahoma"/>
                <a:cs typeface="Tahoma"/>
              </a:rPr>
              <a:t>Los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contenidos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mínimos </a:t>
            </a:r>
            <a:r>
              <a:rPr sz="1400" dirty="0">
                <a:latin typeface="Tahoma"/>
                <a:cs typeface="Tahoma"/>
              </a:rPr>
              <a:t>son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fundamentales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plantear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</a:t>
            </a:r>
            <a:r>
              <a:rPr sz="1400" spc="5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acorde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objetivos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iniciales,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verificar </a:t>
            </a:r>
            <a:r>
              <a:rPr sz="1400" dirty="0">
                <a:latin typeface="Tahoma"/>
                <a:cs typeface="Tahoma"/>
              </a:rPr>
              <a:t>cambios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realizar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un </a:t>
            </a:r>
            <a:r>
              <a:rPr sz="1400" dirty="0">
                <a:latin typeface="Tahoma"/>
                <a:cs typeface="Tahoma"/>
              </a:rPr>
              <a:t>correcto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seguimiento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3" y="4605527"/>
            <a:ext cx="1999488" cy="221284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388433" y="3441297"/>
            <a:ext cx="4934585" cy="19698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167640">
              <a:lnSpc>
                <a:spcPct val="100899"/>
              </a:lnSpc>
              <a:spcBef>
                <a:spcPts val="265"/>
              </a:spcBef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alineado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inicial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 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desafíos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que</a:t>
            </a:r>
            <a:r>
              <a:rPr sz="1750" b="1" spc="4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aborda</a:t>
            </a:r>
            <a:r>
              <a:rPr sz="1750" b="1" spc="45" dirty="0">
                <a:latin typeface="Trebuchet MS"/>
                <a:cs typeface="Trebuchet MS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la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mismo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debe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un </a:t>
            </a:r>
            <a:r>
              <a:rPr sz="1750" b="1" spc="-20" dirty="0">
                <a:latin typeface="Trebuchet MS"/>
                <a:cs typeface="Trebuchet MS"/>
              </a:rPr>
              <a:t>objetivo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común</a:t>
            </a:r>
            <a:r>
              <a:rPr sz="1750" b="1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investigador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o </a:t>
            </a:r>
            <a:r>
              <a:rPr sz="1800" dirty="0">
                <a:latin typeface="Tahoma"/>
                <a:cs typeface="Tahoma"/>
              </a:rPr>
              <a:t>coordinador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comunidad. </a:t>
            </a:r>
            <a:r>
              <a:rPr sz="1800" dirty="0">
                <a:latin typeface="Tahoma"/>
                <a:cs typeface="Tahoma"/>
              </a:rPr>
              <a:t>Ya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 monitoreo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participativo </a:t>
            </a:r>
            <a:r>
              <a:rPr sz="1800" dirty="0">
                <a:latin typeface="Tahoma"/>
                <a:cs typeface="Tahoma"/>
              </a:rPr>
              <a:t>desde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inicio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433" y="3041950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31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Objetivo</a:t>
            </a:r>
            <a:r>
              <a:rPr sz="175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7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monitoreo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1325" y="1967712"/>
            <a:ext cx="5950585" cy="1481816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5885" rIns="0" bIns="0" rtlCol="0">
            <a:spAutoFit/>
          </a:bodyPr>
          <a:lstStyle/>
          <a:p>
            <a:pPr marL="90805" marR="9271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latin typeface="Tahoma"/>
                <a:cs typeface="Tahoma"/>
              </a:rPr>
              <a:t>Es un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 clave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dentro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planeación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ya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orienta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quieren alcanzar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.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Este</a:t>
            </a:r>
            <a:r>
              <a:rPr sz="1800" spc="40" dirty="0">
                <a:latin typeface="Tahoma"/>
                <a:cs typeface="Tahoma"/>
              </a:rPr>
              <a:t> debe </a:t>
            </a:r>
            <a:r>
              <a:rPr sz="1800" dirty="0">
                <a:latin typeface="Tahoma"/>
                <a:cs typeface="Tahoma"/>
              </a:rPr>
              <a:t>permitir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comparaciones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áreas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donde </a:t>
            </a:r>
            <a:r>
              <a:rPr sz="1800" dirty="0">
                <a:latin typeface="Tahoma"/>
                <a:cs typeface="Tahoma"/>
              </a:rPr>
              <a:t>fue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SbN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4941" y="1568366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1275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32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Sistema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referencia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1325" y="4730353"/>
            <a:ext cx="5950585" cy="180276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 marR="152400">
              <a:lnSpc>
                <a:spcPct val="100200"/>
              </a:lnSpc>
              <a:spcBef>
                <a:spcPts val="405"/>
              </a:spcBef>
            </a:pPr>
            <a:r>
              <a:rPr sz="1800" dirty="0">
                <a:latin typeface="Tahoma"/>
                <a:cs typeface="Tahoma"/>
              </a:rPr>
              <a:t>Construir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metas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requiere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intercambios</a:t>
            </a:r>
            <a:r>
              <a:rPr sz="1800" spc="-10" dirty="0">
                <a:latin typeface="Tahoma"/>
                <a:cs typeface="Tahoma"/>
              </a:rPr>
              <a:t> recíprocos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todos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generar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compromisos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sostenibilidad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Sirven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cumpliendo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realizar </a:t>
            </a:r>
            <a:r>
              <a:rPr sz="1800" dirty="0">
                <a:latin typeface="Tahoma"/>
                <a:cs typeface="Tahoma"/>
              </a:rPr>
              <a:t>propuestas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ajustes.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dirty="0">
                <a:latin typeface="Tahoma"/>
                <a:cs typeface="Tahoma"/>
              </a:rPr>
              <a:t> tener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-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plazo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4941" y="4331007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750" b="1" spc="4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4868" y="4360800"/>
            <a:ext cx="648970" cy="1301115"/>
          </a:xfrm>
          <a:custGeom>
            <a:avLst/>
            <a:gdLst/>
            <a:ahLst/>
            <a:cxnLst/>
            <a:rect l="l" t="t" r="r" b="b"/>
            <a:pathLst>
              <a:path w="648970" h="1301114">
                <a:moveTo>
                  <a:pt x="486727" y="0"/>
                </a:moveTo>
                <a:lnTo>
                  <a:pt x="162242" y="0"/>
                </a:lnTo>
                <a:lnTo>
                  <a:pt x="162242" y="976227"/>
                </a:lnTo>
                <a:lnTo>
                  <a:pt x="0" y="976227"/>
                </a:lnTo>
                <a:lnTo>
                  <a:pt x="324484" y="1300711"/>
                </a:lnTo>
                <a:lnTo>
                  <a:pt x="648968" y="976227"/>
                </a:lnTo>
                <a:lnTo>
                  <a:pt x="486727" y="976227"/>
                </a:lnTo>
                <a:lnTo>
                  <a:pt x="4867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990" y="4280912"/>
            <a:ext cx="543560" cy="823594"/>
          </a:xfrm>
          <a:custGeom>
            <a:avLst/>
            <a:gdLst/>
            <a:ahLst/>
            <a:cxnLst/>
            <a:rect l="l" t="t" r="r" b="b"/>
            <a:pathLst>
              <a:path w="543560" h="823595">
                <a:moveTo>
                  <a:pt x="407642" y="0"/>
                </a:moveTo>
                <a:lnTo>
                  <a:pt x="135881" y="0"/>
                </a:lnTo>
                <a:lnTo>
                  <a:pt x="135881" y="551610"/>
                </a:lnTo>
                <a:lnTo>
                  <a:pt x="0" y="551610"/>
                </a:lnTo>
                <a:lnTo>
                  <a:pt x="271760" y="823371"/>
                </a:lnTo>
                <a:lnTo>
                  <a:pt x="543523" y="551610"/>
                </a:lnTo>
                <a:lnTo>
                  <a:pt x="407642" y="551610"/>
                </a:lnTo>
                <a:lnTo>
                  <a:pt x="407642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0622" y="3360268"/>
            <a:ext cx="1954530" cy="487680"/>
          </a:xfrm>
          <a:custGeom>
            <a:avLst/>
            <a:gdLst/>
            <a:ahLst/>
            <a:cxnLst/>
            <a:rect l="l" t="t" r="r" b="b"/>
            <a:pathLst>
              <a:path w="1954529" h="487679">
                <a:moveTo>
                  <a:pt x="243627" y="0"/>
                </a:moveTo>
                <a:lnTo>
                  <a:pt x="0" y="243629"/>
                </a:lnTo>
                <a:lnTo>
                  <a:pt x="243627" y="487258"/>
                </a:lnTo>
                <a:lnTo>
                  <a:pt x="243627" y="385189"/>
                </a:lnTo>
                <a:lnTo>
                  <a:pt x="1954535" y="385189"/>
                </a:lnTo>
                <a:lnTo>
                  <a:pt x="1954535" y="102067"/>
                </a:lnTo>
                <a:lnTo>
                  <a:pt x="243627" y="102067"/>
                </a:lnTo>
                <a:lnTo>
                  <a:pt x="2436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0347" y="3261292"/>
            <a:ext cx="1724660" cy="556895"/>
          </a:xfrm>
          <a:custGeom>
            <a:avLst/>
            <a:gdLst/>
            <a:ahLst/>
            <a:cxnLst/>
            <a:rect l="l" t="t" r="r" b="b"/>
            <a:pathLst>
              <a:path w="1724660" h="556895">
                <a:moveTo>
                  <a:pt x="1446047" y="0"/>
                </a:moveTo>
                <a:lnTo>
                  <a:pt x="1446047" y="139212"/>
                </a:lnTo>
                <a:lnTo>
                  <a:pt x="0" y="139212"/>
                </a:lnTo>
                <a:lnTo>
                  <a:pt x="0" y="417638"/>
                </a:lnTo>
                <a:lnTo>
                  <a:pt x="1446047" y="417638"/>
                </a:lnTo>
                <a:lnTo>
                  <a:pt x="1446047" y="556851"/>
                </a:lnTo>
                <a:lnTo>
                  <a:pt x="1724472" y="278425"/>
                </a:lnTo>
                <a:lnTo>
                  <a:pt x="144604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9752" y="5786267"/>
            <a:ext cx="6490970" cy="647700"/>
          </a:xfrm>
          <a:custGeom>
            <a:avLst/>
            <a:gdLst/>
            <a:ahLst/>
            <a:cxnLst/>
            <a:rect l="l" t="t" r="r" b="b"/>
            <a:pathLst>
              <a:path w="6490970" h="647700">
                <a:moveTo>
                  <a:pt x="6166745" y="0"/>
                </a:moveTo>
                <a:lnTo>
                  <a:pt x="6166745" y="161908"/>
                </a:lnTo>
                <a:lnTo>
                  <a:pt x="0" y="161908"/>
                </a:lnTo>
                <a:lnTo>
                  <a:pt x="0" y="485719"/>
                </a:lnTo>
                <a:lnTo>
                  <a:pt x="6166745" y="485719"/>
                </a:lnTo>
                <a:lnTo>
                  <a:pt x="6166745" y="647628"/>
                </a:lnTo>
                <a:lnTo>
                  <a:pt x="6490555" y="323810"/>
                </a:lnTo>
                <a:lnTo>
                  <a:pt x="6166745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350" y="1936390"/>
            <a:ext cx="553085" cy="887094"/>
          </a:xfrm>
          <a:custGeom>
            <a:avLst/>
            <a:gdLst/>
            <a:ahLst/>
            <a:cxnLst/>
            <a:rect l="l" t="t" r="r" b="b"/>
            <a:pathLst>
              <a:path w="553085" h="887094">
                <a:moveTo>
                  <a:pt x="276313" y="0"/>
                </a:moveTo>
                <a:lnTo>
                  <a:pt x="0" y="276315"/>
                </a:lnTo>
                <a:lnTo>
                  <a:pt x="138156" y="276315"/>
                </a:lnTo>
                <a:lnTo>
                  <a:pt x="138156" y="887055"/>
                </a:lnTo>
                <a:lnTo>
                  <a:pt x="414470" y="887055"/>
                </a:lnTo>
                <a:lnTo>
                  <a:pt x="414470" y="276315"/>
                </a:lnTo>
                <a:lnTo>
                  <a:pt x="552629" y="276315"/>
                </a:lnTo>
                <a:lnTo>
                  <a:pt x="276313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4292"/>
            <a:ext cx="1067435" cy="1164590"/>
          </a:xfrm>
          <a:custGeom>
            <a:avLst/>
            <a:gdLst/>
            <a:ahLst/>
            <a:cxnLst/>
            <a:rect l="l" t="t" r="r" b="b"/>
            <a:pathLst>
              <a:path w="1067435" h="1164590">
                <a:moveTo>
                  <a:pt x="1066852" y="0"/>
                </a:moveTo>
                <a:lnTo>
                  <a:pt x="0" y="0"/>
                </a:lnTo>
                <a:lnTo>
                  <a:pt x="0" y="1164308"/>
                </a:lnTo>
                <a:lnTo>
                  <a:pt x="1066852" y="1164308"/>
                </a:lnTo>
                <a:lnTo>
                  <a:pt x="106685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990" y="2169638"/>
            <a:ext cx="554355" cy="1078230"/>
          </a:xfrm>
          <a:custGeom>
            <a:avLst/>
            <a:gdLst/>
            <a:ahLst/>
            <a:cxnLst/>
            <a:rect l="l" t="t" r="r" b="b"/>
            <a:pathLst>
              <a:path w="554355" h="1078230">
                <a:moveTo>
                  <a:pt x="415757" y="0"/>
                </a:moveTo>
                <a:lnTo>
                  <a:pt x="138584" y="0"/>
                </a:lnTo>
                <a:lnTo>
                  <a:pt x="138584" y="800914"/>
                </a:lnTo>
                <a:lnTo>
                  <a:pt x="0" y="800914"/>
                </a:lnTo>
                <a:lnTo>
                  <a:pt x="277172" y="1078083"/>
                </a:lnTo>
                <a:lnTo>
                  <a:pt x="554343" y="800914"/>
                </a:lnTo>
                <a:lnTo>
                  <a:pt x="415757" y="800914"/>
                </a:lnTo>
                <a:lnTo>
                  <a:pt x="41575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178949" y="2736855"/>
            <a:ext cx="1781810" cy="1734185"/>
            <a:chOff x="5178949" y="2736855"/>
            <a:chExt cx="1781810" cy="1734185"/>
          </a:xfrm>
        </p:grpSpPr>
        <p:sp>
          <p:nvSpPr>
            <p:cNvPr id="11" name="object 11"/>
            <p:cNvSpPr/>
            <p:nvPr/>
          </p:nvSpPr>
          <p:spPr>
            <a:xfrm>
              <a:off x="5178949" y="2736855"/>
              <a:ext cx="1781810" cy="1734185"/>
            </a:xfrm>
            <a:custGeom>
              <a:avLst/>
              <a:gdLst/>
              <a:ahLst/>
              <a:cxnLst/>
              <a:rect l="l" t="t" r="r" b="b"/>
              <a:pathLst>
                <a:path w="1781809" h="1734185">
                  <a:moveTo>
                    <a:pt x="890715" y="0"/>
                  </a:moveTo>
                  <a:lnTo>
                    <a:pt x="841844" y="1282"/>
                  </a:lnTo>
                  <a:lnTo>
                    <a:pt x="793662" y="5087"/>
                  </a:lnTo>
                  <a:lnTo>
                    <a:pt x="746237" y="11348"/>
                  </a:lnTo>
                  <a:lnTo>
                    <a:pt x="699636" y="19998"/>
                  </a:lnTo>
                  <a:lnTo>
                    <a:pt x="653928" y="30971"/>
                  </a:lnTo>
                  <a:lnTo>
                    <a:pt x="609180" y="44202"/>
                  </a:lnTo>
                  <a:lnTo>
                    <a:pt x="565461" y="59624"/>
                  </a:lnTo>
                  <a:lnTo>
                    <a:pt x="522839" y="77171"/>
                  </a:lnTo>
                  <a:lnTo>
                    <a:pt x="481380" y="96778"/>
                  </a:lnTo>
                  <a:lnTo>
                    <a:pt x="441154" y="118377"/>
                  </a:lnTo>
                  <a:lnTo>
                    <a:pt x="402228" y="141902"/>
                  </a:lnTo>
                  <a:lnTo>
                    <a:pt x="364670" y="167289"/>
                  </a:lnTo>
                  <a:lnTo>
                    <a:pt x="328548" y="194470"/>
                  </a:lnTo>
                  <a:lnTo>
                    <a:pt x="293930" y="223379"/>
                  </a:lnTo>
                  <a:lnTo>
                    <a:pt x="260884" y="253951"/>
                  </a:lnTo>
                  <a:lnTo>
                    <a:pt x="229478" y="286119"/>
                  </a:lnTo>
                  <a:lnTo>
                    <a:pt x="199779" y="319817"/>
                  </a:lnTo>
                  <a:lnTo>
                    <a:pt x="171856" y="354979"/>
                  </a:lnTo>
                  <a:lnTo>
                    <a:pt x="145777" y="391539"/>
                  </a:lnTo>
                  <a:lnTo>
                    <a:pt x="121608" y="429431"/>
                  </a:lnTo>
                  <a:lnTo>
                    <a:pt x="99420" y="468588"/>
                  </a:lnTo>
                  <a:lnTo>
                    <a:pt x="79278" y="508944"/>
                  </a:lnTo>
                  <a:lnTo>
                    <a:pt x="61252" y="550434"/>
                  </a:lnTo>
                  <a:lnTo>
                    <a:pt x="45409" y="592992"/>
                  </a:lnTo>
                  <a:lnTo>
                    <a:pt x="31817" y="636550"/>
                  </a:lnTo>
                  <a:lnTo>
                    <a:pt x="20544" y="681043"/>
                  </a:lnTo>
                  <a:lnTo>
                    <a:pt x="11657" y="726406"/>
                  </a:lnTo>
                  <a:lnTo>
                    <a:pt x="5226" y="772571"/>
                  </a:lnTo>
                  <a:lnTo>
                    <a:pt x="1317" y="819473"/>
                  </a:lnTo>
                  <a:lnTo>
                    <a:pt x="0" y="867045"/>
                  </a:lnTo>
                  <a:lnTo>
                    <a:pt x="1317" y="914617"/>
                  </a:lnTo>
                  <a:lnTo>
                    <a:pt x="5226" y="961519"/>
                  </a:lnTo>
                  <a:lnTo>
                    <a:pt x="11657" y="1007684"/>
                  </a:lnTo>
                  <a:lnTo>
                    <a:pt x="20544" y="1053047"/>
                  </a:lnTo>
                  <a:lnTo>
                    <a:pt x="31817" y="1097540"/>
                  </a:lnTo>
                  <a:lnTo>
                    <a:pt x="45409" y="1141098"/>
                  </a:lnTo>
                  <a:lnTo>
                    <a:pt x="61252" y="1183656"/>
                  </a:lnTo>
                  <a:lnTo>
                    <a:pt x="79278" y="1225146"/>
                  </a:lnTo>
                  <a:lnTo>
                    <a:pt x="99420" y="1265502"/>
                  </a:lnTo>
                  <a:lnTo>
                    <a:pt x="121608" y="1304659"/>
                  </a:lnTo>
                  <a:lnTo>
                    <a:pt x="145777" y="1342551"/>
                  </a:lnTo>
                  <a:lnTo>
                    <a:pt x="171856" y="1379111"/>
                  </a:lnTo>
                  <a:lnTo>
                    <a:pt x="199779" y="1414273"/>
                  </a:lnTo>
                  <a:lnTo>
                    <a:pt x="229478" y="1447971"/>
                  </a:lnTo>
                  <a:lnTo>
                    <a:pt x="260884" y="1480139"/>
                  </a:lnTo>
                  <a:lnTo>
                    <a:pt x="293930" y="1510711"/>
                  </a:lnTo>
                  <a:lnTo>
                    <a:pt x="328548" y="1539620"/>
                  </a:lnTo>
                  <a:lnTo>
                    <a:pt x="364670" y="1566801"/>
                  </a:lnTo>
                  <a:lnTo>
                    <a:pt x="402228" y="1592188"/>
                  </a:lnTo>
                  <a:lnTo>
                    <a:pt x="441154" y="1615713"/>
                  </a:lnTo>
                  <a:lnTo>
                    <a:pt x="481380" y="1637312"/>
                  </a:lnTo>
                  <a:lnTo>
                    <a:pt x="522839" y="1656919"/>
                  </a:lnTo>
                  <a:lnTo>
                    <a:pt x="565461" y="1674466"/>
                  </a:lnTo>
                  <a:lnTo>
                    <a:pt x="609180" y="1689888"/>
                  </a:lnTo>
                  <a:lnTo>
                    <a:pt x="653928" y="1703119"/>
                  </a:lnTo>
                  <a:lnTo>
                    <a:pt x="699636" y="1714092"/>
                  </a:lnTo>
                  <a:lnTo>
                    <a:pt x="746237" y="1722742"/>
                  </a:lnTo>
                  <a:lnTo>
                    <a:pt x="793662" y="1729003"/>
                  </a:lnTo>
                  <a:lnTo>
                    <a:pt x="841844" y="1732808"/>
                  </a:lnTo>
                  <a:lnTo>
                    <a:pt x="890715" y="1734091"/>
                  </a:lnTo>
                  <a:lnTo>
                    <a:pt x="939586" y="1732808"/>
                  </a:lnTo>
                  <a:lnTo>
                    <a:pt x="987768" y="1729003"/>
                  </a:lnTo>
                  <a:lnTo>
                    <a:pt x="1035194" y="1722742"/>
                  </a:lnTo>
                  <a:lnTo>
                    <a:pt x="1081795" y="1714092"/>
                  </a:lnTo>
                  <a:lnTo>
                    <a:pt x="1127503" y="1703119"/>
                  </a:lnTo>
                  <a:lnTo>
                    <a:pt x="1172250" y="1689888"/>
                  </a:lnTo>
                  <a:lnTo>
                    <a:pt x="1215969" y="1674466"/>
                  </a:lnTo>
                  <a:lnTo>
                    <a:pt x="1258592" y="1656919"/>
                  </a:lnTo>
                  <a:lnTo>
                    <a:pt x="1300050" y="1637312"/>
                  </a:lnTo>
                  <a:lnTo>
                    <a:pt x="1340276" y="1615713"/>
                  </a:lnTo>
                  <a:lnTo>
                    <a:pt x="1379202" y="1592188"/>
                  </a:lnTo>
                  <a:lnTo>
                    <a:pt x="1416760" y="1566801"/>
                  </a:lnTo>
                  <a:lnTo>
                    <a:pt x="1452882" y="1539620"/>
                  </a:lnTo>
                  <a:lnTo>
                    <a:pt x="1487500" y="1510711"/>
                  </a:lnTo>
                  <a:lnTo>
                    <a:pt x="1520546" y="1480139"/>
                  </a:lnTo>
                  <a:lnTo>
                    <a:pt x="1551953" y="1447971"/>
                  </a:lnTo>
                  <a:lnTo>
                    <a:pt x="1581651" y="1414273"/>
                  </a:lnTo>
                  <a:lnTo>
                    <a:pt x="1609574" y="1379111"/>
                  </a:lnTo>
                  <a:lnTo>
                    <a:pt x="1635654" y="1342551"/>
                  </a:lnTo>
                  <a:lnTo>
                    <a:pt x="1659822" y="1304659"/>
                  </a:lnTo>
                  <a:lnTo>
                    <a:pt x="1682011" y="1265502"/>
                  </a:lnTo>
                  <a:lnTo>
                    <a:pt x="1702152" y="1225146"/>
                  </a:lnTo>
                  <a:lnTo>
                    <a:pt x="1720179" y="1183656"/>
                  </a:lnTo>
                  <a:lnTo>
                    <a:pt x="1736022" y="1141098"/>
                  </a:lnTo>
                  <a:lnTo>
                    <a:pt x="1749614" y="1097540"/>
                  </a:lnTo>
                  <a:lnTo>
                    <a:pt x="1760887" y="1053047"/>
                  </a:lnTo>
                  <a:lnTo>
                    <a:pt x="1769773" y="1007684"/>
                  </a:lnTo>
                  <a:lnTo>
                    <a:pt x="1776204" y="961519"/>
                  </a:lnTo>
                  <a:lnTo>
                    <a:pt x="1780113" y="914617"/>
                  </a:lnTo>
                  <a:lnTo>
                    <a:pt x="1781431" y="867045"/>
                  </a:lnTo>
                  <a:lnTo>
                    <a:pt x="1780113" y="819473"/>
                  </a:lnTo>
                  <a:lnTo>
                    <a:pt x="1776204" y="772571"/>
                  </a:lnTo>
                  <a:lnTo>
                    <a:pt x="1769773" y="726406"/>
                  </a:lnTo>
                  <a:lnTo>
                    <a:pt x="1760887" y="681043"/>
                  </a:lnTo>
                  <a:lnTo>
                    <a:pt x="1749614" y="636550"/>
                  </a:lnTo>
                  <a:lnTo>
                    <a:pt x="1736022" y="592992"/>
                  </a:lnTo>
                  <a:lnTo>
                    <a:pt x="1720179" y="550434"/>
                  </a:lnTo>
                  <a:lnTo>
                    <a:pt x="1702152" y="508944"/>
                  </a:lnTo>
                  <a:lnTo>
                    <a:pt x="1682011" y="468588"/>
                  </a:lnTo>
                  <a:lnTo>
                    <a:pt x="1659822" y="429431"/>
                  </a:lnTo>
                  <a:lnTo>
                    <a:pt x="1635654" y="391539"/>
                  </a:lnTo>
                  <a:lnTo>
                    <a:pt x="1609574" y="354979"/>
                  </a:lnTo>
                  <a:lnTo>
                    <a:pt x="1581651" y="319817"/>
                  </a:lnTo>
                  <a:lnTo>
                    <a:pt x="1551953" y="286119"/>
                  </a:lnTo>
                  <a:lnTo>
                    <a:pt x="1520546" y="253951"/>
                  </a:lnTo>
                  <a:lnTo>
                    <a:pt x="1487500" y="223379"/>
                  </a:lnTo>
                  <a:lnTo>
                    <a:pt x="1452882" y="194470"/>
                  </a:lnTo>
                  <a:lnTo>
                    <a:pt x="1416760" y="167289"/>
                  </a:lnTo>
                  <a:lnTo>
                    <a:pt x="1379202" y="141902"/>
                  </a:lnTo>
                  <a:lnTo>
                    <a:pt x="1340276" y="118377"/>
                  </a:lnTo>
                  <a:lnTo>
                    <a:pt x="1300050" y="96778"/>
                  </a:lnTo>
                  <a:lnTo>
                    <a:pt x="1258592" y="77171"/>
                  </a:lnTo>
                  <a:lnTo>
                    <a:pt x="1215969" y="59624"/>
                  </a:lnTo>
                  <a:lnTo>
                    <a:pt x="1172250" y="44202"/>
                  </a:lnTo>
                  <a:lnTo>
                    <a:pt x="1127503" y="30971"/>
                  </a:lnTo>
                  <a:lnTo>
                    <a:pt x="1081795" y="19998"/>
                  </a:lnTo>
                  <a:lnTo>
                    <a:pt x="1035194" y="11348"/>
                  </a:lnTo>
                  <a:lnTo>
                    <a:pt x="987768" y="5087"/>
                  </a:lnTo>
                  <a:lnTo>
                    <a:pt x="939586" y="1282"/>
                  </a:lnTo>
                  <a:lnTo>
                    <a:pt x="890715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5606" y="2918551"/>
              <a:ext cx="1408430" cy="1370965"/>
            </a:xfrm>
            <a:custGeom>
              <a:avLst/>
              <a:gdLst/>
              <a:ahLst/>
              <a:cxnLst/>
              <a:rect l="l" t="t" r="r" b="b"/>
              <a:pathLst>
                <a:path w="1408429" h="1370964">
                  <a:moveTo>
                    <a:pt x="704058" y="0"/>
                  </a:moveTo>
                  <a:lnTo>
                    <a:pt x="655854" y="1581"/>
                  </a:lnTo>
                  <a:lnTo>
                    <a:pt x="608522" y="6256"/>
                  </a:lnTo>
                  <a:lnTo>
                    <a:pt x="562166" y="13923"/>
                  </a:lnTo>
                  <a:lnTo>
                    <a:pt x="516892" y="24481"/>
                  </a:lnTo>
                  <a:lnTo>
                    <a:pt x="472804" y="37826"/>
                  </a:lnTo>
                  <a:lnTo>
                    <a:pt x="430007" y="53858"/>
                  </a:lnTo>
                  <a:lnTo>
                    <a:pt x="388606" y="72473"/>
                  </a:lnTo>
                  <a:lnTo>
                    <a:pt x="348706" y="93570"/>
                  </a:lnTo>
                  <a:lnTo>
                    <a:pt x="310412" y="117046"/>
                  </a:lnTo>
                  <a:lnTo>
                    <a:pt x="273829" y="142800"/>
                  </a:lnTo>
                  <a:lnTo>
                    <a:pt x="239061" y="170730"/>
                  </a:lnTo>
                  <a:lnTo>
                    <a:pt x="206214" y="200733"/>
                  </a:lnTo>
                  <a:lnTo>
                    <a:pt x="175391" y="232708"/>
                  </a:lnTo>
                  <a:lnTo>
                    <a:pt x="146699" y="266552"/>
                  </a:lnTo>
                  <a:lnTo>
                    <a:pt x="120242" y="302163"/>
                  </a:lnTo>
                  <a:lnTo>
                    <a:pt x="96124" y="339439"/>
                  </a:lnTo>
                  <a:lnTo>
                    <a:pt x="74451" y="378279"/>
                  </a:lnTo>
                  <a:lnTo>
                    <a:pt x="55328" y="418579"/>
                  </a:lnTo>
                  <a:lnTo>
                    <a:pt x="38859" y="460239"/>
                  </a:lnTo>
                  <a:lnTo>
                    <a:pt x="25149" y="503155"/>
                  </a:lnTo>
                  <a:lnTo>
                    <a:pt x="14303" y="547226"/>
                  </a:lnTo>
                  <a:lnTo>
                    <a:pt x="6427" y="592350"/>
                  </a:lnTo>
                  <a:lnTo>
                    <a:pt x="1624" y="638424"/>
                  </a:lnTo>
                  <a:lnTo>
                    <a:pt x="0" y="685347"/>
                  </a:lnTo>
                  <a:lnTo>
                    <a:pt x="1624" y="732270"/>
                  </a:lnTo>
                  <a:lnTo>
                    <a:pt x="6427" y="778345"/>
                  </a:lnTo>
                  <a:lnTo>
                    <a:pt x="14303" y="823469"/>
                  </a:lnTo>
                  <a:lnTo>
                    <a:pt x="25149" y="867540"/>
                  </a:lnTo>
                  <a:lnTo>
                    <a:pt x="38859" y="910456"/>
                  </a:lnTo>
                  <a:lnTo>
                    <a:pt x="55328" y="952116"/>
                  </a:lnTo>
                  <a:lnTo>
                    <a:pt x="74451" y="992416"/>
                  </a:lnTo>
                  <a:lnTo>
                    <a:pt x="96124" y="1031256"/>
                  </a:lnTo>
                  <a:lnTo>
                    <a:pt x="120242" y="1068532"/>
                  </a:lnTo>
                  <a:lnTo>
                    <a:pt x="146699" y="1104143"/>
                  </a:lnTo>
                  <a:lnTo>
                    <a:pt x="175391" y="1137987"/>
                  </a:lnTo>
                  <a:lnTo>
                    <a:pt x="206214" y="1169962"/>
                  </a:lnTo>
                  <a:lnTo>
                    <a:pt x="239061" y="1199965"/>
                  </a:lnTo>
                  <a:lnTo>
                    <a:pt x="273829" y="1227895"/>
                  </a:lnTo>
                  <a:lnTo>
                    <a:pt x="310412" y="1253649"/>
                  </a:lnTo>
                  <a:lnTo>
                    <a:pt x="348706" y="1277126"/>
                  </a:lnTo>
                  <a:lnTo>
                    <a:pt x="388606" y="1298223"/>
                  </a:lnTo>
                  <a:lnTo>
                    <a:pt x="430007" y="1316838"/>
                  </a:lnTo>
                  <a:lnTo>
                    <a:pt x="472804" y="1332870"/>
                  </a:lnTo>
                  <a:lnTo>
                    <a:pt x="516892" y="1346215"/>
                  </a:lnTo>
                  <a:lnTo>
                    <a:pt x="562166" y="1356773"/>
                  </a:lnTo>
                  <a:lnTo>
                    <a:pt x="608522" y="1364440"/>
                  </a:lnTo>
                  <a:lnTo>
                    <a:pt x="655854" y="1369115"/>
                  </a:lnTo>
                  <a:lnTo>
                    <a:pt x="704058" y="1370697"/>
                  </a:lnTo>
                  <a:lnTo>
                    <a:pt x="752262" y="1369115"/>
                  </a:lnTo>
                  <a:lnTo>
                    <a:pt x="799595" y="1364440"/>
                  </a:lnTo>
                  <a:lnTo>
                    <a:pt x="845951" y="1356773"/>
                  </a:lnTo>
                  <a:lnTo>
                    <a:pt x="891225" y="1346215"/>
                  </a:lnTo>
                  <a:lnTo>
                    <a:pt x="935313" y="1332870"/>
                  </a:lnTo>
                  <a:lnTo>
                    <a:pt x="978110" y="1316838"/>
                  </a:lnTo>
                  <a:lnTo>
                    <a:pt x="1019510" y="1298223"/>
                  </a:lnTo>
                  <a:lnTo>
                    <a:pt x="1059410" y="1277126"/>
                  </a:lnTo>
                  <a:lnTo>
                    <a:pt x="1097704" y="1253649"/>
                  </a:lnTo>
                  <a:lnTo>
                    <a:pt x="1134288" y="1227895"/>
                  </a:lnTo>
                  <a:lnTo>
                    <a:pt x="1169056" y="1199965"/>
                  </a:lnTo>
                  <a:lnTo>
                    <a:pt x="1201903" y="1169962"/>
                  </a:lnTo>
                  <a:lnTo>
                    <a:pt x="1232725" y="1137987"/>
                  </a:lnTo>
                  <a:lnTo>
                    <a:pt x="1261418" y="1104143"/>
                  </a:lnTo>
                  <a:lnTo>
                    <a:pt x="1287875" y="1068532"/>
                  </a:lnTo>
                  <a:lnTo>
                    <a:pt x="1311992" y="1031256"/>
                  </a:lnTo>
                  <a:lnTo>
                    <a:pt x="1333665" y="992416"/>
                  </a:lnTo>
                  <a:lnTo>
                    <a:pt x="1352789" y="952116"/>
                  </a:lnTo>
                  <a:lnTo>
                    <a:pt x="1369258" y="910456"/>
                  </a:lnTo>
                  <a:lnTo>
                    <a:pt x="1382967" y="867540"/>
                  </a:lnTo>
                  <a:lnTo>
                    <a:pt x="1393813" y="823469"/>
                  </a:lnTo>
                  <a:lnTo>
                    <a:pt x="1401690" y="778345"/>
                  </a:lnTo>
                  <a:lnTo>
                    <a:pt x="1406493" y="732270"/>
                  </a:lnTo>
                  <a:lnTo>
                    <a:pt x="1408117" y="685347"/>
                  </a:lnTo>
                  <a:lnTo>
                    <a:pt x="1406493" y="638424"/>
                  </a:lnTo>
                  <a:lnTo>
                    <a:pt x="1401690" y="592350"/>
                  </a:lnTo>
                  <a:lnTo>
                    <a:pt x="1393813" y="547226"/>
                  </a:lnTo>
                  <a:lnTo>
                    <a:pt x="1382967" y="503155"/>
                  </a:lnTo>
                  <a:lnTo>
                    <a:pt x="1369258" y="460239"/>
                  </a:lnTo>
                  <a:lnTo>
                    <a:pt x="1352789" y="418579"/>
                  </a:lnTo>
                  <a:lnTo>
                    <a:pt x="1333665" y="378279"/>
                  </a:lnTo>
                  <a:lnTo>
                    <a:pt x="1311992" y="339439"/>
                  </a:lnTo>
                  <a:lnTo>
                    <a:pt x="1287875" y="302163"/>
                  </a:lnTo>
                  <a:lnTo>
                    <a:pt x="1261418" y="266552"/>
                  </a:lnTo>
                  <a:lnTo>
                    <a:pt x="1232725" y="232708"/>
                  </a:lnTo>
                  <a:lnTo>
                    <a:pt x="1201903" y="200733"/>
                  </a:lnTo>
                  <a:lnTo>
                    <a:pt x="1169056" y="170730"/>
                  </a:lnTo>
                  <a:lnTo>
                    <a:pt x="1134288" y="142800"/>
                  </a:lnTo>
                  <a:lnTo>
                    <a:pt x="1097704" y="117046"/>
                  </a:lnTo>
                  <a:lnTo>
                    <a:pt x="1059410" y="93570"/>
                  </a:lnTo>
                  <a:lnTo>
                    <a:pt x="1019510" y="72473"/>
                  </a:lnTo>
                  <a:lnTo>
                    <a:pt x="978110" y="53858"/>
                  </a:lnTo>
                  <a:lnTo>
                    <a:pt x="935313" y="37826"/>
                  </a:lnTo>
                  <a:lnTo>
                    <a:pt x="891225" y="24481"/>
                  </a:lnTo>
                  <a:lnTo>
                    <a:pt x="845951" y="13923"/>
                  </a:lnTo>
                  <a:lnTo>
                    <a:pt x="799595" y="6256"/>
                  </a:lnTo>
                  <a:lnTo>
                    <a:pt x="752262" y="1581"/>
                  </a:lnTo>
                  <a:lnTo>
                    <a:pt x="704058" y="0"/>
                  </a:lnTo>
                  <a:close/>
                </a:path>
              </a:pathLst>
            </a:custGeom>
            <a:solidFill>
              <a:srgbClr val="E1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1914" y="3134018"/>
              <a:ext cx="998219" cy="972185"/>
            </a:xfrm>
            <a:custGeom>
              <a:avLst/>
              <a:gdLst/>
              <a:ahLst/>
              <a:cxnLst/>
              <a:rect l="l" t="t" r="r" b="b"/>
              <a:pathLst>
                <a:path w="998220" h="972185">
                  <a:moveTo>
                    <a:pt x="499079" y="0"/>
                  </a:moveTo>
                  <a:lnTo>
                    <a:pt x="451014" y="2223"/>
                  </a:lnTo>
                  <a:lnTo>
                    <a:pt x="404242" y="8760"/>
                  </a:lnTo>
                  <a:lnTo>
                    <a:pt x="358972" y="19404"/>
                  </a:lnTo>
                  <a:lnTo>
                    <a:pt x="315413" y="33954"/>
                  </a:lnTo>
                  <a:lnTo>
                    <a:pt x="273773" y="52205"/>
                  </a:lnTo>
                  <a:lnTo>
                    <a:pt x="234263" y="73953"/>
                  </a:lnTo>
                  <a:lnTo>
                    <a:pt x="197092" y="98996"/>
                  </a:lnTo>
                  <a:lnTo>
                    <a:pt x="162468" y="127130"/>
                  </a:lnTo>
                  <a:lnTo>
                    <a:pt x="130600" y="158150"/>
                  </a:lnTo>
                  <a:lnTo>
                    <a:pt x="101699" y="191854"/>
                  </a:lnTo>
                  <a:lnTo>
                    <a:pt x="75972" y="228038"/>
                  </a:lnTo>
                  <a:lnTo>
                    <a:pt x="53630" y="266498"/>
                  </a:lnTo>
                  <a:lnTo>
                    <a:pt x="34881" y="307031"/>
                  </a:lnTo>
                  <a:lnTo>
                    <a:pt x="19934" y="349433"/>
                  </a:lnTo>
                  <a:lnTo>
                    <a:pt x="8999" y="393500"/>
                  </a:lnTo>
                  <a:lnTo>
                    <a:pt x="2284" y="439029"/>
                  </a:lnTo>
                  <a:lnTo>
                    <a:pt x="0" y="485816"/>
                  </a:lnTo>
                  <a:lnTo>
                    <a:pt x="2284" y="532604"/>
                  </a:lnTo>
                  <a:lnTo>
                    <a:pt x="8999" y="578133"/>
                  </a:lnTo>
                  <a:lnTo>
                    <a:pt x="19934" y="622201"/>
                  </a:lnTo>
                  <a:lnTo>
                    <a:pt x="34881" y="664603"/>
                  </a:lnTo>
                  <a:lnTo>
                    <a:pt x="53630" y="705135"/>
                  </a:lnTo>
                  <a:lnTo>
                    <a:pt x="75972" y="743596"/>
                  </a:lnTo>
                  <a:lnTo>
                    <a:pt x="101699" y="779779"/>
                  </a:lnTo>
                  <a:lnTo>
                    <a:pt x="130600" y="813483"/>
                  </a:lnTo>
                  <a:lnTo>
                    <a:pt x="162468" y="844504"/>
                  </a:lnTo>
                  <a:lnTo>
                    <a:pt x="197092" y="872638"/>
                  </a:lnTo>
                  <a:lnTo>
                    <a:pt x="234263" y="897681"/>
                  </a:lnTo>
                  <a:lnTo>
                    <a:pt x="273773" y="919429"/>
                  </a:lnTo>
                  <a:lnTo>
                    <a:pt x="315413" y="937680"/>
                  </a:lnTo>
                  <a:lnTo>
                    <a:pt x="358972" y="952230"/>
                  </a:lnTo>
                  <a:lnTo>
                    <a:pt x="404242" y="962875"/>
                  </a:lnTo>
                  <a:lnTo>
                    <a:pt x="451014" y="969411"/>
                  </a:lnTo>
                  <a:lnTo>
                    <a:pt x="499079" y="971635"/>
                  </a:lnTo>
                  <a:lnTo>
                    <a:pt x="547144" y="969411"/>
                  </a:lnTo>
                  <a:lnTo>
                    <a:pt x="593916" y="962875"/>
                  </a:lnTo>
                  <a:lnTo>
                    <a:pt x="639186" y="952230"/>
                  </a:lnTo>
                  <a:lnTo>
                    <a:pt x="682745" y="937680"/>
                  </a:lnTo>
                  <a:lnTo>
                    <a:pt x="724384" y="919429"/>
                  </a:lnTo>
                  <a:lnTo>
                    <a:pt x="763894" y="897681"/>
                  </a:lnTo>
                  <a:lnTo>
                    <a:pt x="801066" y="872638"/>
                  </a:lnTo>
                  <a:lnTo>
                    <a:pt x="835690" y="844504"/>
                  </a:lnTo>
                  <a:lnTo>
                    <a:pt x="867557" y="813483"/>
                  </a:lnTo>
                  <a:lnTo>
                    <a:pt x="896459" y="779779"/>
                  </a:lnTo>
                  <a:lnTo>
                    <a:pt x="922186" y="743596"/>
                  </a:lnTo>
                  <a:lnTo>
                    <a:pt x="944528" y="705135"/>
                  </a:lnTo>
                  <a:lnTo>
                    <a:pt x="963277" y="664603"/>
                  </a:lnTo>
                  <a:lnTo>
                    <a:pt x="978224" y="622201"/>
                  </a:lnTo>
                  <a:lnTo>
                    <a:pt x="989159" y="578133"/>
                  </a:lnTo>
                  <a:lnTo>
                    <a:pt x="995874" y="532604"/>
                  </a:lnTo>
                  <a:lnTo>
                    <a:pt x="998159" y="485816"/>
                  </a:lnTo>
                  <a:lnTo>
                    <a:pt x="995874" y="439029"/>
                  </a:lnTo>
                  <a:lnTo>
                    <a:pt x="989159" y="393500"/>
                  </a:lnTo>
                  <a:lnTo>
                    <a:pt x="978224" y="349433"/>
                  </a:lnTo>
                  <a:lnTo>
                    <a:pt x="963277" y="307031"/>
                  </a:lnTo>
                  <a:lnTo>
                    <a:pt x="944528" y="266498"/>
                  </a:lnTo>
                  <a:lnTo>
                    <a:pt x="922186" y="228038"/>
                  </a:lnTo>
                  <a:lnTo>
                    <a:pt x="896459" y="191854"/>
                  </a:lnTo>
                  <a:lnTo>
                    <a:pt x="867557" y="158150"/>
                  </a:lnTo>
                  <a:lnTo>
                    <a:pt x="835690" y="127130"/>
                  </a:lnTo>
                  <a:lnTo>
                    <a:pt x="801066" y="98996"/>
                  </a:lnTo>
                  <a:lnTo>
                    <a:pt x="763894" y="73953"/>
                  </a:lnTo>
                  <a:lnTo>
                    <a:pt x="724384" y="52205"/>
                  </a:lnTo>
                  <a:lnTo>
                    <a:pt x="682745" y="33954"/>
                  </a:lnTo>
                  <a:lnTo>
                    <a:pt x="639186" y="19404"/>
                  </a:lnTo>
                  <a:lnTo>
                    <a:pt x="593916" y="8760"/>
                  </a:lnTo>
                  <a:lnTo>
                    <a:pt x="547144" y="2223"/>
                  </a:lnTo>
                  <a:lnTo>
                    <a:pt x="499079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51490" y="4439291"/>
            <a:ext cx="4054475" cy="1369695"/>
          </a:xfrm>
          <a:prstGeom prst="rect">
            <a:avLst/>
          </a:prstGeom>
          <a:solidFill>
            <a:srgbClr val="A8D08C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400">
              <a:latin typeface="Times New Roman"/>
              <a:cs typeface="Times New Roman"/>
            </a:endParaRPr>
          </a:p>
          <a:p>
            <a:pPr marL="151130" marR="142240" indent="-635" algn="ctr">
              <a:lnSpc>
                <a:spcPct val="99500"/>
              </a:lnSpc>
            </a:pPr>
            <a:r>
              <a:rPr sz="1400" i="1" spc="-35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sz="1400" i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002060"/>
                </a:solidFill>
                <a:latin typeface="Arial"/>
                <a:cs typeface="Arial"/>
              </a:rPr>
              <a:t>efectividad</a:t>
            </a:r>
            <a:r>
              <a:rPr sz="1350" b="1" i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desempeño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permiten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establecer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objetivamente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1400" i="1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componente</a:t>
            </a:r>
            <a:r>
              <a:rPr sz="1400" i="1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SbN</a:t>
            </a:r>
            <a:r>
              <a:rPr sz="1400" i="1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sz="1400" i="1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cumpliendo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desafío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cual</a:t>
            </a: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fue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propuesto.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468" y="3261291"/>
            <a:ext cx="2298065" cy="65405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35585" marR="228600" indent="314960">
              <a:lnSpc>
                <a:spcPct val="107100"/>
              </a:lnSpc>
              <a:spcBef>
                <a:spcPts val="36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Efectividad</a:t>
            </a:r>
            <a:r>
              <a:rPr sz="15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desempeño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95" dirty="0">
                <a:solidFill>
                  <a:srgbClr val="FFFFFF"/>
                </a:solidFill>
                <a:latin typeface="Trebuchet MS"/>
                <a:cs typeface="Trebuchet MS"/>
              </a:rPr>
              <a:t>SbN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7062" y="3261291"/>
            <a:ext cx="2298065" cy="65278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45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Objetivo/desafío/hito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260" y="3261291"/>
            <a:ext cx="2298065" cy="424815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705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Componentes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90428" y="5682681"/>
            <a:ext cx="1681480" cy="96393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  <a:spcBef>
                <a:spcPts val="5"/>
              </a:spcBef>
            </a:pPr>
            <a:r>
              <a:rPr sz="1950" b="1" spc="-10" dirty="0">
                <a:solidFill>
                  <a:srgbClr val="FFFFFF"/>
                </a:solidFill>
                <a:latin typeface="Trebuchet MS"/>
                <a:cs typeface="Trebuchet MS"/>
              </a:rPr>
              <a:t>Función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432" y="1457183"/>
            <a:ext cx="2475230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35" algn="ctr">
              <a:lnSpc>
                <a:spcPct val="105200"/>
              </a:lnSpc>
              <a:spcBef>
                <a:spcPts val="55"/>
              </a:spcBef>
            </a:pP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Se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utiliza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para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realizar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un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ánalisis sistemático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los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datos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(monitoreo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1150" b="1" spc="-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evaluación)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4032" y="2422652"/>
            <a:ext cx="16954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97205" marR="5080" indent="-48514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Es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usado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identificar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y</a:t>
            </a:r>
            <a:r>
              <a:rPr sz="1200" spc="-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describir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259" y="3685824"/>
            <a:ext cx="2298065" cy="654050"/>
          </a:xfrm>
          <a:custGeom>
            <a:avLst/>
            <a:gdLst/>
            <a:ahLst/>
            <a:cxnLst/>
            <a:rect l="l" t="t" r="r" b="b"/>
            <a:pathLst>
              <a:path w="2298065" h="654050">
                <a:moveTo>
                  <a:pt x="2297492" y="0"/>
                </a:moveTo>
                <a:lnTo>
                  <a:pt x="0" y="0"/>
                </a:lnTo>
                <a:lnTo>
                  <a:pt x="0" y="653563"/>
                </a:lnTo>
                <a:lnTo>
                  <a:pt x="2297492" y="653563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2260" y="3685824"/>
            <a:ext cx="2298065" cy="654050"/>
          </a:xfrm>
          <a:prstGeom prst="rect">
            <a:avLst/>
          </a:prstGeom>
          <a:ln w="12701">
            <a:solidFill>
              <a:srgbClr val="0070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5895" marR="168275" algn="ctr">
              <a:lnSpc>
                <a:spcPct val="100800"/>
              </a:lnSpc>
              <a:spcBef>
                <a:spcPts val="2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 la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superficie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siembra de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plantas</a:t>
            </a:r>
            <a:r>
              <a:rPr sz="1200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para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38" y="4541011"/>
            <a:ext cx="1078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tienen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3721" y="6289908"/>
            <a:ext cx="2298065" cy="450215"/>
          </a:xfrm>
          <a:custGeom>
            <a:avLst/>
            <a:gdLst/>
            <a:ahLst/>
            <a:cxnLst/>
            <a:rect l="l" t="t" r="r" b="b"/>
            <a:pathLst>
              <a:path w="2298065" h="450215">
                <a:moveTo>
                  <a:pt x="2297492" y="0"/>
                </a:moveTo>
                <a:lnTo>
                  <a:pt x="0" y="0"/>
                </a:lnTo>
                <a:lnTo>
                  <a:pt x="0" y="449651"/>
                </a:lnTo>
                <a:lnTo>
                  <a:pt x="2297492" y="4496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57371" y="5112757"/>
          <a:ext cx="2297430" cy="161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Capacidad</a:t>
                      </a:r>
                      <a:r>
                        <a:rPr sz="1550" b="1" spc="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intrínseca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rgbClr val="0042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01600" marR="93345" indent="-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Propiedad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10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habilidad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técnica,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ecológica</a:t>
                      </a:r>
                      <a:r>
                        <a:rPr sz="1200" spc="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física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(estructural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funcional)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857250" marR="189865" indent="-660400">
                        <a:lnSpc>
                          <a:spcPts val="142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Por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ejemplo, área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total 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para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siembra.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948468" y="6351935"/>
            <a:ext cx="2440940" cy="277495"/>
          </a:xfrm>
          <a:custGeom>
            <a:avLst/>
            <a:gdLst/>
            <a:ahLst/>
            <a:cxnLst/>
            <a:rect l="l" t="t" r="r" b="b"/>
            <a:pathLst>
              <a:path w="2440940" h="277495">
                <a:moveTo>
                  <a:pt x="2440468" y="0"/>
                </a:moveTo>
                <a:lnTo>
                  <a:pt x="0" y="0"/>
                </a:lnTo>
                <a:lnTo>
                  <a:pt x="0" y="276959"/>
                </a:lnTo>
                <a:lnTo>
                  <a:pt x="2440468" y="276959"/>
                </a:lnTo>
                <a:lnTo>
                  <a:pt x="2440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1765" y="6372859"/>
            <a:ext cx="179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permiten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realizar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664" y="2938956"/>
            <a:ext cx="1226820" cy="461645"/>
          </a:xfrm>
          <a:custGeom>
            <a:avLst/>
            <a:gdLst/>
            <a:ahLst/>
            <a:cxnLst/>
            <a:rect l="l" t="t" r="r" b="b"/>
            <a:pathLst>
              <a:path w="1226820" h="461645">
                <a:moveTo>
                  <a:pt x="1226431" y="0"/>
                </a:moveTo>
                <a:lnTo>
                  <a:pt x="0" y="0"/>
                </a:lnTo>
                <a:lnTo>
                  <a:pt x="0" y="461623"/>
                </a:lnTo>
                <a:lnTo>
                  <a:pt x="1226431" y="461623"/>
                </a:lnTo>
                <a:lnTo>
                  <a:pt x="1226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0998" y="2959100"/>
            <a:ext cx="89471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7950" marR="5080" indent="-9525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Definidos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acuerdo</a:t>
            </a:r>
            <a:r>
              <a:rPr sz="1200" spc="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17062" y="3912839"/>
            <a:ext cx="2298065" cy="469265"/>
          </a:xfrm>
          <a:custGeom>
            <a:avLst/>
            <a:gdLst/>
            <a:ahLst/>
            <a:cxnLst/>
            <a:rect l="l" t="t" r="r" b="b"/>
            <a:pathLst>
              <a:path w="2298065" h="469264">
                <a:moveTo>
                  <a:pt x="2297492" y="0"/>
                </a:moveTo>
                <a:lnTo>
                  <a:pt x="0" y="0"/>
                </a:lnTo>
                <a:lnTo>
                  <a:pt x="0" y="469251"/>
                </a:lnTo>
                <a:lnTo>
                  <a:pt x="2297492" y="4692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217062" y="3913847"/>
            <a:ext cx="2298065" cy="468630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75640" marR="188595" indent="-478790">
              <a:lnSpc>
                <a:spcPts val="1390"/>
              </a:lnSpc>
              <a:spcBef>
                <a:spcPts val="3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producción</a:t>
            </a:r>
            <a:r>
              <a:rPr sz="1200" spc="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r>
              <a:rPr sz="1200" spc="-8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(kg/ha)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2324" y="3108452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Determinan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la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43239" y="4605590"/>
            <a:ext cx="1830070" cy="277495"/>
          </a:xfrm>
          <a:custGeom>
            <a:avLst/>
            <a:gdLst/>
            <a:ahLst/>
            <a:cxnLst/>
            <a:rect l="l" t="t" r="r" b="b"/>
            <a:pathLst>
              <a:path w="1830070" h="277495">
                <a:moveTo>
                  <a:pt x="1829669" y="0"/>
                </a:moveTo>
                <a:lnTo>
                  <a:pt x="0" y="0"/>
                </a:lnTo>
                <a:lnTo>
                  <a:pt x="0" y="276959"/>
                </a:lnTo>
                <a:lnTo>
                  <a:pt x="1829669" y="276959"/>
                </a:lnTo>
                <a:lnTo>
                  <a:pt x="1829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03242" y="4626355"/>
            <a:ext cx="1109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Vinculado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87076" y="6369811"/>
            <a:ext cx="1236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002060"/>
                </a:solidFill>
                <a:latin typeface="Arial"/>
                <a:cs typeface="Arial"/>
              </a:rPr>
              <a:t>“efectividad</a:t>
            </a:r>
            <a:r>
              <a:rPr sz="1200" i="1" spc="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2060"/>
                </a:solidFill>
                <a:latin typeface="Arial"/>
                <a:cs typeface="Arial"/>
              </a:rPr>
              <a:t>real”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12561" y="5068316"/>
            <a:ext cx="8604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i="1" spc="-10" dirty="0">
                <a:solidFill>
                  <a:srgbClr val="002060"/>
                </a:solidFill>
                <a:latin typeface="Arial"/>
                <a:cs typeface="Arial"/>
              </a:rPr>
              <a:t>“efectividad esperada”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15432" y="1318924"/>
            <a:ext cx="3499485" cy="1288415"/>
          </a:xfrm>
          <a:custGeom>
            <a:avLst/>
            <a:gdLst/>
            <a:ahLst/>
            <a:cxnLst/>
            <a:rect l="l" t="t" r="r" b="b"/>
            <a:pathLst>
              <a:path w="3499484" h="1288414">
                <a:moveTo>
                  <a:pt x="3499121" y="0"/>
                </a:moveTo>
                <a:lnTo>
                  <a:pt x="0" y="0"/>
                </a:lnTo>
                <a:lnTo>
                  <a:pt x="0" y="1287875"/>
                </a:lnTo>
                <a:lnTo>
                  <a:pt x="3499121" y="1287875"/>
                </a:lnTo>
                <a:lnTo>
                  <a:pt x="34991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152763" y="1389379"/>
            <a:ext cx="1281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comission.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2021.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06857" y="1389379"/>
            <a:ext cx="18846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>
              <a:lnSpc>
                <a:spcPts val="1390"/>
              </a:lnSpc>
              <a:spcBef>
                <a:spcPts val="185"/>
              </a:spcBef>
              <a:tabLst>
                <a:tab pos="860425" algn="l"/>
                <a:tab pos="920115" algn="l"/>
                <a:tab pos="1213485" algn="l"/>
                <a:tab pos="13519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Adaptado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European Evaluating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the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Impact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8857" y="1566164"/>
            <a:ext cx="1294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7345" algn="l"/>
              </a:tabLst>
            </a:pP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of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Nature-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based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06857" y="1758188"/>
            <a:ext cx="332740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99400"/>
              </a:lnSpc>
              <a:spcBef>
                <a:spcPts val="105"/>
              </a:spcBef>
              <a:tabLst>
                <a:tab pos="855344" algn="l"/>
                <a:tab pos="1150620" algn="l"/>
                <a:tab pos="2055495" algn="l"/>
                <a:tab pos="24314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Solutions: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4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Handbook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for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Practitioners.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impact-</a:t>
            </a:r>
            <a:r>
              <a:rPr sz="1200" u="sng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nature-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based-solutions-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handbook-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200" u="sng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may-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06_en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2396" y="1666747"/>
            <a:ext cx="1885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medir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el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nivel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éxito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73" y="104292"/>
            <a:ext cx="6782434" cy="1164590"/>
          </a:xfrm>
          <a:custGeom>
            <a:avLst/>
            <a:gdLst/>
            <a:ahLst/>
            <a:cxnLst/>
            <a:rect l="l" t="t" r="r" b="b"/>
            <a:pathLst>
              <a:path w="6782434" h="1164590">
                <a:moveTo>
                  <a:pt x="6200460" y="0"/>
                </a:moveTo>
                <a:lnTo>
                  <a:pt x="581980" y="0"/>
                </a:lnTo>
                <a:lnTo>
                  <a:pt x="534249" y="1929"/>
                </a:lnTo>
                <a:lnTo>
                  <a:pt x="487580" y="7617"/>
                </a:lnTo>
                <a:lnTo>
                  <a:pt x="442124" y="16913"/>
                </a:lnTo>
                <a:lnTo>
                  <a:pt x="398029" y="29669"/>
                </a:lnTo>
                <a:lnTo>
                  <a:pt x="355447" y="45734"/>
                </a:lnTo>
                <a:lnTo>
                  <a:pt x="314527" y="64959"/>
                </a:lnTo>
                <a:lnTo>
                  <a:pt x="275418" y="87193"/>
                </a:lnTo>
                <a:lnTo>
                  <a:pt x="238270" y="112288"/>
                </a:lnTo>
                <a:lnTo>
                  <a:pt x="203233" y="140092"/>
                </a:lnTo>
                <a:lnTo>
                  <a:pt x="170458" y="170457"/>
                </a:lnTo>
                <a:lnTo>
                  <a:pt x="140093" y="203233"/>
                </a:lnTo>
                <a:lnTo>
                  <a:pt x="112288" y="238270"/>
                </a:lnTo>
                <a:lnTo>
                  <a:pt x="87194" y="275417"/>
                </a:lnTo>
                <a:lnTo>
                  <a:pt x="64959" y="314526"/>
                </a:lnTo>
                <a:lnTo>
                  <a:pt x="45734" y="355447"/>
                </a:lnTo>
                <a:lnTo>
                  <a:pt x="29669" y="398029"/>
                </a:lnTo>
                <a:lnTo>
                  <a:pt x="16913" y="442124"/>
                </a:lnTo>
                <a:lnTo>
                  <a:pt x="7617" y="487580"/>
                </a:lnTo>
                <a:lnTo>
                  <a:pt x="1929" y="534249"/>
                </a:lnTo>
                <a:lnTo>
                  <a:pt x="0" y="581973"/>
                </a:lnTo>
                <a:lnTo>
                  <a:pt x="1929" y="629705"/>
                </a:lnTo>
                <a:lnTo>
                  <a:pt x="7617" y="676374"/>
                </a:lnTo>
                <a:lnTo>
                  <a:pt x="16913" y="721830"/>
                </a:lnTo>
                <a:lnTo>
                  <a:pt x="29669" y="765924"/>
                </a:lnTo>
                <a:lnTo>
                  <a:pt x="45734" y="808507"/>
                </a:lnTo>
                <a:lnTo>
                  <a:pt x="64959" y="849427"/>
                </a:lnTo>
                <a:lnTo>
                  <a:pt x="87194" y="888536"/>
                </a:lnTo>
                <a:lnTo>
                  <a:pt x="112288" y="925684"/>
                </a:lnTo>
                <a:lnTo>
                  <a:pt x="140093" y="960720"/>
                </a:lnTo>
                <a:lnTo>
                  <a:pt x="170458" y="993496"/>
                </a:lnTo>
                <a:lnTo>
                  <a:pt x="203233" y="1023861"/>
                </a:lnTo>
                <a:lnTo>
                  <a:pt x="238270" y="1051666"/>
                </a:lnTo>
                <a:lnTo>
                  <a:pt x="275418" y="1076760"/>
                </a:lnTo>
                <a:lnTo>
                  <a:pt x="314527" y="1098995"/>
                </a:lnTo>
                <a:lnTo>
                  <a:pt x="355447" y="1118219"/>
                </a:lnTo>
                <a:lnTo>
                  <a:pt x="398029" y="1134285"/>
                </a:lnTo>
                <a:lnTo>
                  <a:pt x="442124" y="1147041"/>
                </a:lnTo>
                <a:lnTo>
                  <a:pt x="487580" y="1156337"/>
                </a:lnTo>
                <a:lnTo>
                  <a:pt x="534249" y="1162025"/>
                </a:lnTo>
                <a:lnTo>
                  <a:pt x="581980" y="1163955"/>
                </a:lnTo>
                <a:lnTo>
                  <a:pt x="6200454" y="1163962"/>
                </a:lnTo>
                <a:lnTo>
                  <a:pt x="6248185" y="1162033"/>
                </a:lnTo>
                <a:lnTo>
                  <a:pt x="6294854" y="1156345"/>
                </a:lnTo>
                <a:lnTo>
                  <a:pt x="6340311" y="1147048"/>
                </a:lnTo>
                <a:lnTo>
                  <a:pt x="6384405" y="1134292"/>
                </a:lnTo>
                <a:lnTo>
                  <a:pt x="6426987" y="1118227"/>
                </a:lnTo>
                <a:lnTo>
                  <a:pt x="6467908" y="1099002"/>
                </a:lnTo>
                <a:lnTo>
                  <a:pt x="6507016" y="1076768"/>
                </a:lnTo>
                <a:lnTo>
                  <a:pt x="6544164" y="1051673"/>
                </a:lnTo>
                <a:lnTo>
                  <a:pt x="6579201" y="1023869"/>
                </a:lnTo>
                <a:lnTo>
                  <a:pt x="6611976" y="993504"/>
                </a:lnTo>
                <a:lnTo>
                  <a:pt x="6642341" y="960728"/>
                </a:lnTo>
                <a:lnTo>
                  <a:pt x="6670146" y="925691"/>
                </a:lnTo>
                <a:lnTo>
                  <a:pt x="6695240" y="888544"/>
                </a:lnTo>
                <a:lnTo>
                  <a:pt x="6717475" y="849435"/>
                </a:lnTo>
                <a:lnTo>
                  <a:pt x="6736699" y="808514"/>
                </a:lnTo>
                <a:lnTo>
                  <a:pt x="6752764" y="765932"/>
                </a:lnTo>
                <a:lnTo>
                  <a:pt x="6765520" y="721838"/>
                </a:lnTo>
                <a:lnTo>
                  <a:pt x="6774817" y="676381"/>
                </a:lnTo>
                <a:lnTo>
                  <a:pt x="6780505" y="629712"/>
                </a:lnTo>
                <a:lnTo>
                  <a:pt x="6782434" y="581981"/>
                </a:lnTo>
                <a:lnTo>
                  <a:pt x="6780512" y="534249"/>
                </a:lnTo>
                <a:lnTo>
                  <a:pt x="6774825" y="487580"/>
                </a:lnTo>
                <a:lnTo>
                  <a:pt x="6765528" y="442124"/>
                </a:lnTo>
                <a:lnTo>
                  <a:pt x="6752772" y="398029"/>
                </a:lnTo>
                <a:lnTo>
                  <a:pt x="6736707" y="355447"/>
                </a:lnTo>
                <a:lnTo>
                  <a:pt x="6717482" y="314526"/>
                </a:lnTo>
                <a:lnTo>
                  <a:pt x="6695247" y="275417"/>
                </a:lnTo>
                <a:lnTo>
                  <a:pt x="6670153" y="238270"/>
                </a:lnTo>
                <a:lnTo>
                  <a:pt x="6642348" y="203233"/>
                </a:lnTo>
                <a:lnTo>
                  <a:pt x="6611983" y="170457"/>
                </a:lnTo>
                <a:lnTo>
                  <a:pt x="6579207" y="140092"/>
                </a:lnTo>
                <a:lnTo>
                  <a:pt x="6544171" y="112288"/>
                </a:lnTo>
                <a:lnTo>
                  <a:pt x="6507023" y="87193"/>
                </a:lnTo>
                <a:lnTo>
                  <a:pt x="6467914" y="64959"/>
                </a:lnTo>
                <a:lnTo>
                  <a:pt x="6426994" y="45734"/>
                </a:lnTo>
                <a:lnTo>
                  <a:pt x="6384411" y="29669"/>
                </a:lnTo>
                <a:lnTo>
                  <a:pt x="6340317" y="16913"/>
                </a:lnTo>
                <a:lnTo>
                  <a:pt x="6294861" y="7617"/>
                </a:lnTo>
                <a:lnTo>
                  <a:pt x="6248192" y="1929"/>
                </a:lnTo>
                <a:lnTo>
                  <a:pt x="620046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44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35"/>
              </a:spcBef>
            </a:pPr>
            <a:r>
              <a:rPr sz="3100" spc="140" dirty="0"/>
              <a:t>¿Qué</a:t>
            </a:r>
            <a:r>
              <a:rPr sz="3100" spc="-70" dirty="0"/>
              <a:t> </a:t>
            </a:r>
            <a:r>
              <a:rPr sz="3100" dirty="0"/>
              <a:t>es</a:t>
            </a:r>
            <a:r>
              <a:rPr sz="3100" spc="-75" dirty="0"/>
              <a:t> </a:t>
            </a:r>
            <a:r>
              <a:rPr sz="3100" dirty="0"/>
              <a:t>un</a:t>
            </a:r>
            <a:r>
              <a:rPr sz="3100" spc="-70" dirty="0"/>
              <a:t> </a:t>
            </a:r>
            <a:r>
              <a:rPr sz="3100" spc="-10" dirty="0"/>
              <a:t>indicador?</a:t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130540" cy="624777"/>
          </a:xfrm>
          <a:custGeom>
            <a:avLst/>
            <a:gdLst/>
            <a:ahLst/>
            <a:cxnLst/>
            <a:rect l="l" t="t" r="r" b="b"/>
            <a:pathLst>
              <a:path w="8130540" h="1397000">
                <a:moveTo>
                  <a:pt x="8130006" y="698182"/>
                </a:moveTo>
                <a:lnTo>
                  <a:pt x="8128394" y="650379"/>
                </a:lnTo>
                <a:lnTo>
                  <a:pt x="8123631" y="603440"/>
                </a:lnTo>
                <a:lnTo>
                  <a:pt x="8115821" y="557466"/>
                </a:lnTo>
                <a:lnTo>
                  <a:pt x="8105064" y="512572"/>
                </a:lnTo>
                <a:lnTo>
                  <a:pt x="8091475" y="468858"/>
                </a:lnTo>
                <a:lnTo>
                  <a:pt x="8075142" y="426415"/>
                </a:lnTo>
                <a:lnTo>
                  <a:pt x="8056169" y="385356"/>
                </a:lnTo>
                <a:lnTo>
                  <a:pt x="8034680" y="345795"/>
                </a:lnTo>
                <a:lnTo>
                  <a:pt x="8010766" y="307822"/>
                </a:lnTo>
                <a:lnTo>
                  <a:pt x="7984528" y="271538"/>
                </a:lnTo>
                <a:lnTo>
                  <a:pt x="7956080" y="237058"/>
                </a:lnTo>
                <a:lnTo>
                  <a:pt x="7925511" y="204482"/>
                </a:lnTo>
                <a:lnTo>
                  <a:pt x="7892936" y="173926"/>
                </a:lnTo>
                <a:lnTo>
                  <a:pt x="7858468" y="145465"/>
                </a:lnTo>
                <a:lnTo>
                  <a:pt x="7822184" y="119227"/>
                </a:lnTo>
                <a:lnTo>
                  <a:pt x="7784211" y="95313"/>
                </a:lnTo>
                <a:lnTo>
                  <a:pt x="7744638" y="73825"/>
                </a:lnTo>
                <a:lnTo>
                  <a:pt x="7703591" y="54864"/>
                </a:lnTo>
                <a:lnTo>
                  <a:pt x="7661148" y="38531"/>
                </a:lnTo>
                <a:lnTo>
                  <a:pt x="7617434" y="24930"/>
                </a:lnTo>
                <a:lnTo>
                  <a:pt x="7572527" y="14173"/>
                </a:lnTo>
                <a:lnTo>
                  <a:pt x="7526566" y="6362"/>
                </a:lnTo>
                <a:lnTo>
                  <a:pt x="7479627" y="1600"/>
                </a:lnTo>
                <a:lnTo>
                  <a:pt x="7431824" y="0"/>
                </a:lnTo>
                <a:lnTo>
                  <a:pt x="1066850" y="0"/>
                </a:lnTo>
                <a:lnTo>
                  <a:pt x="698169" y="0"/>
                </a:lnTo>
                <a:lnTo>
                  <a:pt x="0" y="0"/>
                </a:lnTo>
                <a:lnTo>
                  <a:pt x="0" y="698182"/>
                </a:lnTo>
                <a:lnTo>
                  <a:pt x="0" y="1396961"/>
                </a:lnTo>
                <a:lnTo>
                  <a:pt x="1066850" y="1396961"/>
                </a:lnTo>
                <a:lnTo>
                  <a:pt x="1066850" y="1396365"/>
                </a:lnTo>
                <a:lnTo>
                  <a:pt x="7431824" y="1396365"/>
                </a:lnTo>
                <a:lnTo>
                  <a:pt x="7479627" y="1394752"/>
                </a:lnTo>
                <a:lnTo>
                  <a:pt x="7526566" y="1389989"/>
                </a:lnTo>
                <a:lnTo>
                  <a:pt x="7572527" y="1382179"/>
                </a:lnTo>
                <a:lnTo>
                  <a:pt x="7617434" y="1371422"/>
                </a:lnTo>
                <a:lnTo>
                  <a:pt x="7661148" y="1357820"/>
                </a:lnTo>
                <a:lnTo>
                  <a:pt x="7703591" y="1341488"/>
                </a:lnTo>
                <a:lnTo>
                  <a:pt x="7744638" y="1322527"/>
                </a:lnTo>
                <a:lnTo>
                  <a:pt x="7784211" y="1301038"/>
                </a:lnTo>
                <a:lnTo>
                  <a:pt x="7822184" y="1277124"/>
                </a:lnTo>
                <a:lnTo>
                  <a:pt x="7858468" y="1250886"/>
                </a:lnTo>
                <a:lnTo>
                  <a:pt x="7892936" y="1222438"/>
                </a:lnTo>
                <a:lnTo>
                  <a:pt x="7925511" y="1191869"/>
                </a:lnTo>
                <a:lnTo>
                  <a:pt x="7956080" y="1159294"/>
                </a:lnTo>
                <a:lnTo>
                  <a:pt x="7984528" y="1124813"/>
                </a:lnTo>
                <a:lnTo>
                  <a:pt x="8010766" y="1088542"/>
                </a:lnTo>
                <a:lnTo>
                  <a:pt x="8034680" y="1050569"/>
                </a:lnTo>
                <a:lnTo>
                  <a:pt x="8056169" y="1010996"/>
                </a:lnTo>
                <a:lnTo>
                  <a:pt x="8075142" y="969937"/>
                </a:lnTo>
                <a:lnTo>
                  <a:pt x="8091475" y="927506"/>
                </a:lnTo>
                <a:lnTo>
                  <a:pt x="8105064" y="883780"/>
                </a:lnTo>
                <a:lnTo>
                  <a:pt x="8115821" y="838885"/>
                </a:lnTo>
                <a:lnTo>
                  <a:pt x="8123631" y="792911"/>
                </a:lnTo>
                <a:lnTo>
                  <a:pt x="8128394" y="745985"/>
                </a:lnTo>
                <a:lnTo>
                  <a:pt x="8130006" y="698182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215" y="292806"/>
            <a:ext cx="7000240" cy="613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2000" spc="-20" dirty="0"/>
              <a:t>Ejemplo</a:t>
            </a:r>
            <a:r>
              <a:rPr sz="2000" spc="-120" dirty="0"/>
              <a:t> </a:t>
            </a:r>
            <a:r>
              <a:rPr sz="2000" dirty="0"/>
              <a:t>de</a:t>
            </a:r>
            <a:r>
              <a:rPr sz="2000" spc="-114" dirty="0"/>
              <a:t> </a:t>
            </a:r>
            <a:r>
              <a:rPr sz="2000" spc="-30" dirty="0"/>
              <a:t>indicadores</a:t>
            </a:r>
            <a:r>
              <a:rPr sz="2000" spc="-114" dirty="0"/>
              <a:t> </a:t>
            </a:r>
            <a:r>
              <a:rPr sz="2000" dirty="0"/>
              <a:t>para</a:t>
            </a:r>
            <a:r>
              <a:rPr sz="2000" spc="-125" dirty="0"/>
              <a:t> </a:t>
            </a:r>
            <a:r>
              <a:rPr lang="es-CO" sz="2000" spc="-125" dirty="0"/>
              <a:t>un </a:t>
            </a:r>
            <a:r>
              <a:rPr sz="2000" spc="-20" dirty="0" err="1"/>
              <a:t>proyecto</a:t>
            </a:r>
            <a:r>
              <a:rPr sz="2000" spc="-114" dirty="0"/>
              <a:t> </a:t>
            </a:r>
            <a:r>
              <a:rPr sz="2000" spc="-25" dirty="0"/>
              <a:t>de </a:t>
            </a:r>
            <a:r>
              <a:rPr sz="2000" spc="190" dirty="0" err="1"/>
              <a:t>SbN</a:t>
            </a:r>
            <a:r>
              <a:rPr lang="es-CO" sz="2000" spc="-75" dirty="0"/>
              <a:t> referente al</a:t>
            </a:r>
            <a:r>
              <a:rPr lang="es-CO" sz="2000" dirty="0"/>
              <a:t> establecimiento de sistemas agroforestales con cacao. </a:t>
            </a:r>
            <a:endParaRPr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5681626-7853-944A-6066-E6E1BC01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38194"/>
              </p:ext>
            </p:extLst>
          </p:nvPr>
        </p:nvGraphicFramePr>
        <p:xfrm>
          <a:off x="457200" y="1226530"/>
          <a:ext cx="11582399" cy="4717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629">
                  <a:extLst>
                    <a:ext uri="{9D8B030D-6E8A-4147-A177-3AD203B41FA5}">
                      <a16:colId xmlns:a16="http://schemas.microsoft.com/office/drawing/2014/main" val="264322880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409419089"/>
                    </a:ext>
                  </a:extLst>
                </a:gridCol>
                <a:gridCol w="5682342">
                  <a:extLst>
                    <a:ext uri="{9D8B030D-6E8A-4147-A177-3AD203B41FA5}">
                      <a16:colId xmlns:a16="http://schemas.microsoft.com/office/drawing/2014/main" val="18454747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2264284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1463555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6983746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3552937772"/>
                    </a:ext>
                  </a:extLst>
                </a:gridCol>
              </a:tblGrid>
              <a:tr h="93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Criterio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Indicador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Definición del indicador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Plazo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Cuantificador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3727451386"/>
                  </a:ext>
                </a:extLst>
              </a:tr>
              <a:tr h="931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M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L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7879"/>
                  </a:ext>
                </a:extLst>
              </a:tr>
              <a:tr h="1413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Gobernanza y participación.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Número de fincas y familias productoras participantes.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Número de familias que diseñan, planifican, implementan y administran un sistema agroforestal en su unidad productiva (finca, predio).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La caracterización de beneficiarios puede aportar información para la construcción de indicadores de interés cómo rango de edad, género, nivel educativo, etnia, entre otros.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# familias beneficiarias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% participación (continuidad)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%mujeres</a:t>
                      </a: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3088242862"/>
                  </a:ext>
                </a:extLst>
              </a:tr>
              <a:tr h="7849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Área total de la fincas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Área (hectáreas) de cada finca que realizó planificación predial e implementación de sistemas agroforestales. La herramienta SIG para la representación cartográfica de c/finca.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Superficie acumulada: Con la suma de áreas individuales cartografiadas, se puede establecer un indicador de área (hectáreas) totales intervenidas en una o varias veredas del municipio, que contribuyen a la conectividad del paisaje en el territorio.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Has de c/finca dónde se implementan SAF.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Has conectadas.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3752476703"/>
                  </a:ext>
                </a:extLst>
              </a:tr>
              <a:tr h="578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Sistemas agroforestales establecidos.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Superficie cultivada o con manejo en sistema agroforestal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Superficie (en hectáreas) donde se establecieron sistemas agroforestales con cacao.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Hectáreas con arreglos agroforestales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2878150904"/>
                  </a:ext>
                </a:extLst>
              </a:tr>
              <a:tr h="671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Especies forestales en el sistema.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Material vegetal sembrado.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Listado y volumen de cada especie forestal utilizada, con nombre científico y común.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Sobrevivencia del material vegetal (árboles) utilizadas. (%)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Número de árboles establecidos.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Tasa de supervivencia después del 3er año . </a:t>
                      </a: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1477856206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Salud y calidad del suelo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Materia orgánica presente en el suelo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(%) de materia orgánica en el suelo. Una medición que se puede realizar a través de análisis del suelo con intervalos de 4 a 5 años.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% materia orgánica.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3580357730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Biodiversidad.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Riqueza de especies presentes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Número de especies de flora y fauna registradas en monitoreos, comparado con línea base.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Especies de aves indicadoras a ser monitoreadas. 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Número de especies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ES" sz="1050" kern="100" dirty="0" err="1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species</a:t>
                      </a:r>
                      <a:r>
                        <a:rPr lang="es-ES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 aves indicadoras presentes en el área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59995782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0CBF53E-F730-26AB-A76B-DE5BC2D45BB3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130540" cy="624777"/>
          </a:xfrm>
          <a:custGeom>
            <a:avLst/>
            <a:gdLst/>
            <a:ahLst/>
            <a:cxnLst/>
            <a:rect l="l" t="t" r="r" b="b"/>
            <a:pathLst>
              <a:path w="8130540" h="1397000">
                <a:moveTo>
                  <a:pt x="8130006" y="698182"/>
                </a:moveTo>
                <a:lnTo>
                  <a:pt x="8128394" y="650379"/>
                </a:lnTo>
                <a:lnTo>
                  <a:pt x="8123631" y="603440"/>
                </a:lnTo>
                <a:lnTo>
                  <a:pt x="8115821" y="557466"/>
                </a:lnTo>
                <a:lnTo>
                  <a:pt x="8105064" y="512572"/>
                </a:lnTo>
                <a:lnTo>
                  <a:pt x="8091475" y="468858"/>
                </a:lnTo>
                <a:lnTo>
                  <a:pt x="8075142" y="426415"/>
                </a:lnTo>
                <a:lnTo>
                  <a:pt x="8056169" y="385356"/>
                </a:lnTo>
                <a:lnTo>
                  <a:pt x="8034680" y="345795"/>
                </a:lnTo>
                <a:lnTo>
                  <a:pt x="8010766" y="307822"/>
                </a:lnTo>
                <a:lnTo>
                  <a:pt x="7984528" y="271538"/>
                </a:lnTo>
                <a:lnTo>
                  <a:pt x="7956080" y="237058"/>
                </a:lnTo>
                <a:lnTo>
                  <a:pt x="7925511" y="204482"/>
                </a:lnTo>
                <a:lnTo>
                  <a:pt x="7892936" y="173926"/>
                </a:lnTo>
                <a:lnTo>
                  <a:pt x="7858468" y="145465"/>
                </a:lnTo>
                <a:lnTo>
                  <a:pt x="7822184" y="119227"/>
                </a:lnTo>
                <a:lnTo>
                  <a:pt x="7784211" y="95313"/>
                </a:lnTo>
                <a:lnTo>
                  <a:pt x="7744638" y="73825"/>
                </a:lnTo>
                <a:lnTo>
                  <a:pt x="7703591" y="54864"/>
                </a:lnTo>
                <a:lnTo>
                  <a:pt x="7661148" y="38531"/>
                </a:lnTo>
                <a:lnTo>
                  <a:pt x="7617434" y="24930"/>
                </a:lnTo>
                <a:lnTo>
                  <a:pt x="7572527" y="14173"/>
                </a:lnTo>
                <a:lnTo>
                  <a:pt x="7526566" y="6362"/>
                </a:lnTo>
                <a:lnTo>
                  <a:pt x="7479627" y="1600"/>
                </a:lnTo>
                <a:lnTo>
                  <a:pt x="7431824" y="0"/>
                </a:lnTo>
                <a:lnTo>
                  <a:pt x="1066850" y="0"/>
                </a:lnTo>
                <a:lnTo>
                  <a:pt x="698169" y="0"/>
                </a:lnTo>
                <a:lnTo>
                  <a:pt x="0" y="0"/>
                </a:lnTo>
                <a:lnTo>
                  <a:pt x="0" y="698182"/>
                </a:lnTo>
                <a:lnTo>
                  <a:pt x="0" y="1396961"/>
                </a:lnTo>
                <a:lnTo>
                  <a:pt x="1066850" y="1396961"/>
                </a:lnTo>
                <a:lnTo>
                  <a:pt x="1066850" y="1396365"/>
                </a:lnTo>
                <a:lnTo>
                  <a:pt x="7431824" y="1396365"/>
                </a:lnTo>
                <a:lnTo>
                  <a:pt x="7479627" y="1394752"/>
                </a:lnTo>
                <a:lnTo>
                  <a:pt x="7526566" y="1389989"/>
                </a:lnTo>
                <a:lnTo>
                  <a:pt x="7572527" y="1382179"/>
                </a:lnTo>
                <a:lnTo>
                  <a:pt x="7617434" y="1371422"/>
                </a:lnTo>
                <a:lnTo>
                  <a:pt x="7661148" y="1357820"/>
                </a:lnTo>
                <a:lnTo>
                  <a:pt x="7703591" y="1341488"/>
                </a:lnTo>
                <a:lnTo>
                  <a:pt x="7744638" y="1322527"/>
                </a:lnTo>
                <a:lnTo>
                  <a:pt x="7784211" y="1301038"/>
                </a:lnTo>
                <a:lnTo>
                  <a:pt x="7822184" y="1277124"/>
                </a:lnTo>
                <a:lnTo>
                  <a:pt x="7858468" y="1250886"/>
                </a:lnTo>
                <a:lnTo>
                  <a:pt x="7892936" y="1222438"/>
                </a:lnTo>
                <a:lnTo>
                  <a:pt x="7925511" y="1191869"/>
                </a:lnTo>
                <a:lnTo>
                  <a:pt x="7956080" y="1159294"/>
                </a:lnTo>
                <a:lnTo>
                  <a:pt x="7984528" y="1124813"/>
                </a:lnTo>
                <a:lnTo>
                  <a:pt x="8010766" y="1088542"/>
                </a:lnTo>
                <a:lnTo>
                  <a:pt x="8034680" y="1050569"/>
                </a:lnTo>
                <a:lnTo>
                  <a:pt x="8056169" y="1010996"/>
                </a:lnTo>
                <a:lnTo>
                  <a:pt x="8075142" y="969937"/>
                </a:lnTo>
                <a:lnTo>
                  <a:pt x="8091475" y="927506"/>
                </a:lnTo>
                <a:lnTo>
                  <a:pt x="8105064" y="883780"/>
                </a:lnTo>
                <a:lnTo>
                  <a:pt x="8115821" y="838885"/>
                </a:lnTo>
                <a:lnTo>
                  <a:pt x="8123631" y="792911"/>
                </a:lnTo>
                <a:lnTo>
                  <a:pt x="8128394" y="745985"/>
                </a:lnTo>
                <a:lnTo>
                  <a:pt x="8130006" y="698182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215" y="292806"/>
            <a:ext cx="7000240" cy="613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2000" spc="-20" dirty="0"/>
              <a:t>Ejemplo</a:t>
            </a:r>
            <a:r>
              <a:rPr sz="2000" spc="-120" dirty="0"/>
              <a:t> </a:t>
            </a:r>
            <a:r>
              <a:rPr sz="2000" dirty="0"/>
              <a:t>de</a:t>
            </a:r>
            <a:r>
              <a:rPr sz="2000" spc="-114" dirty="0"/>
              <a:t> </a:t>
            </a:r>
            <a:r>
              <a:rPr sz="2000" spc="-30" dirty="0"/>
              <a:t>indicadores</a:t>
            </a:r>
            <a:r>
              <a:rPr sz="2000" spc="-114" dirty="0"/>
              <a:t> </a:t>
            </a:r>
            <a:r>
              <a:rPr sz="2000" dirty="0"/>
              <a:t>para</a:t>
            </a:r>
            <a:r>
              <a:rPr sz="2000" spc="-125" dirty="0"/>
              <a:t> </a:t>
            </a:r>
            <a:r>
              <a:rPr lang="es-CO" sz="2000" spc="-125" dirty="0"/>
              <a:t>un </a:t>
            </a:r>
            <a:r>
              <a:rPr sz="2000" spc="-20" dirty="0" err="1"/>
              <a:t>proyecto</a:t>
            </a:r>
            <a:r>
              <a:rPr sz="2000" spc="-114" dirty="0"/>
              <a:t> </a:t>
            </a:r>
            <a:r>
              <a:rPr sz="2000" spc="-25" dirty="0"/>
              <a:t>de </a:t>
            </a:r>
            <a:r>
              <a:rPr sz="2000" spc="190" dirty="0" err="1"/>
              <a:t>SbN</a:t>
            </a:r>
            <a:r>
              <a:rPr lang="es-CO" sz="2000" spc="-75" dirty="0"/>
              <a:t> referente al</a:t>
            </a:r>
            <a:r>
              <a:rPr lang="es-CO" sz="2000" dirty="0"/>
              <a:t> establecimiento de sistemas agroforestales con cacao. </a:t>
            </a:r>
            <a:endParaRPr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5681626-7853-944A-6066-E6E1BC01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14061"/>
              </p:ext>
            </p:extLst>
          </p:nvPr>
        </p:nvGraphicFramePr>
        <p:xfrm>
          <a:off x="381000" y="1295400"/>
          <a:ext cx="11582399" cy="4183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629">
                  <a:extLst>
                    <a:ext uri="{9D8B030D-6E8A-4147-A177-3AD203B41FA5}">
                      <a16:colId xmlns:a16="http://schemas.microsoft.com/office/drawing/2014/main" val="264322880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409419089"/>
                    </a:ext>
                  </a:extLst>
                </a:gridCol>
                <a:gridCol w="5682342">
                  <a:extLst>
                    <a:ext uri="{9D8B030D-6E8A-4147-A177-3AD203B41FA5}">
                      <a16:colId xmlns:a16="http://schemas.microsoft.com/office/drawing/2014/main" val="18454747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2264284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1463555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6983746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3552937772"/>
                    </a:ext>
                  </a:extLst>
                </a:gridCol>
              </a:tblGrid>
              <a:tr h="93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Criterio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Indicador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Definición del indicador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Plazo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Cuantificador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3727451386"/>
                  </a:ext>
                </a:extLst>
              </a:tr>
              <a:tr h="931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C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M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L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7879"/>
                  </a:ext>
                </a:extLst>
              </a:tr>
              <a:tr h="2860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Servicios ecosistémicos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Almacenamiento de carbono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Cantidad de CO2equ. Removido por el sistema agroforestal. (Proyecciones y evaluación a medio término y final)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x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Ton CO2eq. </a:t>
                      </a:r>
                    </a:p>
                  </a:txBody>
                  <a:tcPr marL="40566" marR="40566" marT="0" marB="0"/>
                </a:tc>
                <a:extLst>
                  <a:ext uri="{0D108BD9-81ED-4DB2-BD59-A6C34878D82A}">
                    <a16:rowId xmlns:a16="http://schemas.microsoft.com/office/drawing/2014/main" val="1777575611"/>
                  </a:ext>
                </a:extLst>
              </a:tr>
              <a:tr h="57543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Incidencia de plagas y enfermedades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(%) de incidencia o infestación por plagas y enfermedades en las especies que conforman el sistema agroforestal.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(%) de incidencia de </a:t>
                      </a:r>
                      <a:r>
                        <a:rPr lang="es-CO" sz="1050" kern="100" dirty="0" err="1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PyE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3683460383"/>
                  </a:ext>
                </a:extLst>
              </a:tr>
              <a:tr h="575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Gobernanza y participación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Participación comunitaria en decisiones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Miembros activos en la organización de productores líder del proyecto. 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% de participación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1138313753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Monitoreo comunitario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Reportes enviados a las diferentes instancias de monitoreo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Cantidad de reportes de monitoreo de flora y fauna, enviados a las autoridades y su validación.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x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Número de reportes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863177700"/>
                  </a:ext>
                </a:extLst>
              </a:tr>
              <a:tr h="28606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Rentabilidad y medios de vida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Producción del cultivo principal (cacao)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  <a:ea typeface="Aptos" panose="020B0004020202020204" pitchFamily="34" charset="0"/>
                          <a:cs typeface="Times New Roman"/>
                        </a:rPr>
                        <a:t>Cantidad producida y vendida (Toneladas - kilogramos) de cacao en el último año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Toneladas cacao seco</a:t>
                      </a: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2718111701"/>
                  </a:ext>
                </a:extLst>
              </a:tr>
              <a:tr h="3909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Producción de forestales complementarios.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  <a:ea typeface="Aptos" panose="020B0004020202020204" pitchFamily="34" charset="0"/>
                          <a:cs typeface="Times New Roman"/>
                        </a:rPr>
                        <a:t>Cantidad aprovechada (Toneladas- kilogramos de fruta - m3 de madera) en el sistema agroforestal.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M3 de madera</a:t>
                      </a: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2235701472"/>
                  </a:ext>
                </a:extLst>
              </a:tr>
              <a:tr h="28606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  <a:ea typeface="Aptos" panose="020B0004020202020204" pitchFamily="34" charset="0"/>
                          <a:cs typeface="Times New Roman"/>
                        </a:rPr>
                        <a:t>Productividad (Kg/ha/año) del cultivo </a:t>
                      </a:r>
                      <a:r>
                        <a:rPr lang="es-CO" sz="1050" kern="100" dirty="0">
                          <a:solidFill>
                            <a:srgbClr val="FF0000"/>
                          </a:solidFill>
                          <a:effectLst/>
                          <a:latin typeface="Trebuchet MS"/>
                          <a:ea typeface="Aptos" panose="020B0004020202020204" pitchFamily="34" charset="0"/>
                          <a:cs typeface="Times New Roman"/>
                        </a:rPr>
                        <a:t>del producto principal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Kilogramos producidos por hectárea (lote) en el transcurso de un año.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Kg/ha/año</a:t>
                      </a: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4280162454"/>
                  </a:ext>
                </a:extLst>
              </a:tr>
              <a:tr h="28606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Rentabilidad y medios de vida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Ingresos anuales por venta de productos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Valor total generado por la venta </a:t>
                      </a:r>
                      <a:r>
                        <a:rPr lang="es-CO" sz="1050" kern="100" dirty="0">
                          <a:solidFill>
                            <a:srgbClr val="FF0000"/>
                          </a:solidFill>
                          <a:effectLst/>
                          <a:latin typeface="Trebuchet MS"/>
                        </a:rPr>
                        <a:t>del cultivo principal </a:t>
                      </a:r>
                      <a:r>
                        <a:rPr lang="es-CO" sz="1050" kern="100" dirty="0">
                          <a:effectLst/>
                          <a:latin typeface="Trebuchet MS"/>
                        </a:rPr>
                        <a:t>y aprovechamiento de productos complementarios. 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x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/>
                        </a:rPr>
                        <a:t>x</a:t>
                      </a:r>
                      <a:endParaRPr lang="es-CO" sz="105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</a:rPr>
                        <a:t>COP/año</a:t>
                      </a: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191916097"/>
                  </a:ext>
                </a:extLst>
              </a:tr>
              <a:tr h="28606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Costos anuales por el manejo del SAF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Costos totales de mano de obra, insumos y transporte pagados en el último año. </a:t>
                      </a:r>
                    </a:p>
                  </a:txBody>
                  <a:tcPr marL="40566" marR="405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0566" marR="40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50" kern="100" dirty="0"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COP/año</a:t>
                      </a:r>
                    </a:p>
                  </a:txBody>
                  <a:tcPr marL="40566" marR="40566" marT="0" marB="0" anchor="ctr"/>
                </a:tc>
                <a:extLst>
                  <a:ext uri="{0D108BD9-81ED-4DB2-BD59-A6C34878D82A}">
                    <a16:rowId xmlns:a16="http://schemas.microsoft.com/office/drawing/2014/main" val="180485994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0CBF53E-F730-26AB-A76B-DE5BC2D45BB3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9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655685" cy="733723"/>
          </a:xfrm>
          <a:custGeom>
            <a:avLst/>
            <a:gdLst/>
            <a:ahLst/>
            <a:cxnLst/>
            <a:rect l="l" t="t" r="r" b="b"/>
            <a:pathLst>
              <a:path w="8655685" h="1397000">
                <a:moveTo>
                  <a:pt x="8655101" y="698474"/>
                </a:moveTo>
                <a:lnTo>
                  <a:pt x="8653501" y="650659"/>
                </a:lnTo>
                <a:lnTo>
                  <a:pt x="8648738" y="603694"/>
                </a:lnTo>
                <a:lnTo>
                  <a:pt x="8640928" y="557707"/>
                </a:lnTo>
                <a:lnTo>
                  <a:pt x="8630158" y="512800"/>
                </a:lnTo>
                <a:lnTo>
                  <a:pt x="8616569" y="469061"/>
                </a:lnTo>
                <a:lnTo>
                  <a:pt x="8600224" y="426593"/>
                </a:lnTo>
                <a:lnTo>
                  <a:pt x="8581250" y="385521"/>
                </a:lnTo>
                <a:lnTo>
                  <a:pt x="8559749" y="345948"/>
                </a:lnTo>
                <a:lnTo>
                  <a:pt x="8535822" y="307949"/>
                </a:lnTo>
                <a:lnTo>
                  <a:pt x="8509571" y="271653"/>
                </a:lnTo>
                <a:lnTo>
                  <a:pt x="8481111" y="237159"/>
                </a:lnTo>
                <a:lnTo>
                  <a:pt x="8450529" y="204571"/>
                </a:lnTo>
                <a:lnTo>
                  <a:pt x="8417941" y="174002"/>
                </a:lnTo>
                <a:lnTo>
                  <a:pt x="8383448" y="145529"/>
                </a:lnTo>
                <a:lnTo>
                  <a:pt x="8347164" y="119291"/>
                </a:lnTo>
                <a:lnTo>
                  <a:pt x="8309165" y="95364"/>
                </a:lnTo>
                <a:lnTo>
                  <a:pt x="8269579" y="73863"/>
                </a:lnTo>
                <a:lnTo>
                  <a:pt x="8228508" y="54889"/>
                </a:lnTo>
                <a:lnTo>
                  <a:pt x="8186052" y="38544"/>
                </a:lnTo>
                <a:lnTo>
                  <a:pt x="8142313" y="24942"/>
                </a:lnTo>
                <a:lnTo>
                  <a:pt x="8097393" y="14185"/>
                </a:lnTo>
                <a:lnTo>
                  <a:pt x="8051406" y="6375"/>
                </a:lnTo>
                <a:lnTo>
                  <a:pt x="8004454" y="1600"/>
                </a:lnTo>
                <a:lnTo>
                  <a:pt x="7956626" y="0"/>
                </a:lnTo>
                <a:lnTo>
                  <a:pt x="1300086" y="0"/>
                </a:lnTo>
                <a:lnTo>
                  <a:pt x="698474" y="0"/>
                </a:lnTo>
                <a:lnTo>
                  <a:pt x="0" y="0"/>
                </a:lnTo>
                <a:lnTo>
                  <a:pt x="0" y="698474"/>
                </a:lnTo>
                <a:lnTo>
                  <a:pt x="0" y="1396961"/>
                </a:lnTo>
                <a:lnTo>
                  <a:pt x="698474" y="1396961"/>
                </a:lnTo>
                <a:lnTo>
                  <a:pt x="1300086" y="1396961"/>
                </a:lnTo>
                <a:lnTo>
                  <a:pt x="7956626" y="1396961"/>
                </a:lnTo>
                <a:lnTo>
                  <a:pt x="8004442" y="1395361"/>
                </a:lnTo>
                <a:lnTo>
                  <a:pt x="8051406" y="1390586"/>
                </a:lnTo>
                <a:lnTo>
                  <a:pt x="8097393" y="1382776"/>
                </a:lnTo>
                <a:lnTo>
                  <a:pt x="8142300" y="1372019"/>
                </a:lnTo>
                <a:lnTo>
                  <a:pt x="8186039" y="1358417"/>
                </a:lnTo>
                <a:lnTo>
                  <a:pt x="8228508" y="1342072"/>
                </a:lnTo>
                <a:lnTo>
                  <a:pt x="8269579" y="1323111"/>
                </a:lnTo>
                <a:lnTo>
                  <a:pt x="8309153" y="1301610"/>
                </a:lnTo>
                <a:lnTo>
                  <a:pt x="8347151" y="1277683"/>
                </a:lnTo>
                <a:lnTo>
                  <a:pt x="8383448" y="1251432"/>
                </a:lnTo>
                <a:lnTo>
                  <a:pt x="8417941" y="1222959"/>
                </a:lnTo>
                <a:lnTo>
                  <a:pt x="8450529" y="1192390"/>
                </a:lnTo>
                <a:lnTo>
                  <a:pt x="8481098" y="1159802"/>
                </a:lnTo>
                <a:lnTo>
                  <a:pt x="8509571" y="1125308"/>
                </a:lnTo>
                <a:lnTo>
                  <a:pt x="8535810" y="1089012"/>
                </a:lnTo>
                <a:lnTo>
                  <a:pt x="8559736" y="1051026"/>
                </a:lnTo>
                <a:lnTo>
                  <a:pt x="8581238" y="1011440"/>
                </a:lnTo>
                <a:lnTo>
                  <a:pt x="8600211" y="970368"/>
                </a:lnTo>
                <a:lnTo>
                  <a:pt x="8616556" y="927900"/>
                </a:lnTo>
                <a:lnTo>
                  <a:pt x="8630158" y="884161"/>
                </a:lnTo>
                <a:lnTo>
                  <a:pt x="8640915" y="839254"/>
                </a:lnTo>
                <a:lnTo>
                  <a:pt x="8648725" y="793267"/>
                </a:lnTo>
                <a:lnTo>
                  <a:pt x="8653488" y="746302"/>
                </a:lnTo>
                <a:lnTo>
                  <a:pt x="8655101" y="698474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793" y="401111"/>
            <a:ext cx="7673340" cy="614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</a:rPr>
              <a:t>Ejemplo de metas para proyectos de SbN de </a:t>
            </a:r>
            <a:r>
              <a:rPr lang="es-MX" sz="2000" b="1" dirty="0">
                <a:solidFill>
                  <a:srgbClr val="FFFFFF"/>
                </a:solidFill>
                <a:latin typeface="Trebuchet MS"/>
              </a:rPr>
              <a:t>de Manejo forestal sostenible comunitario-maderables</a:t>
            </a:r>
            <a:endParaRPr sz="20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67130" y="70373"/>
            <a:ext cx="2130923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" algn="ctr">
              <a:lnSpc>
                <a:spcPct val="100400"/>
              </a:lnSpc>
              <a:spcBef>
                <a:spcPts val="90"/>
              </a:spcBef>
            </a:pPr>
            <a:r>
              <a:rPr sz="1600" b="0" spc="135" dirty="0">
                <a:solidFill>
                  <a:srgbClr val="000000"/>
                </a:solidFill>
                <a:latin typeface="Tahoma"/>
                <a:cs typeface="Tahoma"/>
              </a:rPr>
              <a:t>No</a:t>
            </a:r>
            <a:r>
              <a:rPr sz="16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Tahoma"/>
                <a:cs typeface="Tahoma"/>
              </a:rPr>
              <a:t>alcanzar</a:t>
            </a:r>
            <a:r>
              <a:rPr sz="16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-25" dirty="0">
                <a:solidFill>
                  <a:srgbClr val="000000"/>
                </a:solidFill>
                <a:latin typeface="Tahoma"/>
                <a:cs typeface="Tahoma"/>
              </a:rPr>
              <a:t>los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objetivos</a:t>
            </a:r>
            <a:r>
              <a:rPr sz="16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sz="16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metas</a:t>
            </a:r>
            <a:r>
              <a:rPr sz="1600" b="0" spc="-25" dirty="0">
                <a:solidFill>
                  <a:srgbClr val="000000"/>
                </a:solidFill>
                <a:latin typeface="Tahoma"/>
                <a:cs typeface="Tahoma"/>
              </a:rPr>
              <a:t> del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proyecto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abre</a:t>
            </a:r>
            <a:r>
              <a:rPr sz="1600" b="0" spc="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ahoma"/>
                <a:cs typeface="Tahoma"/>
              </a:rPr>
              <a:t>paso</a:t>
            </a:r>
            <a:r>
              <a:rPr sz="16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600" b="0" spc="-25" dirty="0">
                <a:solidFill>
                  <a:srgbClr val="000000"/>
                </a:solidFill>
                <a:latin typeface="Tahoma"/>
                <a:cs typeface="Tahoma"/>
              </a:rPr>
              <a:t>al </a:t>
            </a:r>
            <a:r>
              <a:rPr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Manejo</a:t>
            </a:r>
            <a:r>
              <a:rPr sz="1600" u="sng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6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adaptativo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2592" y="1338072"/>
            <a:ext cx="350520" cy="30784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8B67F5F-BAFC-AB83-059A-195ECFDC0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46031"/>
              </p:ext>
            </p:extLst>
          </p:nvPr>
        </p:nvGraphicFramePr>
        <p:xfrm>
          <a:off x="533400" y="1244066"/>
          <a:ext cx="10649711" cy="5049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657">
                  <a:extLst>
                    <a:ext uri="{9D8B030D-6E8A-4147-A177-3AD203B41FA5}">
                      <a16:colId xmlns:a16="http://schemas.microsoft.com/office/drawing/2014/main" val="2270350933"/>
                    </a:ext>
                  </a:extLst>
                </a:gridCol>
                <a:gridCol w="4384602">
                  <a:extLst>
                    <a:ext uri="{9D8B030D-6E8A-4147-A177-3AD203B41FA5}">
                      <a16:colId xmlns:a16="http://schemas.microsoft.com/office/drawing/2014/main" val="426940272"/>
                    </a:ext>
                  </a:extLst>
                </a:gridCol>
                <a:gridCol w="3098452">
                  <a:extLst>
                    <a:ext uri="{9D8B030D-6E8A-4147-A177-3AD203B41FA5}">
                      <a16:colId xmlns:a16="http://schemas.microsoft.com/office/drawing/2014/main" val="2591972721"/>
                    </a:ext>
                  </a:extLst>
                </a:gridCol>
              </a:tblGrid>
              <a:tr h="497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  <a:latin typeface="Trebuchet MS" panose="020B0603020202020204" pitchFamily="34" charset="0"/>
                        </a:rPr>
                        <a:t>Corto plazo de 0 a 1años</a:t>
                      </a:r>
                      <a:endParaRPr lang="es-CO" sz="12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  <a:latin typeface="Trebuchet MS"/>
                        </a:rPr>
                        <a:t>Mediano plazo de 2 a 5años</a:t>
                      </a:r>
                      <a:endParaRPr lang="es-CO" sz="120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  <a:latin typeface="Trebuchet MS"/>
                        </a:rPr>
                        <a:t>Largo plazo de 6 años en adelante</a:t>
                      </a:r>
                      <a:endParaRPr lang="es-CO" sz="1200" kern="100" dirty="0"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137216"/>
                  </a:ext>
                </a:extLst>
              </a:tr>
              <a:tr h="673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 productores realizan la planificación predial de sus fincas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Realizada la implementación en el 100% del área planificada para el establecimiento de sistemas agroforestales. 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 material sembrado para el establecimiento del SAF logra una tasa de supervivencia del 85%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297350"/>
                  </a:ext>
                </a:extLst>
              </a:tr>
              <a:tr h="613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 productores capacitados en sistemas agroforestales y prácticas agroecológicas en el cultivo de caco.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200 familias (</a:t>
                      </a:r>
                      <a:r>
                        <a:rPr lang="es-ES" sz="1200" b="0" i="1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según el número de familias que continúan</a:t>
                      </a:r>
                      <a:r>
                        <a:rPr lang="es-E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) reciben asistencia técnica y acompañamiento para establecer el SAF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90% de las familias realizan el manejo de sus sistemas agroforestales con prácticas agroecológicas.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374099"/>
                  </a:ext>
                </a:extLst>
              </a:tr>
              <a:tr h="400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Levantada la cartografía del 100% de las fincas participantes. 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95% de las familias continúan participando del proyecto.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Consolidados acuerdos de comercialización para los productos derivados de especies forestales maderables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119461"/>
                  </a:ext>
                </a:extLst>
              </a:tr>
              <a:tr h="98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Diseñado participativamente el modelo o arreglo agroforestal a implementar en el territorio.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Registrado el 100% de los forestales maderables sembrados con las autoridades competentes.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Consolidados acuerdos de comercialización para los productos derivados de especies forestales no maderables y frutales.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Incremento de la productividad de cacao por hectárea al año en un 5% en SAF implementados, después del año 6. 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9574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Diseño de sistema de monitoreo e inicio del registro de datos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Registrado el 100% de los datos de seguimiento en el sistema de monitoreo. 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Formadas las familias productoras en la adopción de una cultura de registros de la producción, los costos y las ventas que se realicen. 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86745"/>
                  </a:ext>
                </a:extLst>
              </a:tr>
              <a:tr h="65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Construido el vivero de especies nativas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Certificado el vivero forestal ante la entidad reguladora (ICA) </a:t>
                      </a: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85042"/>
                  </a:ext>
                </a:extLst>
              </a:tr>
              <a:tr h="65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Realizado análisis de mercado de los productos derivados de las especies potenciales para componer el SAF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CO" sz="1200" b="0" kern="1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11" marR="127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56088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7DD54E4-770C-3B36-11A4-789EB66D867D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729" y="2184908"/>
            <a:ext cx="1085659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 sencilla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económica,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replicable</a:t>
            </a:r>
            <a:endParaRPr sz="1800">
              <a:latin typeface="Tahoma"/>
              <a:cs typeface="Tahoma"/>
            </a:endParaRPr>
          </a:p>
          <a:p>
            <a:pPr marL="127000" marR="5080" indent="-114300">
              <a:lnSpc>
                <a:spcPct val="74400"/>
              </a:lnSpc>
              <a:spcBef>
                <a:spcPts val="187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manera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evidenciar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cambios,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dejando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información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disponible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largo plazo</a:t>
            </a:r>
            <a:endParaRPr sz="1800">
              <a:latin typeface="Tahoma"/>
              <a:cs typeface="Tahoma"/>
            </a:endParaRPr>
          </a:p>
          <a:p>
            <a:pPr marL="127000" marR="523240" indent="-114300">
              <a:lnSpc>
                <a:spcPct val="74400"/>
              </a:lnSpc>
              <a:spcBef>
                <a:spcPts val="1995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proponer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variables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respuesta fáciles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evaluación 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puedan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corto,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mediano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plazo</a:t>
            </a:r>
            <a:endParaRPr sz="1800">
              <a:latin typeface="Tahoma"/>
              <a:cs typeface="Tahoma"/>
            </a:endParaRPr>
          </a:p>
          <a:p>
            <a:pPr marL="127000" marR="313690" indent="-114300">
              <a:lnSpc>
                <a:spcPct val="74400"/>
              </a:lnSpc>
              <a:spcBef>
                <a:spcPts val="209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Los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reflejar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umbrales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permitan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alerta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temprana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viables, </a:t>
            </a:r>
            <a:r>
              <a:rPr sz="1800" dirty="0">
                <a:latin typeface="Tahoma"/>
                <a:cs typeface="Tahoma"/>
              </a:rPr>
              <a:t>verificables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eficientes.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Además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estrechamente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objetivo</a:t>
            </a:r>
            <a:endParaRPr sz="1800">
              <a:latin typeface="Tahoma"/>
              <a:cs typeface="Tahoma"/>
            </a:endParaRPr>
          </a:p>
          <a:p>
            <a:pPr marL="127000" marR="569595" indent="-114300">
              <a:lnSpc>
                <a:spcPct val="77800"/>
              </a:lnSpc>
              <a:spcBef>
                <a:spcPts val="192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existir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frecuencia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medición.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hacer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forma </a:t>
            </a:r>
            <a:r>
              <a:rPr sz="1800" dirty="0">
                <a:latin typeface="Tahoma"/>
                <a:cs typeface="Tahoma"/>
              </a:rPr>
              <a:t>participativa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comunidad,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jóvenes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niños</a:t>
            </a:r>
            <a:endParaRPr sz="1800">
              <a:latin typeface="Tahoma"/>
              <a:cs typeface="Tahoma"/>
            </a:endParaRPr>
          </a:p>
          <a:p>
            <a:pPr marL="127000" marR="176530" indent="-114300">
              <a:lnSpc>
                <a:spcPct val="74400"/>
              </a:lnSpc>
              <a:spcBef>
                <a:spcPts val="1989"/>
              </a:spcBef>
              <a:buSzPct val="94444"/>
              <a:buChar char="•"/>
              <a:tabLst>
                <a:tab pos="127000" algn="l"/>
              </a:tabLst>
            </a:pPr>
            <a:r>
              <a:rPr sz="1800" spc="85" dirty="0">
                <a:latin typeface="Tahoma"/>
                <a:cs typeface="Tahoma"/>
              </a:rPr>
              <a:t>Al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momento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monitoreo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establecer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muestreo y formatos para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la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responsables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sistematización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análisis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516" y="352234"/>
            <a:ext cx="599567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dirty="0"/>
              <a:t>Elementos</a:t>
            </a:r>
            <a:r>
              <a:rPr sz="3100" spc="-135" dirty="0"/>
              <a:t> </a:t>
            </a:r>
            <a:r>
              <a:rPr sz="3100" dirty="0"/>
              <a:t>mínimos</a:t>
            </a:r>
            <a:r>
              <a:rPr sz="3100" spc="-135" dirty="0"/>
              <a:t> </a:t>
            </a:r>
            <a:r>
              <a:rPr sz="3100" dirty="0"/>
              <a:t>para</a:t>
            </a:r>
            <a:r>
              <a:rPr sz="3100" spc="-130" dirty="0"/>
              <a:t> </a:t>
            </a:r>
            <a:r>
              <a:rPr sz="3100" dirty="0"/>
              <a:t>la</a:t>
            </a:r>
            <a:r>
              <a:rPr sz="3100" spc="-135" dirty="0"/>
              <a:t> </a:t>
            </a:r>
            <a:r>
              <a:rPr sz="3100" spc="-20" dirty="0"/>
              <a:t>toma </a:t>
            </a:r>
            <a:r>
              <a:rPr sz="3100" spc="70" dirty="0"/>
              <a:t>de</a:t>
            </a:r>
            <a:r>
              <a:rPr sz="3100" spc="-35" dirty="0"/>
              <a:t> </a:t>
            </a:r>
            <a:r>
              <a:rPr sz="3100" spc="-10" dirty="0"/>
              <a:t>datos</a:t>
            </a:r>
            <a:endParaRPr sz="3100" dirty="0"/>
          </a:p>
        </p:txBody>
      </p:sp>
      <p:sp>
        <p:nvSpPr>
          <p:cNvPr id="4" name="object 4"/>
          <p:cNvSpPr txBox="1"/>
          <p:nvPr/>
        </p:nvSpPr>
        <p:spPr>
          <a:xfrm>
            <a:off x="9296580" y="6563868"/>
            <a:ext cx="230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ahoma"/>
                <a:cs typeface="Tahoma"/>
              </a:rPr>
              <a:t>(Aguilar-</a:t>
            </a:r>
            <a:r>
              <a:rPr sz="1400" dirty="0">
                <a:latin typeface="Tahoma"/>
                <a:cs typeface="Tahoma"/>
              </a:rPr>
              <a:t>Garavito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i="1" dirty="0">
                <a:latin typeface="Arial"/>
                <a:cs typeface="Arial"/>
              </a:rPr>
              <a:t>et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al.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Tahoma"/>
                <a:cs typeface="Tahoma"/>
              </a:rPr>
              <a:t>2015)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2287</Words>
  <Application>Microsoft Office PowerPoint</Application>
  <PresentationFormat>Panorámica</PresentationFormat>
  <Paragraphs>248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Aptos ExtraBold</vt:lpstr>
      <vt:lpstr>Arial</vt:lpstr>
      <vt:lpstr>Arial MT</vt:lpstr>
      <vt:lpstr>Calibri</vt:lpstr>
      <vt:lpstr>Tahoma</vt:lpstr>
      <vt:lpstr>Times New Roman</vt:lpstr>
      <vt:lpstr>Trebuchet MS</vt:lpstr>
      <vt:lpstr>Verdana</vt:lpstr>
      <vt:lpstr>Office Theme</vt:lpstr>
      <vt:lpstr>Lineamientos para el diseño del sistema de monitoreo y evaluación de proyectos de SbN</vt:lpstr>
      <vt:lpstr>¿Qué es el monitoreo y la evaluación?</vt:lpstr>
      <vt:lpstr>¿Cómo se planea el monitoreo y la evaluación?</vt:lpstr>
      <vt:lpstr>¿Cómo se planea el monitoreo y la evaluación?</vt:lpstr>
      <vt:lpstr>¿Qué es un indicador?</vt:lpstr>
      <vt:lpstr>Ejemplo de indicadores para un proyecto de SbN referente al establecimiento de sistemas agroforestales con cacao. </vt:lpstr>
      <vt:lpstr>Ejemplo de indicadores para un proyecto de SbN referente al establecimiento de sistemas agroforestales con cacao. </vt:lpstr>
      <vt:lpstr>No alcanzar los objetivos y metas del proyecto abre paso al Manejo adaptativo</vt:lpstr>
      <vt:lpstr>Elementos mínimos para la toma de datos</vt:lpstr>
      <vt:lpstr>¿Cada cuánto se realiza el monitoreo?</vt:lpstr>
      <vt:lpstr>¿Quién hace el monitoreo y la evaluación?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para el diseño del sistema de monitoreo y evaluación de proyectos de SbN</dc:title>
  <dc:creator>luisa lopez</dc:creator>
  <cp:lastModifiedBy>Lizeth Garcia</cp:lastModifiedBy>
  <cp:revision>18</cp:revision>
  <dcterms:created xsi:type="dcterms:W3CDTF">2025-09-02T22:11:45Z</dcterms:created>
  <dcterms:modified xsi:type="dcterms:W3CDTF">2025-12-06T03:44:21Z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