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45192-5950-4509-B2EE-86973EF727EC}" v="7" dt="2026-01-23T22:58:51.2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undo custSel addSld modSld sldOrd">
      <pc:chgData name="Luisa Fernanda Lopez Osorio" userId="06f33e7ff53744d7" providerId="LiveId" clId="{A5412236-BC57-45AF-BD66-44DCBA6869B8}" dt="2026-01-23T22:59:30.580" v="675" actId="113"/>
      <pc:docMkLst>
        <pc:docMk/>
      </pc:docMkLst>
      <pc:sldChg chg="modSp mod">
        <pc:chgData name="Luisa Fernanda Lopez Osorio" userId="06f33e7ff53744d7" providerId="LiveId" clId="{A5412236-BC57-45AF-BD66-44DCBA6869B8}" dt="2026-01-23T22:44:04.540" v="560" actId="14100"/>
        <pc:sldMkLst>
          <pc:docMk/>
          <pc:sldMk cId="0" sldId="256"/>
        </pc:sldMkLst>
        <pc:spChg chg="mod">
          <ac:chgData name="Luisa Fernanda Lopez Osorio" userId="06f33e7ff53744d7" providerId="LiveId" clId="{A5412236-BC57-45AF-BD66-44DCBA6869B8}" dt="2026-01-23T22:44:04.540" v="560" actId="14100"/>
          <ac:spMkLst>
            <pc:docMk/>
            <pc:sldMk cId="0" sldId="256"/>
            <ac:spMk id="9" creationId="{CE5535E2-8035-2486-CFE1-5101BF5F4AE7}"/>
          </ac:spMkLst>
        </pc:spChg>
      </pc:sldChg>
      <pc:sldChg chg="modSp mod">
        <pc:chgData name="Luisa Fernanda Lopez Osorio" userId="06f33e7ff53744d7" providerId="LiveId" clId="{A5412236-BC57-45AF-BD66-44DCBA6869B8}" dt="2026-01-23T22:59:30.580" v="675" actId="113"/>
        <pc:sldMkLst>
          <pc:docMk/>
          <pc:sldMk cId="3169108512" sldId="263"/>
        </pc:sldMkLst>
        <pc:graphicFrameChg chg="mod modGraphic">
          <ac:chgData name="Luisa Fernanda Lopez Osorio" userId="06f33e7ff53744d7" providerId="LiveId" clId="{A5412236-BC57-45AF-BD66-44DCBA6869B8}" dt="2026-01-23T22:59:30.580" v="675" actId="113"/>
          <ac:graphicFrameMkLst>
            <pc:docMk/>
            <pc:sldMk cId="3169108512" sldId="263"/>
            <ac:graphicFrameMk id="3" creationId="{2DE249DD-F36B-998E-25B6-5C028636D4C5}"/>
          </ac:graphicFrameMkLst>
        </pc:graphicFrameChg>
      </pc:sldChg>
      <pc:sldChg chg="addSp modSp mod">
        <pc:chgData name="Luisa Fernanda Lopez Osorio" userId="06f33e7ff53744d7" providerId="LiveId" clId="{A5412236-BC57-45AF-BD66-44DCBA6869B8}" dt="2026-01-23T22:51:56.466" v="606" actId="108"/>
        <pc:sldMkLst>
          <pc:docMk/>
          <pc:sldMk cId="284461201" sldId="264"/>
        </pc:sldMkLst>
        <pc:spChg chg="add mod">
          <ac:chgData name="Luisa Fernanda Lopez Osorio" userId="06f33e7ff53744d7" providerId="LiveId" clId="{A5412236-BC57-45AF-BD66-44DCBA6869B8}" dt="2026-01-23T22:51:51.073" v="605" actId="404"/>
          <ac:spMkLst>
            <pc:docMk/>
            <pc:sldMk cId="284461201" sldId="264"/>
            <ac:spMk id="2" creationId="{8AC7A368-DE7C-7753-608D-2C635DDA1751}"/>
          </ac:spMkLst>
        </pc:spChg>
        <pc:spChg chg="mod">
          <ac:chgData name="Luisa Fernanda Lopez Osorio" userId="06f33e7ff53744d7" providerId="LiveId" clId="{A5412236-BC57-45AF-BD66-44DCBA6869B8}" dt="2026-01-23T22:51:56.466" v="606" actId="108"/>
          <ac:spMkLst>
            <pc:docMk/>
            <pc:sldMk cId="284461201" sldId="264"/>
            <ac:spMk id="7" creationId="{6C870293-41AD-A30C-0C3B-74F560EA7879}"/>
          </ac:spMkLst>
        </pc:spChg>
        <pc:spChg chg="mod">
          <ac:chgData name="Luisa Fernanda Lopez Osorio" userId="06f33e7ff53744d7" providerId="LiveId" clId="{A5412236-BC57-45AF-BD66-44DCBA6869B8}" dt="2026-01-23T22:51:31.787" v="568" actId="1076"/>
          <ac:spMkLst>
            <pc:docMk/>
            <pc:sldMk cId="284461201" sldId="264"/>
            <ac:spMk id="11" creationId="{F1618D13-75CD-7E6A-182B-F452B2FDB476}"/>
          </ac:spMkLst>
        </pc:spChg>
        <pc:spChg chg="mod">
          <ac:chgData name="Luisa Fernanda Lopez Osorio" userId="06f33e7ff53744d7" providerId="LiveId" clId="{A5412236-BC57-45AF-BD66-44DCBA6869B8}" dt="2026-01-23T22:51:35.555" v="570" actId="1076"/>
          <ac:spMkLst>
            <pc:docMk/>
            <pc:sldMk cId="284461201" sldId="264"/>
            <ac:spMk id="13" creationId="{3385E214-764F-EEFE-E1A0-A1E3007C275B}"/>
          </ac:spMkLst>
        </pc:spChg>
        <pc:spChg chg="mod">
          <ac:chgData name="Luisa Fernanda Lopez Osorio" userId="06f33e7ff53744d7" providerId="LiveId" clId="{A5412236-BC57-45AF-BD66-44DCBA6869B8}" dt="2026-01-23T22:51:33.287" v="569" actId="1076"/>
          <ac:spMkLst>
            <pc:docMk/>
            <pc:sldMk cId="284461201" sldId="264"/>
            <ac:spMk id="14" creationId="{344FECB9-B7D7-EE6E-5575-8DCD51ADC7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389" y="1770452"/>
            <a:ext cx="2510735" cy="24330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864" y="1546477"/>
            <a:ext cx="2003892" cy="2625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811" y="409956"/>
            <a:ext cx="5110480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7252" y="2873755"/>
            <a:ext cx="3119120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92" y="121411"/>
            <a:ext cx="49504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2600" dirty="0">
                <a:latin typeface="Verdana"/>
                <a:cs typeface="Verdana"/>
              </a:rPr>
              <a:t>Lineamientos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para</a:t>
            </a:r>
            <a:r>
              <a:rPr sz="2600" spc="-7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la </a:t>
            </a:r>
            <a:r>
              <a:rPr sz="2600" dirty="0">
                <a:latin typeface="Verdana"/>
                <a:cs typeface="Verdana"/>
              </a:rPr>
              <a:t>creación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3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comités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y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CBD300"/>
                </a:solidFill>
                <a:latin typeface="Verdana"/>
                <a:cs typeface="Verdana"/>
              </a:rPr>
              <a:t>otras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instancias</a:t>
            </a:r>
            <a:r>
              <a:rPr sz="2600" spc="-5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reporte</a:t>
            </a:r>
            <a:r>
              <a:rPr sz="2600" spc="-4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para </a:t>
            </a:r>
            <a:r>
              <a:rPr sz="2600" dirty="0">
                <a:latin typeface="Verdana"/>
                <a:cs typeface="Verdana"/>
              </a:rPr>
              <a:t>proyectos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de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spc="-25" dirty="0">
                <a:latin typeface="Verdana"/>
                <a:cs typeface="Verdana"/>
              </a:rPr>
              <a:t>SbN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6239"/>
            <a:ext cx="8719820" cy="4967605"/>
            <a:chOff x="0" y="176239"/>
            <a:chExt cx="8719820" cy="4967605"/>
          </a:xfrm>
        </p:grpSpPr>
        <p:sp>
          <p:nvSpPr>
            <p:cNvPr id="4" name="object 4"/>
            <p:cNvSpPr/>
            <p:nvPr/>
          </p:nvSpPr>
          <p:spPr>
            <a:xfrm>
              <a:off x="0" y="4203522"/>
              <a:ext cx="5252085" cy="940435"/>
            </a:xfrm>
            <a:custGeom>
              <a:avLst/>
              <a:gdLst/>
              <a:ahLst/>
              <a:cxnLst/>
              <a:rect l="l" t="t" r="r" b="b"/>
              <a:pathLst>
                <a:path w="5252085" h="940435">
                  <a:moveTo>
                    <a:pt x="5251869" y="494423"/>
                  </a:moveTo>
                  <a:lnTo>
                    <a:pt x="5249608" y="446798"/>
                  </a:lnTo>
                  <a:lnTo>
                    <a:pt x="5242953" y="400469"/>
                  </a:lnTo>
                  <a:lnTo>
                    <a:pt x="5232120" y="355625"/>
                  </a:lnTo>
                  <a:lnTo>
                    <a:pt x="5217312" y="312470"/>
                  </a:lnTo>
                  <a:lnTo>
                    <a:pt x="5198745" y="271221"/>
                  </a:lnTo>
                  <a:lnTo>
                    <a:pt x="5176609" y="232079"/>
                  </a:lnTo>
                  <a:lnTo>
                    <a:pt x="5151120" y="195249"/>
                  </a:lnTo>
                  <a:lnTo>
                    <a:pt x="5122494" y="160959"/>
                  </a:lnTo>
                  <a:lnTo>
                    <a:pt x="5090922" y="129387"/>
                  </a:lnTo>
                  <a:lnTo>
                    <a:pt x="5056619" y="100749"/>
                  </a:lnTo>
                  <a:lnTo>
                    <a:pt x="5019789" y="75272"/>
                  </a:lnTo>
                  <a:lnTo>
                    <a:pt x="4980660" y="53136"/>
                  </a:lnTo>
                  <a:lnTo>
                    <a:pt x="4939411" y="34556"/>
                  </a:lnTo>
                  <a:lnTo>
                    <a:pt x="4896256" y="19748"/>
                  </a:lnTo>
                  <a:lnTo>
                    <a:pt x="4851400" y="8915"/>
                  </a:lnTo>
                  <a:lnTo>
                    <a:pt x="4805070" y="2273"/>
                  </a:lnTo>
                  <a:lnTo>
                    <a:pt x="4757458" y="0"/>
                  </a:lnTo>
                  <a:lnTo>
                    <a:pt x="798220" y="0"/>
                  </a:lnTo>
                  <a:lnTo>
                    <a:pt x="474027" y="0"/>
                  </a:lnTo>
                  <a:lnTo>
                    <a:pt x="0" y="0"/>
                  </a:lnTo>
                  <a:lnTo>
                    <a:pt x="0" y="353796"/>
                  </a:lnTo>
                  <a:lnTo>
                    <a:pt x="0" y="635038"/>
                  </a:lnTo>
                  <a:lnTo>
                    <a:pt x="0" y="939977"/>
                  </a:lnTo>
                  <a:lnTo>
                    <a:pt x="260350" y="939977"/>
                  </a:lnTo>
                  <a:lnTo>
                    <a:pt x="798220" y="939977"/>
                  </a:lnTo>
                  <a:lnTo>
                    <a:pt x="4971148" y="939977"/>
                  </a:lnTo>
                  <a:lnTo>
                    <a:pt x="4980648" y="935697"/>
                  </a:lnTo>
                  <a:lnTo>
                    <a:pt x="5019789" y="913574"/>
                  </a:lnTo>
                  <a:lnTo>
                    <a:pt x="5056619" y="888085"/>
                  </a:lnTo>
                  <a:lnTo>
                    <a:pt x="5090909" y="859447"/>
                  </a:lnTo>
                  <a:lnTo>
                    <a:pt x="5122481" y="827887"/>
                  </a:lnTo>
                  <a:lnTo>
                    <a:pt x="5151107" y="793584"/>
                  </a:lnTo>
                  <a:lnTo>
                    <a:pt x="5176596" y="756754"/>
                  </a:lnTo>
                  <a:lnTo>
                    <a:pt x="5198732" y="717613"/>
                  </a:lnTo>
                  <a:lnTo>
                    <a:pt x="5217312" y="676363"/>
                  </a:lnTo>
                  <a:lnTo>
                    <a:pt x="5232108" y="633222"/>
                  </a:lnTo>
                  <a:lnTo>
                    <a:pt x="5242941" y="588365"/>
                  </a:lnTo>
                  <a:lnTo>
                    <a:pt x="5249596" y="542036"/>
                  </a:lnTo>
                  <a:lnTo>
                    <a:pt x="5251869" y="4944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473" y="4386851"/>
              <a:ext cx="4413968" cy="622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8678" y="176239"/>
              <a:ext cx="1400519" cy="1441758"/>
            </a:xfrm>
            <a:prstGeom prst="rect">
              <a:avLst/>
            </a:prstGeom>
          </p:spPr>
        </p:pic>
      </p:grpSp>
      <p:sp>
        <p:nvSpPr>
          <p:cNvPr id="9" name="Subtítulo 8">
            <a:extLst>
              <a:ext uri="{FF2B5EF4-FFF2-40B4-BE49-F238E27FC236}">
                <a16:creationId xmlns:a16="http://schemas.microsoft.com/office/drawing/2014/main" id="{CE5535E2-8035-2486-CFE1-5101BF5F4A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5800" y="2896128"/>
            <a:ext cx="3472800" cy="830997"/>
          </a:xfrm>
        </p:spPr>
        <p:txBody>
          <a:bodyPr/>
          <a:lstStyle/>
          <a:p>
            <a:r>
              <a:rPr lang="es-MX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Transición energética comunitaria para habilitar la bioeconomía local</a:t>
            </a:r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AB92F48-63FB-C2FE-989E-25A3A34E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4662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7761A7-0D08-9CFA-A7B8-B1CB63366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50775"/>
              </p:ext>
            </p:extLst>
          </p:nvPr>
        </p:nvGraphicFramePr>
        <p:xfrm>
          <a:off x="5417652" y="4449635"/>
          <a:ext cx="3496791" cy="56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95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2906496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0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701" y="1712765"/>
            <a:ext cx="2698750" cy="3430904"/>
          </a:xfrm>
          <a:custGeom>
            <a:avLst/>
            <a:gdLst/>
            <a:ahLst/>
            <a:cxnLst/>
            <a:rect l="l" t="t" r="r" b="b"/>
            <a:pathLst>
              <a:path w="2698750" h="3430904">
                <a:moveTo>
                  <a:pt x="2698245" y="0"/>
                </a:moveTo>
                <a:lnTo>
                  <a:pt x="0" y="0"/>
                </a:lnTo>
                <a:lnTo>
                  <a:pt x="0" y="3430734"/>
                </a:lnTo>
                <a:lnTo>
                  <a:pt x="2698245" y="3430734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0176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5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5" y="3444642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674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6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6" y="3444642"/>
                </a:lnTo>
                <a:lnTo>
                  <a:pt x="269824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221"/>
            <a:ext cx="5461000" cy="45465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05522" y="2810068"/>
            <a:ext cx="1809750" cy="144780"/>
            <a:chOff x="6205522" y="2810068"/>
            <a:chExt cx="1809750" cy="144780"/>
          </a:xfrm>
        </p:grpSpPr>
        <p:sp>
          <p:nvSpPr>
            <p:cNvPr id="7" name="object 7"/>
            <p:cNvSpPr/>
            <p:nvPr/>
          </p:nvSpPr>
          <p:spPr>
            <a:xfrm>
              <a:off x="6205522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6" y="123169"/>
                  </a:lnTo>
                  <a:lnTo>
                    <a:pt x="1803928" y="100235"/>
                  </a:lnTo>
                  <a:lnTo>
                    <a:pt x="1809598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622" y="2810068"/>
              <a:ext cx="144299" cy="1442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0322" y="2811829"/>
            <a:ext cx="1809750" cy="144780"/>
            <a:chOff x="600322" y="2811829"/>
            <a:chExt cx="1809750" cy="144780"/>
          </a:xfrm>
        </p:grpSpPr>
        <p:sp>
          <p:nvSpPr>
            <p:cNvPr id="10" name="object 10"/>
            <p:cNvSpPr/>
            <p:nvPr/>
          </p:nvSpPr>
          <p:spPr>
            <a:xfrm>
              <a:off x="600322" y="2811829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0" y="0"/>
                  </a:moveTo>
                  <a:lnTo>
                    <a:pt x="72150" y="0"/>
                  </a:lnTo>
                  <a:lnTo>
                    <a:pt x="44066" y="5670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9"/>
                  </a:lnTo>
                  <a:lnTo>
                    <a:pt x="5669" y="100234"/>
                  </a:lnTo>
                  <a:lnTo>
                    <a:pt x="21132" y="123167"/>
                  </a:lnTo>
                  <a:lnTo>
                    <a:pt x="44066" y="138630"/>
                  </a:lnTo>
                  <a:lnTo>
                    <a:pt x="72150" y="144299"/>
                  </a:lnTo>
                  <a:lnTo>
                    <a:pt x="1737449" y="144302"/>
                  </a:lnTo>
                  <a:lnTo>
                    <a:pt x="1765533" y="138632"/>
                  </a:lnTo>
                  <a:lnTo>
                    <a:pt x="1788467" y="123169"/>
                  </a:lnTo>
                  <a:lnTo>
                    <a:pt x="1803929" y="100235"/>
                  </a:lnTo>
                  <a:lnTo>
                    <a:pt x="1809599" y="72151"/>
                  </a:lnTo>
                  <a:lnTo>
                    <a:pt x="1803932" y="44066"/>
                  </a:lnTo>
                  <a:lnTo>
                    <a:pt x="1788469" y="21132"/>
                  </a:lnTo>
                  <a:lnTo>
                    <a:pt x="1765535" y="5670"/>
                  </a:lnTo>
                  <a:lnTo>
                    <a:pt x="173745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71" y="2811829"/>
              <a:ext cx="144299" cy="14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74435" y="1822195"/>
            <a:ext cx="175450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45"/>
              </a:spcBef>
            </a:pP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7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concertada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equitativa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25" dirty="0">
                <a:latin typeface="Arial MT"/>
                <a:cs typeface="Arial MT"/>
              </a:rPr>
              <a:t> los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beneficios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3846" y="2733548"/>
            <a:ext cx="54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FA400"/>
                </a:solidFill>
                <a:latin typeface="Arial"/>
                <a:cs typeface="Arial"/>
              </a:rPr>
              <a:t>25</a:t>
            </a: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FA4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232" y="1816100"/>
            <a:ext cx="152463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E9703"/>
                </a:solidFill>
                <a:latin typeface="Arial"/>
                <a:cs typeface="Arial"/>
              </a:rPr>
              <a:t>Eficacia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40"/>
              </a:spcBef>
            </a:pPr>
            <a:r>
              <a:rPr sz="1300" dirty="0">
                <a:latin typeface="Arial MT"/>
                <a:cs typeface="Arial MT"/>
              </a:rPr>
              <a:t>Cumplimiento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objetivos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metas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establecidas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5797" y="2749804"/>
            <a:ext cx="48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DE9703"/>
                </a:solidFill>
                <a:latin typeface="Arial"/>
                <a:cs typeface="Arial"/>
              </a:rPr>
              <a:t>50</a:t>
            </a:r>
            <a:r>
              <a:rPr sz="1600" b="1" spc="-5" dirty="0">
                <a:solidFill>
                  <a:srgbClr val="DE9703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DE970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02921" y="2810068"/>
            <a:ext cx="1809750" cy="144780"/>
            <a:chOff x="3402921" y="2810068"/>
            <a:chExt cx="1809750" cy="144780"/>
          </a:xfrm>
        </p:grpSpPr>
        <p:sp>
          <p:nvSpPr>
            <p:cNvPr id="17" name="object 17"/>
            <p:cNvSpPr/>
            <p:nvPr/>
          </p:nvSpPr>
          <p:spPr>
            <a:xfrm>
              <a:off x="3402921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7" y="123169"/>
                  </a:lnTo>
                  <a:lnTo>
                    <a:pt x="1803930" y="100235"/>
                  </a:lnTo>
                  <a:lnTo>
                    <a:pt x="1809600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2021" y="2810068"/>
              <a:ext cx="144299" cy="1442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71833" y="1813051"/>
            <a:ext cx="246570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672E5"/>
                </a:solidFill>
                <a:latin typeface="Arial"/>
                <a:cs typeface="Arial"/>
              </a:rPr>
              <a:t>Eficiencia</a:t>
            </a:r>
            <a:endParaRPr sz="1800">
              <a:latin typeface="Arial"/>
              <a:cs typeface="Arial"/>
            </a:endParaRPr>
          </a:p>
          <a:p>
            <a:pPr marL="12700" marR="255904">
              <a:lnSpc>
                <a:spcPts val="1490"/>
              </a:lnSpc>
              <a:spcBef>
                <a:spcPts val="80"/>
              </a:spcBef>
            </a:pPr>
            <a:r>
              <a:rPr sz="1300" dirty="0">
                <a:latin typeface="Arial MT"/>
                <a:cs typeface="Arial MT"/>
              </a:rPr>
              <a:t>Manejo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de </a:t>
            </a:r>
            <a:r>
              <a:rPr sz="1300" dirty="0">
                <a:latin typeface="Arial MT"/>
                <a:cs typeface="Arial MT"/>
              </a:rPr>
              <a:t>recursos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técnicos,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humanos</a:t>
            </a:r>
            <a:r>
              <a:rPr sz="1300" spc="-55" dirty="0">
                <a:latin typeface="Arial MT"/>
                <a:cs typeface="Arial MT"/>
              </a:rPr>
              <a:t> </a:t>
            </a:r>
            <a:r>
              <a:rPr sz="1300" spc="-50" dirty="0">
                <a:latin typeface="Arial MT"/>
                <a:cs typeface="Arial MT"/>
              </a:rPr>
              <a:t>y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financieros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85"/>
              </a:spcBef>
            </a:pPr>
            <a:r>
              <a:rPr sz="1600" b="1" dirty="0">
                <a:solidFill>
                  <a:srgbClr val="409AFA"/>
                </a:solidFill>
                <a:latin typeface="Arial"/>
                <a:cs typeface="Arial"/>
              </a:rPr>
              <a:t>25</a:t>
            </a:r>
            <a:r>
              <a:rPr sz="1600" b="1" spc="-5" dirty="0">
                <a:solidFill>
                  <a:srgbClr val="409AFA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09AFA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7422" y="3161117"/>
            <a:ext cx="8223250" cy="1966595"/>
            <a:chOff x="497422" y="3161117"/>
            <a:chExt cx="8223250" cy="196659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848" y="3161117"/>
              <a:ext cx="1629958" cy="18706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7422" y="5031772"/>
              <a:ext cx="8223250" cy="0"/>
            </a:xfrm>
            <a:custGeom>
              <a:avLst/>
              <a:gdLst/>
              <a:ahLst/>
              <a:cxnLst/>
              <a:rect l="l" t="t" r="r" b="b"/>
              <a:pathLst>
                <a:path w="8223250">
                  <a:moveTo>
                    <a:pt x="0" y="0"/>
                  </a:moveTo>
                  <a:lnTo>
                    <a:pt x="8222700" y="1"/>
                  </a:lnTo>
                </a:path>
              </a:pathLst>
            </a:custGeom>
            <a:ln w="9525">
              <a:solidFill>
                <a:srgbClr val="526D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1063" y="3176454"/>
              <a:ext cx="2156679" cy="1950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502" y="3183491"/>
              <a:ext cx="1363495" cy="18705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3514" y="792988"/>
            <a:ext cx="848868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instancias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velar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éxito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proyecto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correcta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ejecución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recursos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técnicos,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financieros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humanos;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través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evaluaciones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periódicas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b="1" dirty="0">
                <a:latin typeface="Arial"/>
                <a:cs typeface="Arial"/>
              </a:rPr>
              <a:t>eficacia,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eficiencia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equidad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desarrollo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intervenciones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25" dirty="0"/>
              <a:t> </a:t>
            </a:r>
            <a:r>
              <a:rPr dirty="0"/>
              <a:t>son</a:t>
            </a:r>
            <a:r>
              <a:rPr spc="-30" dirty="0"/>
              <a:t> </a:t>
            </a:r>
            <a:r>
              <a:rPr dirty="0"/>
              <a:t>los</a:t>
            </a:r>
            <a:r>
              <a:rPr spc="-25" dirty="0"/>
              <a:t> </a:t>
            </a:r>
            <a:r>
              <a:rPr dirty="0"/>
              <a:t>comités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reporte?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4727" y="1624583"/>
            <a:ext cx="6672580" cy="3317240"/>
            <a:chOff x="2014727" y="1624583"/>
            <a:chExt cx="6672580" cy="331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7" y="1624583"/>
              <a:ext cx="5114544" cy="3163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317" y="2736963"/>
              <a:ext cx="3297555" cy="2204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760" y="313435"/>
            <a:ext cx="726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0000"/>
                </a:solidFill>
              </a:rPr>
              <a:t>conformación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comités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dependerá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naturaleza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proyectos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cuales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pueden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ser: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325" y="1341483"/>
            <a:ext cx="2084705" cy="10052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Arial"/>
                <a:cs typeface="Arial"/>
              </a:rPr>
              <a:t>Internos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  <a:spcBef>
                <a:spcPts val="290"/>
              </a:spcBef>
            </a:pPr>
            <a:r>
              <a:rPr sz="1400" dirty="0">
                <a:latin typeface="Arial MT"/>
                <a:cs typeface="Arial MT"/>
              </a:rPr>
              <a:t>Conformados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miembros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las </a:t>
            </a:r>
            <a:r>
              <a:rPr sz="1400" dirty="0">
                <a:latin typeface="Arial MT"/>
                <a:cs typeface="Arial MT"/>
              </a:rPr>
              <a:t>organizaciones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ejecutoras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53" y="3257804"/>
            <a:ext cx="11385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30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delegados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entidad independiente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1447" y="1987585"/>
            <a:ext cx="4615815" cy="2343150"/>
            <a:chOff x="2091447" y="1987585"/>
            <a:chExt cx="4615815" cy="2343150"/>
          </a:xfrm>
        </p:grpSpPr>
        <p:sp>
          <p:nvSpPr>
            <p:cNvPr id="9" name="object 9"/>
            <p:cNvSpPr/>
            <p:nvPr/>
          </p:nvSpPr>
          <p:spPr>
            <a:xfrm>
              <a:off x="2091447" y="377512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299"/>
                  </a:lnTo>
                  <a:lnTo>
                    <a:pt x="65299" y="98763"/>
                  </a:lnTo>
                  <a:lnTo>
                    <a:pt x="37907" y="137514"/>
                  </a:lnTo>
                  <a:lnTo>
                    <a:pt x="17370" y="180769"/>
                  </a:lnTo>
                  <a:lnTo>
                    <a:pt x="4473" y="227742"/>
                  </a:lnTo>
                  <a:lnTo>
                    <a:pt x="0" y="277649"/>
                  </a:lnTo>
                  <a:lnTo>
                    <a:pt x="4473" y="327557"/>
                  </a:lnTo>
                  <a:lnTo>
                    <a:pt x="17370" y="374530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300"/>
                  </a:lnTo>
                  <a:lnTo>
                    <a:pt x="560848" y="555300"/>
                  </a:lnTo>
                  <a:lnTo>
                    <a:pt x="610756" y="550827"/>
                  </a:lnTo>
                  <a:lnTo>
                    <a:pt x="657729" y="537930"/>
                  </a:lnTo>
                  <a:lnTo>
                    <a:pt x="700984" y="517393"/>
                  </a:lnTo>
                  <a:lnTo>
                    <a:pt x="739735" y="490000"/>
                  </a:lnTo>
                  <a:lnTo>
                    <a:pt x="773199" y="456537"/>
                  </a:lnTo>
                  <a:lnTo>
                    <a:pt x="800592" y="417785"/>
                  </a:lnTo>
                  <a:lnTo>
                    <a:pt x="821129" y="374531"/>
                  </a:lnTo>
                  <a:lnTo>
                    <a:pt x="834026" y="327558"/>
                  </a:lnTo>
                  <a:lnTo>
                    <a:pt x="838499" y="277650"/>
                  </a:lnTo>
                  <a:lnTo>
                    <a:pt x="834027" y="227742"/>
                  </a:lnTo>
                  <a:lnTo>
                    <a:pt x="821130" y="180769"/>
                  </a:lnTo>
                  <a:lnTo>
                    <a:pt x="800593" y="137514"/>
                  </a:lnTo>
                  <a:lnTo>
                    <a:pt x="773200" y="98763"/>
                  </a:lnTo>
                  <a:lnTo>
                    <a:pt x="739736" y="65299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A78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214" y="198758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4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300"/>
                  </a:lnTo>
                  <a:lnTo>
                    <a:pt x="65299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6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B8A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8363" y="2436483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51" y="0"/>
                  </a:moveTo>
                  <a:lnTo>
                    <a:pt x="277651" y="0"/>
                  </a:lnTo>
                  <a:lnTo>
                    <a:pt x="227743" y="4473"/>
                  </a:lnTo>
                  <a:lnTo>
                    <a:pt x="180769" y="17370"/>
                  </a:lnTo>
                  <a:lnTo>
                    <a:pt x="137515" y="37907"/>
                  </a:lnTo>
                  <a:lnTo>
                    <a:pt x="98764" y="65300"/>
                  </a:lnTo>
                  <a:lnTo>
                    <a:pt x="65300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300" y="456536"/>
                  </a:lnTo>
                  <a:lnTo>
                    <a:pt x="98764" y="490000"/>
                  </a:lnTo>
                  <a:lnTo>
                    <a:pt x="137515" y="517392"/>
                  </a:lnTo>
                  <a:lnTo>
                    <a:pt x="180769" y="537929"/>
                  </a:lnTo>
                  <a:lnTo>
                    <a:pt x="227743" y="550826"/>
                  </a:lnTo>
                  <a:lnTo>
                    <a:pt x="277651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7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8" y="4473"/>
                  </a:lnTo>
                  <a:lnTo>
                    <a:pt x="560851" y="0"/>
                  </a:lnTo>
                  <a:close/>
                </a:path>
              </a:pathLst>
            </a:custGeom>
            <a:solidFill>
              <a:srgbClr val="B87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35968" y="1417247"/>
            <a:ext cx="1572895" cy="1298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65"/>
              </a:spcBef>
            </a:pPr>
            <a:r>
              <a:rPr sz="1800" b="1" spc="-10" dirty="0">
                <a:latin typeface="Arial"/>
                <a:cs typeface="Arial"/>
              </a:rPr>
              <a:t>Participativos</a:t>
            </a:r>
            <a:endParaRPr sz="1800">
              <a:latin typeface="Arial"/>
              <a:cs typeface="Arial"/>
            </a:endParaRPr>
          </a:p>
          <a:p>
            <a:pPr marL="12700" marR="5080" indent="493395" algn="r">
              <a:lnSpc>
                <a:spcPct val="97900"/>
              </a:lnSpc>
              <a:spcBef>
                <a:spcPts val="555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actores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interesados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incidencia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Arial MT"/>
                <a:cs typeface="Arial MT"/>
              </a:rPr>
              <a:t>territorial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390" y="1596184"/>
            <a:ext cx="5344574" cy="3538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218" y="1785619"/>
            <a:ext cx="1551305" cy="1277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latin typeface="Arial"/>
                <a:cs typeface="Arial"/>
              </a:rPr>
              <a:t>Integrantes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465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quiénes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lo </a:t>
            </a:r>
            <a:r>
              <a:rPr sz="1400" dirty="0">
                <a:latin typeface="Arial MT"/>
                <a:cs typeface="Arial MT"/>
              </a:rPr>
              <a:t>integrarán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qué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rol </a:t>
            </a:r>
            <a:r>
              <a:rPr sz="1400" dirty="0">
                <a:latin typeface="Arial MT"/>
                <a:cs typeface="Arial MT"/>
              </a:rPr>
              <a:t>cumplirán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25" dirty="0">
                <a:latin typeface="Arial MT"/>
                <a:cs typeface="Arial MT"/>
              </a:rPr>
              <a:t> el </a:t>
            </a:r>
            <a:r>
              <a:rPr sz="1400" spc="-10" dirty="0">
                <a:latin typeface="Arial MT"/>
                <a:cs typeface="Arial MT"/>
              </a:rPr>
              <a:t>comité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089" y="192780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5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4"/>
                </a:lnTo>
                <a:lnTo>
                  <a:pt x="58750" y="484333"/>
                </a:lnTo>
                <a:lnTo>
                  <a:pt x="89185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3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4"/>
                </a:lnTo>
                <a:lnTo>
                  <a:pt x="593476" y="400745"/>
                </a:lnTo>
                <a:lnTo>
                  <a:pt x="605014" y="353891"/>
                </a:lnTo>
                <a:lnTo>
                  <a:pt x="609000" y="304500"/>
                </a:lnTo>
                <a:lnTo>
                  <a:pt x="605014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3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527" y="21041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427" y="1453388"/>
            <a:ext cx="1581785" cy="1496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latin typeface="Arial"/>
                <a:cs typeface="Arial"/>
              </a:rPr>
              <a:t>Operatividad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temporalidad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10" dirty="0">
                <a:latin typeface="Arial MT"/>
                <a:cs typeface="Arial MT"/>
              </a:rPr>
              <a:t> reuniones, </a:t>
            </a:r>
            <a:r>
              <a:rPr sz="1400" dirty="0">
                <a:latin typeface="Arial MT"/>
                <a:cs typeface="Arial MT"/>
              </a:rPr>
              <a:t>sistema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trabajo, </a:t>
            </a:r>
            <a:r>
              <a:rPr sz="1400" dirty="0">
                <a:latin typeface="Arial MT"/>
                <a:cs typeface="Arial MT"/>
              </a:rPr>
              <a:t>métodos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evaluación,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0735" y="1774951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8430" y="25857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Funciones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4058430" y="589788"/>
            <a:ext cx="176911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claramente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las </a:t>
            </a:r>
            <a:r>
              <a:rPr sz="1400" spc="-10" dirty="0">
                <a:latin typeface="Arial MT"/>
                <a:cs typeface="Arial MT"/>
              </a:rPr>
              <a:t>funciones, </a:t>
            </a:r>
            <a:r>
              <a:rPr sz="1400" dirty="0">
                <a:latin typeface="Arial MT"/>
                <a:cs typeface="Arial MT"/>
              </a:rPr>
              <a:t>atribuciones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 </a:t>
            </a:r>
            <a:r>
              <a:rPr sz="1400" dirty="0">
                <a:latin typeface="Arial MT"/>
                <a:cs typeface="Arial MT"/>
              </a:rPr>
              <a:t>reglamento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comité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90" y="32690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6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5"/>
                </a:lnTo>
                <a:lnTo>
                  <a:pt x="58750" y="484333"/>
                </a:lnTo>
                <a:lnTo>
                  <a:pt x="89186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4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5"/>
                </a:lnTo>
                <a:lnTo>
                  <a:pt x="593476" y="400745"/>
                </a:lnTo>
                <a:lnTo>
                  <a:pt x="605015" y="353891"/>
                </a:lnTo>
                <a:lnTo>
                  <a:pt x="609000" y="304500"/>
                </a:lnTo>
                <a:lnTo>
                  <a:pt x="605015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4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03728" y="5039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4928" y="4348988"/>
            <a:ext cx="25666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795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hora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tenga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cuenta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5303" y="746759"/>
            <a:ext cx="5416550" cy="3370579"/>
            <a:chOff x="3575303" y="746759"/>
            <a:chExt cx="5416550" cy="3370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5303" y="746759"/>
              <a:ext cx="5416296" cy="329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2368" y="2236666"/>
              <a:ext cx="2705352" cy="18806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092" y="783844"/>
            <a:ext cx="3091180" cy="3088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1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Más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allá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funciones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veeduría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sancionatorias,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comités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reporte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instancias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contribuyen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direccionar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el </a:t>
            </a:r>
            <a:r>
              <a:rPr sz="1600" dirty="0">
                <a:latin typeface="Arial MT"/>
                <a:cs typeface="Arial MT"/>
              </a:rPr>
              <a:t>proyecto,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permiten: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Arial MT"/>
              <a:cs typeface="Arial MT"/>
            </a:endParaRPr>
          </a:p>
          <a:p>
            <a:pPr marL="298450" marR="5080" indent="-285750">
              <a:lnSpc>
                <a:spcPts val="1900"/>
              </a:lnSpc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participación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activa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actores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interesados</a:t>
            </a:r>
            <a:endParaRPr sz="1600" dirty="0">
              <a:latin typeface="Arial MT"/>
              <a:cs typeface="Arial MT"/>
            </a:endParaRPr>
          </a:p>
          <a:p>
            <a:pPr marL="298450" marR="66675" indent="-285750">
              <a:lnSpc>
                <a:spcPts val="19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sistematización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dirty="0">
                <a:latin typeface="Arial MT"/>
                <a:cs typeface="Arial MT"/>
              </a:rPr>
              <a:t>experiencia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aprendizajes</a:t>
            </a:r>
            <a:endParaRPr sz="1600" dirty="0">
              <a:latin typeface="Arial MT"/>
              <a:cs typeface="Arial MT"/>
            </a:endParaRPr>
          </a:p>
          <a:p>
            <a:pPr marL="298450" marR="832485" indent="-285750">
              <a:lnSpc>
                <a:spcPct val="105000"/>
              </a:lnSpc>
              <a:spcBef>
                <a:spcPts val="415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innovación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socio- institucional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230"/>
            <a:ext cx="2413000" cy="454659"/>
          </a:xfrm>
          <a:custGeom>
            <a:avLst/>
            <a:gdLst/>
            <a:ahLst/>
            <a:cxnLst/>
            <a:rect l="l" t="t" r="r" b="b"/>
            <a:pathLst>
              <a:path w="2413000" h="454659">
                <a:moveTo>
                  <a:pt x="2413000" y="227139"/>
                </a:moveTo>
                <a:lnTo>
                  <a:pt x="2408377" y="181368"/>
                </a:lnTo>
                <a:lnTo>
                  <a:pt x="2395143" y="138722"/>
                </a:lnTo>
                <a:lnTo>
                  <a:pt x="2374201" y="100139"/>
                </a:lnTo>
                <a:lnTo>
                  <a:pt x="2346464" y="66522"/>
                </a:lnTo>
                <a:lnTo>
                  <a:pt x="2312847" y="38785"/>
                </a:lnTo>
                <a:lnTo>
                  <a:pt x="2274265" y="17843"/>
                </a:lnTo>
                <a:lnTo>
                  <a:pt x="2231631" y="4610"/>
                </a:lnTo>
                <a:lnTo>
                  <a:pt x="2185847" y="0"/>
                </a:lnTo>
                <a:lnTo>
                  <a:pt x="387896" y="0"/>
                </a:lnTo>
                <a:lnTo>
                  <a:pt x="221894" y="0"/>
                </a:lnTo>
                <a:lnTo>
                  <a:pt x="0" y="0"/>
                </a:lnTo>
                <a:lnTo>
                  <a:pt x="0" y="179349"/>
                </a:lnTo>
                <a:lnTo>
                  <a:pt x="0" y="274942"/>
                </a:lnTo>
                <a:lnTo>
                  <a:pt x="0" y="454279"/>
                </a:lnTo>
                <a:lnTo>
                  <a:pt x="221894" y="454279"/>
                </a:lnTo>
                <a:lnTo>
                  <a:pt x="387896" y="454279"/>
                </a:lnTo>
                <a:lnTo>
                  <a:pt x="2185847" y="454279"/>
                </a:lnTo>
                <a:lnTo>
                  <a:pt x="2231631" y="449668"/>
                </a:lnTo>
                <a:lnTo>
                  <a:pt x="2274265" y="436435"/>
                </a:lnTo>
                <a:lnTo>
                  <a:pt x="2312847" y="415493"/>
                </a:lnTo>
                <a:lnTo>
                  <a:pt x="2346464" y="387756"/>
                </a:lnTo>
                <a:lnTo>
                  <a:pt x="2374201" y="354139"/>
                </a:lnTo>
                <a:lnTo>
                  <a:pt x="2395143" y="315556"/>
                </a:lnTo>
                <a:lnTo>
                  <a:pt x="2408377" y="272923"/>
                </a:lnTo>
                <a:lnTo>
                  <a:pt x="2413000" y="227139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Recuerde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4587197"/>
            <a:ext cx="9144000" cy="556895"/>
          </a:xfrm>
          <a:custGeom>
            <a:avLst/>
            <a:gdLst/>
            <a:ahLst/>
            <a:cxnLst/>
            <a:rect l="l" t="t" r="r" b="b"/>
            <a:pathLst>
              <a:path w="9144000" h="556895">
                <a:moveTo>
                  <a:pt x="9144000" y="0"/>
                </a:moveTo>
                <a:lnTo>
                  <a:pt x="0" y="0"/>
                </a:lnTo>
                <a:lnTo>
                  <a:pt x="0" y="556302"/>
                </a:lnTo>
                <a:lnTo>
                  <a:pt x="9144000" y="556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145" y="4662932"/>
            <a:ext cx="87452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Referencia: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MMAyA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Ministerio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Medio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Ambiente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Agua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Bolivia.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(2019).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Guía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conformación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comités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gestión. </a:t>
            </a:r>
            <a:r>
              <a:rPr sz="1200" dirty="0">
                <a:latin typeface="Arial MT"/>
                <a:cs typeface="Arial MT"/>
              </a:rPr>
              <a:t>Unión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Europea,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WWF.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línea: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u="sng" spc="-10" dirty="0">
                <a:solidFill>
                  <a:srgbClr val="2D22F9"/>
                </a:solidFill>
                <a:uFill>
                  <a:solidFill>
                    <a:srgbClr val="2D22F9"/>
                  </a:solidFill>
                </a:uFill>
                <a:latin typeface="Arial MT"/>
                <a:cs typeface="Arial MT"/>
              </a:rPr>
              <a:t>https://bit.ly/3nBCMBU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088" y="57911"/>
            <a:ext cx="3075432" cy="560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6">
            <a:extLst>
              <a:ext uri="{FF2B5EF4-FFF2-40B4-BE49-F238E27FC236}">
                <a16:creationId xmlns:a16="http://schemas.microsoft.com/office/drawing/2014/main" id="{903365C8-4AD7-F04B-4634-C64C681A16B0}"/>
              </a:ext>
            </a:extLst>
          </p:cNvPr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D96D41B-4DAE-F858-5F35-FA0CB2AF83AE}"/>
              </a:ext>
            </a:extLst>
          </p:cNvPr>
          <p:cNvSpPr/>
          <p:nvPr/>
        </p:nvSpPr>
        <p:spPr>
          <a:xfrm>
            <a:off x="0" y="93221"/>
            <a:ext cx="8015272" cy="87832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6C870293-41AD-A30C-0C3B-74F560EA7879}"/>
              </a:ext>
            </a:extLst>
          </p:cNvPr>
          <p:cNvSpPr txBox="1">
            <a:spLocks/>
          </p:cNvSpPr>
          <p:nvPr/>
        </p:nvSpPr>
        <p:spPr>
          <a:xfrm>
            <a:off x="237291" y="121411"/>
            <a:ext cx="753510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1400" dirty="0">
                <a:latin typeface="Arial MT"/>
              </a:rPr>
              <a:t>Una </a:t>
            </a:r>
            <a:r>
              <a:rPr lang="es-MX" sz="1400" dirty="0" err="1">
                <a:latin typeface="Arial MT"/>
              </a:rPr>
              <a:t>SbN</a:t>
            </a:r>
            <a:r>
              <a:rPr lang="es-MX" sz="1400" dirty="0">
                <a:latin typeface="Arial MT"/>
              </a:rPr>
              <a:t> de Transición energética comunitaria para habilitar la bioeconomía local</a:t>
            </a:r>
            <a:r>
              <a:rPr lang="es-CO" sz="1400" dirty="0">
                <a:latin typeface="Arial MT"/>
              </a:rPr>
              <a:t> se </a:t>
            </a:r>
            <a:r>
              <a:rPr lang="es-MX" sz="1400" dirty="0">
                <a:latin typeface="Arial MT"/>
              </a:rPr>
              <a:t>requiere de acuerdos comunitarios y capacidad organizativa  tanto para manejar la tecnología como para distribución de beneficios, mantenimiento y operación</a:t>
            </a:r>
            <a:endParaRPr lang="es-MX" sz="1400" spc="-10" dirty="0">
              <a:latin typeface="Arial M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618D13-75CD-7E6A-182B-F452B2FDB476}"/>
              </a:ext>
            </a:extLst>
          </p:cNvPr>
          <p:cNvSpPr txBox="1"/>
          <p:nvPr/>
        </p:nvSpPr>
        <p:spPr>
          <a:xfrm>
            <a:off x="222468" y="1579486"/>
            <a:ext cx="3664134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Arial MT"/>
              </a:rPr>
              <a:t>La capacidad organizativa es crucial para garantizar el mantenimiento del sistema, fomentar la propiedad colectiva y permitir la participación inclusiva. La participación de las familias rurales —en particular, de los grupos de mujeres y las asociaciones comunitarias— refuerza la gobernanza local y evita cargas desproporcionadas, especialmente en lo que respecta al mantenimiento del sistema y la gestión del biogás.. De este modo, el modelo contribuye a la construcción de soluciones energéticas descentralizadas y comunitarias, apoyando el objetivo más amplio de una transición energética justa en el Sur Global. Esta vía replicable promueve la soberanía energética, la mitigación del cambio climático y el desarrollo socialmente inclusivo. </a:t>
            </a:r>
            <a:r>
              <a:rPr lang="da-DK" sz="1100" b="1" dirty="0">
                <a:latin typeface="Arial MT"/>
              </a:rPr>
              <a:t>(Gómez et al., 2025, p. 11).</a:t>
            </a:r>
            <a:endParaRPr lang="es-CO" sz="1100" b="1" dirty="0">
              <a:latin typeface="Arial M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85E214-764F-EEFE-E1A0-A1E3007C275B}"/>
              </a:ext>
            </a:extLst>
          </p:cNvPr>
          <p:cNvSpPr txBox="1"/>
          <p:nvPr/>
        </p:nvSpPr>
        <p:spPr>
          <a:xfrm>
            <a:off x="4656488" y="1579486"/>
            <a:ext cx="4265044" cy="3000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latin typeface="Arial MT"/>
              </a:rPr>
              <a:t>La instancia comunitaria para generación de biogás, entre otras actividades, es responsable de:</a:t>
            </a:r>
          </a:p>
          <a:p>
            <a:pPr algn="just"/>
            <a:r>
              <a:rPr lang="es-MX" sz="1050" dirty="0">
                <a:latin typeface="Arial MT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Organizar la operación y el seguimiento técnico del biodigestor.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Garantizar mantenimiento preventivo, correctivo y seguridad operativa.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Registrar insumos, cargas, producción y uso del biogás y </a:t>
            </a:r>
            <a:r>
              <a:rPr lang="es-MX" sz="1050" dirty="0" err="1">
                <a:latin typeface="Arial MT"/>
              </a:rPr>
              <a:t>digestato</a:t>
            </a:r>
            <a:r>
              <a:rPr lang="es-MX" sz="1050" dirty="0">
                <a:latin typeface="Arial MT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Asegurar distribución equitativa del gas o los beneficios productivos.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Facilitar la participación comunitaria en decisiones y resolución de conflictos.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Promover capacitación y apropiación local para uso y mantenimiento.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Coordinar apoyo técnico externo cuando el sistema requiera ajustes.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latin typeface="Arial MT"/>
              </a:rPr>
              <a:t>Evaluar periódicamente desempeño, riesgos y sostenibilidad del sistema.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44FECB9-B7D7-EE6E-5575-8DCD51ADC70D}"/>
              </a:ext>
            </a:extLst>
          </p:cNvPr>
          <p:cNvSpPr/>
          <p:nvPr/>
        </p:nvSpPr>
        <p:spPr>
          <a:xfrm>
            <a:off x="3986315" y="3049469"/>
            <a:ext cx="585685" cy="685800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1AAEE2-9E7F-5454-2361-62068F66AABD}"/>
              </a:ext>
            </a:extLst>
          </p:cNvPr>
          <p:cNvSpPr txBox="1"/>
          <p:nvPr/>
        </p:nvSpPr>
        <p:spPr>
          <a:xfrm>
            <a:off x="113120" y="4782911"/>
            <a:ext cx="9259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800" b="0" i="0" u="none" strike="noStrike" baseline="0" dirty="0">
                <a:latin typeface="URWPalladioL-Roma"/>
              </a:rPr>
              <a:t>Gomez, F.H.; Vasquez, N.J.;</a:t>
            </a:r>
            <a:r>
              <a:rPr lang="it-IT" sz="800" b="0" i="0" u="none" strike="noStrike" baseline="0" dirty="0">
                <a:latin typeface="URWPalladioL-Roma"/>
              </a:rPr>
              <a:t>Torres, K.C.; Meza, C.M.; Vaccari, M.</a:t>
            </a:r>
            <a:r>
              <a:rPr lang="es-CO" sz="800" b="0" i="0" u="none" strike="noStrike" baseline="0" dirty="0" err="1">
                <a:latin typeface="URWPalladioL-Roma"/>
              </a:rPr>
              <a:t>Sustainability</a:t>
            </a:r>
            <a:r>
              <a:rPr lang="es-CO" sz="800" b="0" i="0" u="none" strike="noStrike" baseline="0" dirty="0">
                <a:latin typeface="URWPalladioL-Roma"/>
              </a:rPr>
              <a:t> </a:t>
            </a:r>
            <a:r>
              <a:rPr lang="es-CO" sz="800" b="0" i="0" u="none" strike="noStrike" baseline="0" dirty="0" err="1">
                <a:latin typeface="URWPalladioL-Roma"/>
              </a:rPr>
              <a:t>Assessment</a:t>
            </a:r>
            <a:r>
              <a:rPr lang="es-CO" sz="800" b="0" i="0" u="none" strike="noStrike" baseline="0" dirty="0">
                <a:latin typeface="URWPalladioL-Roma"/>
              </a:rPr>
              <a:t> </a:t>
            </a:r>
            <a:r>
              <a:rPr lang="es-CO" sz="800" b="0" i="0" u="none" strike="noStrike" baseline="0" dirty="0" err="1">
                <a:latin typeface="URWPalladioL-Roma"/>
              </a:rPr>
              <a:t>of</a:t>
            </a:r>
            <a:r>
              <a:rPr lang="es-CO" sz="800" b="0" i="0" u="none" strike="noStrike" baseline="0" dirty="0">
                <a:latin typeface="URWPalladioL-Roma"/>
              </a:rPr>
              <a:t> Rural </a:t>
            </a:r>
            <a:r>
              <a:rPr lang="en-US" sz="800" b="0" i="0" u="none" strike="noStrike" baseline="0" dirty="0">
                <a:latin typeface="URWPalladioL-Roma"/>
              </a:rPr>
              <a:t>Biogas Production and Use Through a </a:t>
            </a:r>
            <a:r>
              <a:rPr lang="es-CO" sz="800" b="0" i="0" u="none" strike="noStrike" baseline="0" dirty="0">
                <a:latin typeface="URWPalladioL-Roma"/>
              </a:rPr>
              <a:t>Multi-</a:t>
            </a:r>
            <a:r>
              <a:rPr lang="es-CO" sz="800" b="0" i="0" u="none" strike="noStrike" baseline="0" dirty="0" err="1">
                <a:latin typeface="URWPalladioL-Roma"/>
              </a:rPr>
              <a:t>Criteria</a:t>
            </a:r>
            <a:r>
              <a:rPr lang="es-CO" sz="800" b="0" i="0" u="none" strike="noStrike" baseline="0" dirty="0">
                <a:latin typeface="URWPalladioL-Roma"/>
              </a:rPr>
              <a:t> </a:t>
            </a:r>
            <a:r>
              <a:rPr lang="es-CO" sz="800" b="0" i="0" u="none" strike="noStrike" baseline="0" dirty="0" err="1">
                <a:latin typeface="URWPalladioL-Roma"/>
              </a:rPr>
              <a:t>Approach</a:t>
            </a:r>
            <a:r>
              <a:rPr lang="es-CO" sz="800" b="0" i="0" u="none" strike="noStrike" baseline="0" dirty="0">
                <a:latin typeface="URWPalladioL-Roma"/>
              </a:rPr>
              <a:t>: A Case </a:t>
            </a:r>
            <a:r>
              <a:rPr lang="es-CO" sz="800" b="0" i="0" u="none" strike="noStrike" baseline="0" dirty="0" err="1">
                <a:latin typeface="URWPalladioL-Roma"/>
              </a:rPr>
              <a:t>Study</a:t>
            </a:r>
            <a:r>
              <a:rPr lang="es-CO" sz="800" b="0" i="0" u="none" strike="noStrike" baseline="0" dirty="0">
                <a:latin typeface="URWPalladioL-Roma"/>
              </a:rPr>
              <a:t> in Colombia. </a:t>
            </a:r>
            <a:r>
              <a:rPr lang="es-CO" sz="800" b="0" i="1" u="none" strike="noStrike" baseline="0" dirty="0" err="1">
                <a:latin typeface="URWPalladioL-Ital"/>
              </a:rPr>
              <a:t>Sustainability</a:t>
            </a:r>
            <a:r>
              <a:rPr lang="es-CO" sz="800" b="0" i="1" u="none" strike="noStrike" baseline="0" dirty="0">
                <a:latin typeface="URWPalladioL-Ital"/>
              </a:rPr>
              <a:t> </a:t>
            </a:r>
            <a:r>
              <a:rPr lang="es-CO" sz="800" b="1" i="0" u="none" strike="noStrike" baseline="0" dirty="0">
                <a:latin typeface="URWPalladioL-Bold"/>
              </a:rPr>
              <a:t>2025</a:t>
            </a:r>
            <a:r>
              <a:rPr lang="es-CO" sz="800" b="0" i="0" u="none" strike="noStrike" baseline="0" dirty="0">
                <a:latin typeface="URWPalladioL-Roma"/>
              </a:rPr>
              <a:t>,</a:t>
            </a:r>
            <a:r>
              <a:rPr lang="es-CO" sz="800" b="0" i="1" u="none" strike="noStrike" baseline="0" dirty="0">
                <a:latin typeface="URWPalladioL-Ital"/>
              </a:rPr>
              <a:t>17</a:t>
            </a:r>
            <a:r>
              <a:rPr lang="es-CO" sz="800" b="0" i="0" u="none" strike="noStrike" baseline="0" dirty="0">
                <a:latin typeface="URWPalladioL-Roma"/>
              </a:rPr>
              <a:t>, 6806. https://doi.org/10.3390/su17156806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C7A368-DE7C-7753-608D-2C635DDA1751}"/>
              </a:ext>
            </a:extLst>
          </p:cNvPr>
          <p:cNvSpPr txBox="1"/>
          <p:nvPr/>
        </p:nvSpPr>
        <p:spPr>
          <a:xfrm>
            <a:off x="237291" y="1200150"/>
            <a:ext cx="342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Ejemplo para biogás</a:t>
            </a:r>
          </a:p>
        </p:txBody>
      </p:sp>
    </p:spTree>
    <p:extLst>
      <p:ext uri="{BB962C8B-B14F-4D97-AF65-F5344CB8AC3E}">
        <p14:creationId xmlns:p14="http://schemas.microsoft.com/office/powerpoint/2010/main" val="28446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F367DA-3F9A-F855-FBB9-7DD9551F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AFB0D72-BF73-E1AA-48E8-078FD9B8525A}"/>
              </a:ext>
            </a:extLst>
          </p:cNvPr>
          <p:cNvSpPr/>
          <p:nvPr/>
        </p:nvSpPr>
        <p:spPr>
          <a:xfrm>
            <a:off x="0" y="93222"/>
            <a:ext cx="8015272" cy="762000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70701C2-A744-6F75-51C4-551000D5F7DA}"/>
              </a:ext>
            </a:extLst>
          </p:cNvPr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9A8A6899-AE24-ACBE-22C6-4AC765BFF7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291" y="121411"/>
            <a:ext cx="82971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dirty="0"/>
              <a:t>En la </a:t>
            </a:r>
            <a:r>
              <a:rPr lang="es-CO" sz="1800" dirty="0" err="1"/>
              <a:t>SbN</a:t>
            </a:r>
            <a:r>
              <a:rPr lang="es-CO" sz="1800" dirty="0"/>
              <a:t> de </a:t>
            </a:r>
            <a:r>
              <a:rPr lang="es-MX" sz="1800" dirty="0"/>
              <a:t>Bioenergía </a:t>
            </a:r>
            <a:r>
              <a:rPr lang="es-MX" sz="1800" dirty="0">
                <a:latin typeface="Arial MT"/>
              </a:rPr>
              <a:t>para</a:t>
            </a:r>
            <a:r>
              <a:rPr lang="es-MX" sz="1800" dirty="0"/>
              <a:t> la transición energética comunitaria </a:t>
            </a:r>
            <a:r>
              <a:rPr lang="es-CO" sz="1800" dirty="0"/>
              <a:t> los siguientes instancias de articulación</a:t>
            </a:r>
            <a:endParaRPr sz="1800" spc="-1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BD079C5-5421-57CC-7D3B-1C163B53375F}"/>
              </a:ext>
            </a:extLst>
          </p:cNvPr>
          <p:cNvSpPr txBox="1"/>
          <p:nvPr/>
        </p:nvSpPr>
        <p:spPr>
          <a:xfrm>
            <a:off x="161908" y="4084413"/>
            <a:ext cx="88296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050" dirty="0">
                <a:latin typeface="Arial Narrow" panose="020B0606020202030204" pitchFamily="34" charset="0"/>
              </a:rPr>
              <a:t>Bibliografía: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latin typeface="Arial Narrow" panose="020B0606020202030204" pitchFamily="34" charset="0"/>
              </a:rPr>
              <a:t>Comisión de Regulación de Energía y Gas (CREG). (2016). </a:t>
            </a:r>
            <a:r>
              <a:rPr lang="es-CO" sz="900" i="1" dirty="0">
                <a:latin typeface="Arial Narrow" panose="020B0606020202030204" pitchFamily="34" charset="0"/>
              </a:rPr>
              <a:t>Resolución 240 de 2016: Normas aplicables al servicio público domiciliario de gas combustible con biogás y biometano</a:t>
            </a:r>
            <a:r>
              <a:rPr lang="es-CO" sz="900" dirty="0">
                <a:latin typeface="Arial Narrow" panose="020B0606020202030204" pitchFamily="34" charset="0"/>
              </a:rPr>
              <a:t>. Bogotá, Colombia.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latin typeface="Arial Narrow" panose="020B0606020202030204" pitchFamily="34" charset="0"/>
              </a:rPr>
              <a:t>Comisión de Regulación de Energía y Gas (CREG). (2009). </a:t>
            </a:r>
            <a:r>
              <a:rPr lang="es-CO" sz="900" i="1" dirty="0">
                <a:latin typeface="Arial Narrow" panose="020B0606020202030204" pitchFamily="34" charset="0"/>
              </a:rPr>
              <a:t>Regulación aplicable al biogás. Documento CREG-056</a:t>
            </a:r>
            <a:r>
              <a:rPr lang="es-CO" sz="900" dirty="0">
                <a:latin typeface="Arial Narrow" panose="020B0606020202030204" pitchFamily="34" charset="0"/>
              </a:rPr>
              <a:t>. Bogotá, Colombia.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latin typeface="Arial Narrow" panose="020B0606020202030204" pitchFamily="34" charset="0"/>
              </a:rPr>
              <a:t>Unidad de Planeación Minero Energética (UPME). (2025). </a:t>
            </a:r>
            <a:r>
              <a:rPr lang="es-CO" sz="900" i="1" dirty="0">
                <a:latin typeface="Arial Narrow" panose="020B0606020202030204" pitchFamily="34" charset="0"/>
              </a:rPr>
              <a:t>Plan Indicativo de Bioenergía – PIBE Pacífico: Oportunidades del biogás y el biometano en la región Pacífico</a:t>
            </a:r>
            <a:r>
              <a:rPr lang="es-CO" sz="900" dirty="0">
                <a:latin typeface="Arial Narrow" panose="020B0606020202030204" pitchFamily="34" charset="0"/>
              </a:rPr>
              <a:t>. Bogotá, Colombia.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latin typeface="Arial Narrow" panose="020B0606020202030204" pitchFamily="34" charset="0"/>
              </a:rPr>
              <a:t>UPME &amp; Universidad Nacional de Colombia (UNAL). (2018). </a:t>
            </a:r>
            <a:r>
              <a:rPr lang="es-CO" sz="900" i="1" dirty="0">
                <a:latin typeface="Arial Narrow" panose="020B0606020202030204" pitchFamily="34" charset="0"/>
              </a:rPr>
              <a:t>Estimación del potencial de conversión a biogás de la biomasa en Colombia y su aprovechamiento. Informe final – Contrato 001 de 2017 UPME-UNAL</a:t>
            </a:r>
            <a:r>
              <a:rPr lang="es-CO" sz="900" dirty="0">
                <a:latin typeface="Arial Narrow" panose="020B0606020202030204" pitchFamily="34" charset="0"/>
              </a:rPr>
              <a:t>. Bogotá, Colombia.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latin typeface="Arial Narrow" panose="020B0606020202030204" pitchFamily="34" charset="0"/>
              </a:rPr>
              <a:t>Ministerio de Minas y Energía (MME). (s. f.). </a:t>
            </a:r>
            <a:r>
              <a:rPr lang="es-CO" sz="900" i="1" dirty="0">
                <a:latin typeface="Arial Narrow" panose="020B0606020202030204" pitchFamily="34" charset="0"/>
              </a:rPr>
              <a:t>Biogás y biometano</a:t>
            </a:r>
            <a:r>
              <a:rPr lang="es-CO" sz="900" dirty="0">
                <a:latin typeface="Arial Narrow" panose="020B0606020202030204" pitchFamily="34" charset="0"/>
              </a:rPr>
              <a:t>. [Página web oficial del sector hidrocarburos]. </a:t>
            </a:r>
          </a:p>
          <a:p>
            <a:endParaRPr lang="es-CO" sz="105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E249DD-F36B-998E-25B6-5C028636D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5725"/>
              </p:ext>
            </p:extLst>
          </p:nvPr>
        </p:nvGraphicFramePr>
        <p:xfrm>
          <a:off x="387986" y="983917"/>
          <a:ext cx="80782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14">
                  <a:extLst>
                    <a:ext uri="{9D8B030D-6E8A-4147-A177-3AD203B41FA5}">
                      <a16:colId xmlns:a16="http://schemas.microsoft.com/office/drawing/2014/main" val="1243631016"/>
                    </a:ext>
                  </a:extLst>
                </a:gridCol>
                <a:gridCol w="5646822">
                  <a:extLst>
                    <a:ext uri="{9D8B030D-6E8A-4147-A177-3AD203B41FA5}">
                      <a16:colId xmlns:a16="http://schemas.microsoft.com/office/drawing/2014/main" val="1441546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1100" b="0" dirty="0">
                          <a:solidFill>
                            <a:schemeClr val="tx1"/>
                          </a:solidFill>
                          <a:latin typeface="Arial MT"/>
                        </a:rPr>
                        <a:t>Autoridad ambiental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Asegurar que la iniciativa cumpla la normativa ambiental, prevenga impactos negativos, maneje adecuadamente los riesgos y, cuando aplique, cuente con los permisos ambientales antes de construir y operar. 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9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/>
                          </a:solidFill>
                          <a:latin typeface="Arial MT"/>
                        </a:rPr>
                        <a:t>UPME (Unidad  de planeación minero energética)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Si el proyecto buscan incentivos tributarios;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debe estar registrado como FNCER (Fuente No Convencional de Energía Renovable); esta clasificación es el requisito indispensable para acceder a los beneficios tributarios (ej. exclusión de IVA, deducción de renta)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/>
                          </a:solidFill>
                          <a:latin typeface="Arial MT"/>
                        </a:rPr>
                        <a:t>Comunidades Energéticas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Es  la figura legal para que la comunidad administre y gestione los recursos generados. El reporte principal a construir es la estructura de gobernanza y participación de la comunidad, que es la base para administrar y sostener el proyecto.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2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tx1"/>
                          </a:solidFill>
                          <a:latin typeface="Arial MT"/>
                        </a:rPr>
                        <a:t>Comisión de Regulación de Energía y Gas (CREG)</a:t>
                      </a:r>
                      <a:endParaRPr lang="es-CO" sz="1100" dirty="0">
                        <a:solidFill>
                          <a:schemeClr val="tx1"/>
                        </a:solidFill>
                        <a:latin typeface="Aria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Solo si el proyecto decide vender los excedentes de energía. La CREG es la encargada de </a:t>
                      </a:r>
                      <a:r>
                        <a:rPr lang="es-MX" sz="1000" b="0" dirty="0">
                          <a:latin typeface="+mj-lt"/>
                        </a:rPr>
                        <a:t>regular y fijar las condiciones técnicas, económicas y de comercialización del servicio público de energía eléctrica, incluyendo las reglas de acceso, conexión, medición, calidad del servicio y esquemas de autogeneración y generación distribuida” (CREG, Resolución 030 de 2018, Art. 2.2.6.4.3.1).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2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/>
                          </a:solidFill>
                          <a:latin typeface="Arial MT"/>
                        </a:rPr>
                        <a:t>IPSE- </a:t>
                      </a:r>
                      <a:r>
                        <a:rPr lang="es-MX" sz="1100" b="0" i="0" dirty="0">
                          <a:solidFill>
                            <a:schemeClr val="dk1"/>
                          </a:solidFill>
                          <a:effectLst/>
                          <a:latin typeface="Arial MT"/>
                          <a:ea typeface="+mn-ea"/>
                          <a:cs typeface="+mn-cs"/>
                        </a:rPr>
                        <a:t>Instituto de Planificación y Promoción de Soluciones Energéticas para las Zonas No Interconectadas</a:t>
                      </a:r>
                      <a:endParaRPr lang="es-CO" sz="1100" dirty="0">
                        <a:solidFill>
                          <a:schemeClr val="tx1"/>
                        </a:solidFill>
                        <a:latin typeface="Aria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Si la vereda está en una Zona No Interconectada (ZNI), el IPSE es el principal aliado para buscar apoyo técnico y financiero, y los reportes operativos irán dirigidos a ellos para justificar el uso de los fondos.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0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1091</Words>
  <Application>Microsoft Office PowerPoint</Application>
  <PresentationFormat>Presentación en pantalla (16:9)</PresentationFormat>
  <Paragraphs>82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Aptos</vt:lpstr>
      <vt:lpstr>Aptos ExtraBold</vt:lpstr>
      <vt:lpstr>Arial</vt:lpstr>
      <vt:lpstr>Arial MT</vt:lpstr>
      <vt:lpstr>Arial Narrow</vt:lpstr>
      <vt:lpstr>Calibri</vt:lpstr>
      <vt:lpstr>URWPalladioL-Bold</vt:lpstr>
      <vt:lpstr>URWPalladioL-Ital</vt:lpstr>
      <vt:lpstr>URWPalladioL-Roma</vt:lpstr>
      <vt:lpstr>Verdana</vt:lpstr>
      <vt:lpstr>Wingdings</vt:lpstr>
      <vt:lpstr>Office Theme</vt:lpstr>
      <vt:lpstr>Lineamientos para la creación de comités y otras instancias de reporte para proyectos de SbN</vt:lpstr>
      <vt:lpstr>¿Qué son los comités de reporte?</vt:lpstr>
      <vt:lpstr>La conformación de los comités dependerá de la naturaleza de los proyectos, los cuales pueden ser:</vt:lpstr>
      <vt:lpstr>Funciones</vt:lpstr>
      <vt:lpstr>Recuerde</vt:lpstr>
      <vt:lpstr>Presentación de PowerPoint</vt:lpstr>
      <vt:lpstr>En la SbN de Bioenergía para la transición energética comunitaria  los siguientes instancias de articulación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lopez</dc:creator>
  <cp:lastModifiedBy>Luisa Fernanda Lopez Osorio</cp:lastModifiedBy>
  <cp:revision>2</cp:revision>
  <dcterms:created xsi:type="dcterms:W3CDTF">2025-09-02T22:21:55Z</dcterms:created>
  <dcterms:modified xsi:type="dcterms:W3CDTF">2026-01-23T22:59:37Z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