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Peña" initials="NP" lastIdx="3" clrIdx="0">
    <p:extLst>
      <p:ext uri="{19B8F6BF-5375-455C-9EA6-DF929625EA0E}">
        <p15:presenceInfo xmlns:p15="http://schemas.microsoft.com/office/powerpoint/2012/main" userId="8e9156b425f3c3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3DF"/>
    <a:srgbClr val="FF0064"/>
    <a:srgbClr val="00E585"/>
    <a:srgbClr val="F0A550"/>
    <a:srgbClr val="0082CC"/>
    <a:srgbClr val="72BF44"/>
    <a:srgbClr val="41FF74"/>
    <a:srgbClr val="F5D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34"/>
  </p:normalViewPr>
  <p:slideViewPr>
    <p:cSldViewPr snapToGrid="0" snapToObjects="1" showGuides="1">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202985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83033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104436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205180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37539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203415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15636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168447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70094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18267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EFCC9F7-A4E7-434B-B522-DA1F502AF055}" type="datetimeFigureOut">
              <a:rPr lang="es-ES_tradnl" smtClean="0"/>
              <a:t>24/02/2022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7505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CC9F7-A4E7-434B-B522-DA1F502AF055}" type="datetimeFigureOut">
              <a:rPr lang="es-ES_tradnl" smtClean="0"/>
              <a:t>24/02/2022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7CB94-5C5C-2A45-93B4-8641554004A6}" type="slidenum">
              <a:rPr lang="es-ES_tradnl" smtClean="0"/>
              <a:t>‹Nº›</a:t>
            </a:fld>
            <a:endParaRPr lang="es-ES_tradnl"/>
          </a:p>
        </p:txBody>
      </p:sp>
    </p:spTree>
    <p:extLst>
      <p:ext uri="{BB962C8B-B14F-4D97-AF65-F5344CB8AC3E}">
        <p14:creationId xmlns:p14="http://schemas.microsoft.com/office/powerpoint/2010/main" val="210020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contec.org/eval_conformidad/certificacion-iso-14001-sistema-de-gestion-ambienta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icontec.org/eval_conformidad/certificacion-sello-ambiental-colombiano-2/" TargetMode="External"/><Relationship Id="rId5" Type="http://schemas.openxmlformats.org/officeDocument/2006/relationships/hyperlink" Target="https://www.icontec.org/wp-content/uploads/2020/03/Guia-Proyectos-Forestales-08032018-1.pdf"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18" Type="http://schemas.microsoft.com/office/2007/relationships/hdphoto" Target="../media/hdphoto6.wdp"/><Relationship Id="rId3" Type="http://schemas.openxmlformats.org/officeDocument/2006/relationships/hyperlink" Target="https://fsc.org/es/certificacion-de-manejo-forestal" TargetMode="External"/><Relationship Id="rId21" Type="http://schemas.openxmlformats.org/officeDocument/2006/relationships/image" Target="../media/image15.png"/><Relationship Id="rId7" Type="http://schemas.openxmlformats.org/officeDocument/2006/relationships/image" Target="../media/image8.png"/><Relationship Id="rId12" Type="http://schemas.microsoft.com/office/2007/relationships/hdphoto" Target="../media/hdphoto3.wdp"/><Relationship Id="rId17" Type="http://schemas.openxmlformats.org/officeDocument/2006/relationships/image" Target="../media/image13.png"/><Relationship Id="rId2" Type="http://schemas.openxmlformats.org/officeDocument/2006/relationships/image" Target="../media/image6.jpg"/><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7.xml"/><Relationship Id="rId6" Type="http://schemas.openxmlformats.org/officeDocument/2006/relationships/hyperlink" Target="https://portals.iucn.org/library/sites/library/files/documents/2020-020-Es.pdf"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2.wdp"/><Relationship Id="rId19" Type="http://schemas.openxmlformats.org/officeDocument/2006/relationships/image" Target="../media/image14.png"/><Relationship Id="rId4" Type="http://schemas.openxmlformats.org/officeDocument/2006/relationships/hyperlink" Target="https://www.rainforest-alliance.org/es/perspectivas/que-significa-rainforest-alliance-certified/" TargetMode="External"/><Relationship Id="rId9" Type="http://schemas.openxmlformats.org/officeDocument/2006/relationships/image" Target="../media/image9.png"/><Relationship Id="rId14" Type="http://schemas.microsoft.com/office/2007/relationships/hdphoto" Target="../media/hdphoto4.wdp"/><Relationship Id="rId22"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DDC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723" t="1515" b="10001"/>
          <a:stretch/>
        </p:blipFill>
        <p:spPr>
          <a:xfrm>
            <a:off x="4663640" y="-6762"/>
            <a:ext cx="7528360" cy="6778195"/>
          </a:xfrm>
          <a:prstGeom prst="rect">
            <a:avLst/>
          </a:prstGeom>
        </p:spPr>
      </p:pic>
      <p:sp>
        <p:nvSpPr>
          <p:cNvPr id="7" name="Rectángulo 6"/>
          <p:cNvSpPr/>
          <p:nvPr/>
        </p:nvSpPr>
        <p:spPr>
          <a:xfrm>
            <a:off x="0" y="5628932"/>
            <a:ext cx="1017494" cy="122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redondeado 7"/>
          <p:cNvSpPr/>
          <p:nvPr/>
        </p:nvSpPr>
        <p:spPr>
          <a:xfrm>
            <a:off x="0" y="5628932"/>
            <a:ext cx="5486400" cy="1229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268940" y="1287591"/>
            <a:ext cx="4948517" cy="861774"/>
          </a:xfrm>
          <a:prstGeom prst="rect">
            <a:avLst/>
          </a:prstGeom>
          <a:noFill/>
        </p:spPr>
        <p:txBody>
          <a:bodyPr wrap="square" rtlCol="0">
            <a:spAutoFit/>
          </a:bodyPr>
          <a:lstStyle/>
          <a:p>
            <a:r>
              <a:rPr lang="es-ES_tradnl" sz="2500" b="1" dirty="0">
                <a:solidFill>
                  <a:schemeClr val="tx1">
                    <a:lumMod val="75000"/>
                    <a:lumOff val="25000"/>
                  </a:schemeClr>
                </a:solidFill>
                <a:latin typeface="Verdana" charset="0"/>
                <a:ea typeface="Verdana" charset="0"/>
                <a:cs typeface="Verdana" charset="0"/>
              </a:rPr>
              <a:t>Para la evaluación por  terceras partes</a:t>
            </a:r>
          </a:p>
        </p:txBody>
      </p:sp>
      <p:sp>
        <p:nvSpPr>
          <p:cNvPr id="9" name="CuadroTexto 8"/>
          <p:cNvSpPr txBox="1"/>
          <p:nvPr/>
        </p:nvSpPr>
        <p:spPr>
          <a:xfrm>
            <a:off x="268940" y="852058"/>
            <a:ext cx="4948517" cy="553998"/>
          </a:xfrm>
          <a:prstGeom prst="rect">
            <a:avLst/>
          </a:prstGeom>
          <a:noFill/>
        </p:spPr>
        <p:txBody>
          <a:bodyPr wrap="square" rtlCol="0">
            <a:spAutoFit/>
          </a:bodyPr>
          <a:lstStyle/>
          <a:p>
            <a:r>
              <a:rPr lang="es-ES_tradnl" sz="3000" b="1" dirty="0">
                <a:solidFill>
                  <a:srgbClr val="0070C0"/>
                </a:solidFill>
                <a:latin typeface="Verdana" charset="0"/>
                <a:ea typeface="Verdana" charset="0"/>
                <a:cs typeface="Verdana" charset="0"/>
              </a:rPr>
              <a:t>Recomendaciones</a:t>
            </a:r>
          </a:p>
        </p:txBody>
      </p:sp>
      <p:sp>
        <p:nvSpPr>
          <p:cNvPr id="10" name="CuadroTexto 9"/>
          <p:cNvSpPr txBox="1"/>
          <p:nvPr/>
        </p:nvSpPr>
        <p:spPr>
          <a:xfrm>
            <a:off x="268939" y="2712357"/>
            <a:ext cx="4948517" cy="1938992"/>
          </a:xfrm>
          <a:prstGeom prst="rect">
            <a:avLst/>
          </a:prstGeom>
          <a:noFill/>
        </p:spPr>
        <p:txBody>
          <a:bodyPr wrap="square" rtlCol="0">
            <a:spAutoFit/>
          </a:bodyPr>
          <a:lstStyle/>
          <a:p>
            <a:r>
              <a:rPr lang="es-ES_tradnl" sz="3000" b="1" dirty="0">
                <a:solidFill>
                  <a:schemeClr val="tx1">
                    <a:lumMod val="85000"/>
                    <a:lumOff val="15000"/>
                  </a:schemeClr>
                </a:solidFill>
                <a:latin typeface="Verdana" charset="0"/>
                <a:ea typeface="Verdana" charset="0"/>
                <a:cs typeface="Verdana" charset="0"/>
              </a:rPr>
              <a:t>Enfocada a la SbN Restauración la Conectividad del paisaje agropecuario</a:t>
            </a:r>
            <a:r>
              <a:rPr lang="es-ES_tradnl" sz="3000" dirty="0">
                <a:solidFill>
                  <a:schemeClr val="tx1">
                    <a:lumMod val="85000"/>
                    <a:lumOff val="15000"/>
                  </a:schemeClr>
                </a:solidFill>
                <a:latin typeface="Verdana" charset="0"/>
                <a:ea typeface="Verdana" charset="0"/>
                <a:cs typeface="Verdana" charset="0"/>
              </a:rPr>
              <a:t> </a:t>
            </a:r>
            <a:r>
              <a:rPr lang="es-ES_tradnl" sz="3000" b="1" dirty="0">
                <a:solidFill>
                  <a:schemeClr val="tx1">
                    <a:lumMod val="85000"/>
                    <a:lumOff val="15000"/>
                  </a:schemeClr>
                </a:solidFill>
                <a:latin typeface="Verdana" charset="0"/>
                <a:ea typeface="Verdana" charset="0"/>
                <a:cs typeface="Verdana" charset="0"/>
              </a:rPr>
              <a:t> </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53750"/>
            <a:ext cx="5486400" cy="773325"/>
          </a:xfrm>
          <a:prstGeom prst="rect">
            <a:avLst/>
          </a:prstGeom>
        </p:spPr>
      </p:pic>
    </p:spTree>
    <p:extLst>
      <p:ext uri="{BB962C8B-B14F-4D97-AF65-F5344CB8AC3E}">
        <p14:creationId xmlns:p14="http://schemas.microsoft.com/office/powerpoint/2010/main" val="91062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4265" b="14856"/>
          <a:stretch/>
        </p:blipFill>
        <p:spPr>
          <a:xfrm>
            <a:off x="6548718" y="801007"/>
            <a:ext cx="5634317" cy="3340687"/>
          </a:xfrm>
          <a:prstGeom prst="rect">
            <a:avLst/>
          </a:prstGeom>
        </p:spPr>
      </p:pic>
      <p:sp>
        <p:nvSpPr>
          <p:cNvPr id="5" name="Rectángulo 4"/>
          <p:cNvSpPr/>
          <p:nvPr/>
        </p:nvSpPr>
        <p:spPr>
          <a:xfrm>
            <a:off x="0" y="4141694"/>
            <a:ext cx="12192000" cy="2716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uadroTexto 3"/>
          <p:cNvSpPr txBox="1"/>
          <p:nvPr/>
        </p:nvSpPr>
        <p:spPr>
          <a:xfrm>
            <a:off x="1557618" y="300486"/>
            <a:ext cx="9076764" cy="1138773"/>
          </a:xfrm>
          <a:prstGeom prst="rect">
            <a:avLst/>
          </a:prstGeom>
          <a:noFill/>
        </p:spPr>
        <p:txBody>
          <a:bodyPr wrap="square" rtlCol="0">
            <a:spAutoFit/>
          </a:bodyPr>
          <a:lstStyle/>
          <a:p>
            <a:pPr algn="ctr"/>
            <a:r>
              <a:rPr lang="es-ES_tradnl" sz="3400" b="1" dirty="0">
                <a:solidFill>
                  <a:schemeClr val="accent5"/>
                </a:solidFill>
                <a:latin typeface="Verdana" charset="0"/>
                <a:ea typeface="Verdana" charset="0"/>
                <a:cs typeface="Verdana" charset="0"/>
              </a:rPr>
              <a:t>¿Qué son las evaluaciones por terceros?</a:t>
            </a:r>
          </a:p>
        </p:txBody>
      </p:sp>
      <p:sp>
        <p:nvSpPr>
          <p:cNvPr id="7" name="CuadroTexto 6"/>
          <p:cNvSpPr txBox="1"/>
          <p:nvPr/>
        </p:nvSpPr>
        <p:spPr>
          <a:xfrm>
            <a:off x="524435" y="1618554"/>
            <a:ext cx="6024283" cy="2246769"/>
          </a:xfrm>
          <a:prstGeom prst="rect">
            <a:avLst/>
          </a:prstGeom>
          <a:noFill/>
        </p:spPr>
        <p:txBody>
          <a:bodyPr wrap="square" rtlCol="0">
            <a:spAutoFit/>
          </a:bodyPr>
          <a:lstStyle/>
          <a:p>
            <a:r>
              <a:rPr lang="es-ES_tradnl" sz="2000" dirty="0">
                <a:latin typeface="Verdana" charset="0"/>
                <a:ea typeface="Verdana" charset="0"/>
                <a:cs typeface="Verdana" charset="0"/>
              </a:rPr>
              <a:t>Son los mecanismos que permiten la </a:t>
            </a:r>
            <a:r>
              <a:rPr lang="es-ES_tradnl" sz="2000" b="1" dirty="0">
                <a:latin typeface="Verdana" charset="0"/>
                <a:ea typeface="Verdana" charset="0"/>
                <a:cs typeface="Verdana" charset="0"/>
              </a:rPr>
              <a:t>valoración y validación transparente de la integralidad y sostenibilidad de las iniciativas y/o productos </a:t>
            </a:r>
            <a:r>
              <a:rPr lang="es-ES_tradnl" sz="2000" dirty="0">
                <a:latin typeface="Verdana" charset="0"/>
                <a:ea typeface="Verdana" charset="0"/>
                <a:cs typeface="Verdana" charset="0"/>
              </a:rPr>
              <a:t>derivados de la implementación de una </a:t>
            </a:r>
            <a:r>
              <a:rPr lang="es-ES_tradnl" sz="2000" dirty="0" err="1">
                <a:latin typeface="Verdana" charset="0"/>
                <a:ea typeface="Verdana" charset="0"/>
                <a:cs typeface="Verdana" charset="0"/>
              </a:rPr>
              <a:t>SbN</a:t>
            </a:r>
            <a:r>
              <a:rPr lang="es-ES_tradnl" sz="2000" dirty="0">
                <a:latin typeface="Verdana" charset="0"/>
                <a:ea typeface="Verdana" charset="0"/>
                <a:cs typeface="Verdana" charset="0"/>
              </a:rPr>
              <a:t>, contribuyendo al cumplimiento de los objetivos de la política ambiental del país. </a:t>
            </a:r>
          </a:p>
        </p:txBody>
      </p:sp>
      <p:sp>
        <p:nvSpPr>
          <p:cNvPr id="8" name="CuadroTexto 7"/>
          <p:cNvSpPr txBox="1"/>
          <p:nvPr/>
        </p:nvSpPr>
        <p:spPr>
          <a:xfrm>
            <a:off x="524435" y="4838127"/>
            <a:ext cx="11537577" cy="1631216"/>
          </a:xfrm>
          <a:prstGeom prst="rect">
            <a:avLst/>
          </a:prstGeom>
          <a:noFill/>
        </p:spPr>
        <p:txBody>
          <a:bodyPr wrap="square" rtlCol="0">
            <a:spAutoFit/>
          </a:bodyPr>
          <a:lstStyle/>
          <a:p>
            <a:r>
              <a:rPr lang="es-ES_tradnl" sz="2000" dirty="0">
                <a:solidFill>
                  <a:schemeClr val="tx1">
                    <a:lumMod val="85000"/>
                    <a:lumOff val="15000"/>
                  </a:schemeClr>
                </a:solidFill>
                <a:latin typeface="Verdana" charset="0"/>
                <a:ea typeface="Verdana" charset="0"/>
                <a:cs typeface="Verdana" charset="0"/>
              </a:rPr>
              <a:t>Se efectúa por “terceros” o entidades acreditadas a nivel nacional o internacional, de acuerdo a la naturaleza del proyecto de la </a:t>
            </a:r>
            <a:r>
              <a:rPr lang="es-MX" sz="2000" dirty="0">
                <a:solidFill>
                  <a:schemeClr val="tx1">
                    <a:lumMod val="85000"/>
                    <a:lumOff val="15000"/>
                  </a:schemeClr>
                </a:solidFill>
                <a:latin typeface="Verdana" charset="0"/>
                <a:ea typeface="Verdana" charset="0"/>
                <a:cs typeface="Verdana" charset="0"/>
              </a:rPr>
              <a:t>Conectividad en el paisaje agropecuario </a:t>
            </a:r>
            <a:r>
              <a:rPr lang="es-ES_tradnl" sz="2000" dirty="0">
                <a:solidFill>
                  <a:schemeClr val="tx1">
                    <a:lumMod val="85000"/>
                    <a:lumOff val="15000"/>
                  </a:schemeClr>
                </a:solidFill>
                <a:latin typeface="Verdana" charset="0"/>
                <a:ea typeface="Verdana" charset="0"/>
                <a:cs typeface="Verdana" charset="0"/>
              </a:rPr>
              <a:t>y objetivo; es decir, si son proyectos sujetos a certificación (ej. compensaciones ambientales) o si son voluntad de las partes que desarrollan la iniciativa (ej. calidad, gestión, sostenibilidad).</a:t>
            </a:r>
          </a:p>
        </p:txBody>
      </p:sp>
    </p:spTree>
    <p:extLst>
      <p:ext uri="{BB962C8B-B14F-4D97-AF65-F5344CB8AC3E}">
        <p14:creationId xmlns:p14="http://schemas.microsoft.com/office/powerpoint/2010/main" val="7813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017494" cy="1015688"/>
          </a:xfrm>
          <a:prstGeom prst="rect">
            <a:avLst/>
          </a:prstGeom>
          <a:solidFill>
            <a:srgbClr val="008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ángulo redondeado 3"/>
          <p:cNvSpPr/>
          <p:nvPr/>
        </p:nvSpPr>
        <p:spPr>
          <a:xfrm>
            <a:off x="-1" y="0"/>
            <a:ext cx="10878671" cy="1015687"/>
          </a:xfrm>
          <a:prstGeom prst="roundRect">
            <a:avLst>
              <a:gd name="adj" fmla="val 50000"/>
            </a:avLst>
          </a:prstGeom>
          <a:solidFill>
            <a:srgbClr val="008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454958" y="37871"/>
            <a:ext cx="9670677" cy="1015663"/>
          </a:xfrm>
          <a:prstGeom prst="rect">
            <a:avLst/>
          </a:prstGeom>
          <a:noFill/>
        </p:spPr>
        <p:txBody>
          <a:bodyPr wrap="square" rtlCol="0">
            <a:spAutoFit/>
          </a:bodyPr>
          <a:lstStyle/>
          <a:p>
            <a:r>
              <a:rPr lang="es-ES_tradnl" sz="2000" b="1" dirty="0">
                <a:solidFill>
                  <a:schemeClr val="bg1"/>
                </a:solidFill>
                <a:latin typeface="Verdana" charset="0"/>
                <a:ea typeface="Verdana" charset="0"/>
                <a:cs typeface="Verdana" charset="0"/>
              </a:rPr>
              <a:t>Algunas certificaciones y sellos existentes y aplicables a proyectos de </a:t>
            </a:r>
            <a:r>
              <a:rPr lang="es-ES" sz="2000" b="1" dirty="0">
                <a:solidFill>
                  <a:srgbClr val="41FF74"/>
                </a:solidFill>
                <a:latin typeface="Verdana" charset="0"/>
                <a:ea typeface="Verdana" charset="0"/>
                <a:cs typeface="Verdana" charset="0"/>
              </a:rPr>
              <a:t>Restauración de la Conectividad en el paisaje agropecuario</a:t>
            </a:r>
            <a:endParaRPr lang="es-ES_tradnl" sz="2000" b="1" dirty="0">
              <a:solidFill>
                <a:srgbClr val="41FF74"/>
              </a:solidFill>
              <a:latin typeface="Verdana" charset="0"/>
              <a:ea typeface="Verdana" charset="0"/>
              <a:cs typeface="Verdana" charset="0"/>
            </a:endParaRPr>
          </a:p>
        </p:txBody>
      </p:sp>
      <p:sp>
        <p:nvSpPr>
          <p:cNvPr id="11" name="CuadroTexto 10"/>
          <p:cNvSpPr txBox="1"/>
          <p:nvPr/>
        </p:nvSpPr>
        <p:spPr>
          <a:xfrm>
            <a:off x="156882" y="3133166"/>
            <a:ext cx="10708342" cy="923330"/>
          </a:xfrm>
          <a:prstGeom prst="rect">
            <a:avLst/>
          </a:prstGeom>
          <a:solidFill>
            <a:schemeClr val="accent6">
              <a:lumMod val="20000"/>
              <a:lumOff val="80000"/>
            </a:schemeClr>
          </a:solidFill>
        </p:spPr>
        <p:txBody>
          <a:bodyPr wrap="square" rtlCol="0">
            <a:spAutoFit/>
          </a:bodyPr>
          <a:lstStyle/>
          <a:p>
            <a:r>
              <a:rPr lang="es-ES_tradnl" dirty="0">
                <a:solidFill>
                  <a:schemeClr val="tx1">
                    <a:lumMod val="75000"/>
                    <a:lumOff val="25000"/>
                  </a:schemeClr>
                </a:solidFill>
                <a:latin typeface="Verdana" charset="0"/>
                <a:ea typeface="Verdana" charset="0"/>
                <a:cs typeface="Verdana" charset="0"/>
              </a:rPr>
              <a:t>La</a:t>
            </a:r>
            <a:r>
              <a:rPr lang="es-ES_tradnl" b="1" dirty="0">
                <a:solidFill>
                  <a:schemeClr val="tx1">
                    <a:lumMod val="75000"/>
                    <a:lumOff val="25000"/>
                  </a:schemeClr>
                </a:solidFill>
                <a:latin typeface="Verdana" charset="0"/>
                <a:ea typeface="Verdana" charset="0"/>
                <a:cs typeface="Verdana" charset="0"/>
              </a:rPr>
              <a:t> ISO14001</a:t>
            </a:r>
            <a:r>
              <a:rPr lang="es-ES_tradnl" dirty="0">
                <a:solidFill>
                  <a:schemeClr val="tx1">
                    <a:lumMod val="75000"/>
                    <a:lumOff val="25000"/>
                  </a:schemeClr>
                </a:solidFill>
                <a:latin typeface="Verdana" charset="0"/>
                <a:ea typeface="Verdana" charset="0"/>
                <a:cs typeface="Verdana" charset="0"/>
              </a:rPr>
              <a:t>, es una certificación que se otorga a la gestión ambiental de las entidades públicas y privadas, en cuanto a la protección del medio ambiente y el cumplimiento de requisitos legales en materia ambiental. </a:t>
            </a:r>
          </a:p>
        </p:txBody>
      </p:sp>
      <p:sp>
        <p:nvSpPr>
          <p:cNvPr id="12" name="Elipse 11"/>
          <p:cNvSpPr/>
          <p:nvPr/>
        </p:nvSpPr>
        <p:spPr>
          <a:xfrm>
            <a:off x="224117" y="1492624"/>
            <a:ext cx="1048870" cy="104887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465729"/>
            <a:ext cx="1011413" cy="1048872"/>
          </a:xfrm>
          <a:prstGeom prst="rect">
            <a:avLst/>
          </a:prstGeom>
        </p:spPr>
      </p:pic>
      <p:sp>
        <p:nvSpPr>
          <p:cNvPr id="14" name="CuadroTexto 13"/>
          <p:cNvSpPr txBox="1"/>
          <p:nvPr/>
        </p:nvSpPr>
        <p:spPr>
          <a:xfrm>
            <a:off x="1355910" y="1464103"/>
            <a:ext cx="10329583" cy="1631216"/>
          </a:xfrm>
          <a:prstGeom prst="rect">
            <a:avLst/>
          </a:prstGeom>
          <a:noFill/>
        </p:spPr>
        <p:txBody>
          <a:bodyPr wrap="square" rtlCol="0">
            <a:spAutoFit/>
          </a:bodyPr>
          <a:lstStyle/>
          <a:p>
            <a:r>
              <a:rPr lang="es-ES_tradnl" sz="2000" dirty="0">
                <a:solidFill>
                  <a:schemeClr val="tx1">
                    <a:lumMod val="85000"/>
                    <a:lumOff val="15000"/>
                  </a:schemeClr>
                </a:solidFill>
                <a:latin typeface="Verdana" charset="0"/>
                <a:ea typeface="Verdana" charset="0"/>
                <a:cs typeface="Verdana" charset="0"/>
              </a:rPr>
              <a:t>El Instituto Colombiano de Normas Técnicas y Certificación ICONTEC, es una entidad privada, sin ánimo de lucro, que está acreditada ante la Superintendencia de Industria y Comercio (SIC), para emitir las siguientes certificaciones de interés para proyectos de </a:t>
            </a:r>
            <a:r>
              <a:rPr lang="es-ES_tradnl" sz="2000" b="1" dirty="0">
                <a:solidFill>
                  <a:schemeClr val="tx1">
                    <a:lumMod val="85000"/>
                    <a:lumOff val="15000"/>
                  </a:schemeClr>
                </a:solidFill>
                <a:latin typeface="Verdana" charset="0"/>
                <a:ea typeface="Verdana" charset="0"/>
                <a:cs typeface="Verdana" charset="0"/>
              </a:rPr>
              <a:t>Restauración de la Conectividad en el paisaje agropecuario</a:t>
            </a:r>
            <a:r>
              <a:rPr lang="es-ES_tradnl" sz="2000" dirty="0">
                <a:solidFill>
                  <a:schemeClr val="tx1">
                    <a:lumMod val="85000"/>
                    <a:lumOff val="15000"/>
                  </a:schemeClr>
                </a:solidFill>
                <a:latin typeface="Verdana" charset="0"/>
                <a:ea typeface="Verdana" charset="0"/>
                <a:cs typeface="Verdana" charset="0"/>
              </a:rPr>
              <a:t>:</a:t>
            </a:r>
          </a:p>
        </p:txBody>
      </p:sp>
      <p:sp>
        <p:nvSpPr>
          <p:cNvPr id="15" name="CuadroTexto 14"/>
          <p:cNvSpPr txBox="1"/>
          <p:nvPr/>
        </p:nvSpPr>
        <p:spPr>
          <a:xfrm>
            <a:off x="156882" y="4321438"/>
            <a:ext cx="10708342" cy="923330"/>
          </a:xfrm>
          <a:prstGeom prst="rect">
            <a:avLst/>
          </a:prstGeom>
          <a:solidFill>
            <a:schemeClr val="accent4">
              <a:lumMod val="20000"/>
              <a:lumOff val="80000"/>
            </a:schemeClr>
          </a:solidFill>
        </p:spPr>
        <p:txBody>
          <a:bodyPr wrap="square" rtlCol="0">
            <a:spAutoFit/>
          </a:bodyPr>
          <a:lstStyle/>
          <a:p>
            <a:r>
              <a:rPr lang="es-ES_tradnl" dirty="0">
                <a:solidFill>
                  <a:schemeClr val="tx1">
                    <a:lumMod val="75000"/>
                    <a:lumOff val="25000"/>
                  </a:schemeClr>
                </a:solidFill>
                <a:latin typeface="Verdana" charset="0"/>
                <a:ea typeface="Verdana" charset="0"/>
                <a:cs typeface="Verdana" charset="0"/>
              </a:rPr>
              <a:t>Certificado de auditoría y verificación para proyectos de </a:t>
            </a:r>
            <a:r>
              <a:rPr lang="es-ES_tradnl" b="1" dirty="0">
                <a:solidFill>
                  <a:schemeClr val="tx1">
                    <a:lumMod val="75000"/>
                    <a:lumOff val="25000"/>
                  </a:schemeClr>
                </a:solidFill>
                <a:latin typeface="Verdana" charset="0"/>
                <a:ea typeface="Verdana" charset="0"/>
                <a:cs typeface="Verdana" charset="0"/>
              </a:rPr>
              <a:t>mitigación de Gases de Efecto Invernadero (GEI) en el sector forestal –REDD, </a:t>
            </a:r>
            <a:r>
              <a:rPr lang="es-ES_tradnl" b="1" dirty="0" err="1">
                <a:solidFill>
                  <a:schemeClr val="tx1">
                    <a:lumMod val="75000"/>
                    <a:lumOff val="25000"/>
                  </a:schemeClr>
                </a:solidFill>
                <a:latin typeface="Verdana" charset="0"/>
                <a:ea typeface="Verdana" charset="0"/>
                <a:cs typeface="Verdana" charset="0"/>
              </a:rPr>
              <a:t>agroforestería</a:t>
            </a:r>
            <a:r>
              <a:rPr lang="es-ES_tradnl" b="1" dirty="0">
                <a:solidFill>
                  <a:schemeClr val="tx1">
                    <a:lumMod val="75000"/>
                    <a:lumOff val="25000"/>
                  </a:schemeClr>
                </a:solidFill>
                <a:latin typeface="Verdana" charset="0"/>
                <a:ea typeface="Verdana" charset="0"/>
                <a:cs typeface="Verdana" charset="0"/>
              </a:rPr>
              <a:t> y Reforestación, </a:t>
            </a:r>
            <a:r>
              <a:rPr lang="es-ES_tradnl" dirty="0">
                <a:solidFill>
                  <a:schemeClr val="tx1">
                    <a:lumMod val="75000"/>
                    <a:lumOff val="25000"/>
                  </a:schemeClr>
                </a:solidFill>
                <a:latin typeface="Verdana" charset="0"/>
                <a:ea typeface="Verdana" charset="0"/>
                <a:cs typeface="Verdana" charset="0"/>
              </a:rPr>
              <a:t>para demostrar que los datos de captura de GEI son transparentes, consistentes y exactos</a:t>
            </a:r>
          </a:p>
        </p:txBody>
      </p:sp>
      <p:sp>
        <p:nvSpPr>
          <p:cNvPr id="16" name="CuadroTexto 15">
            <a:hlinkClick r:id="rId3"/>
          </p:cNvPr>
          <p:cNvSpPr txBox="1"/>
          <p:nvPr/>
        </p:nvSpPr>
        <p:spPr>
          <a:xfrm>
            <a:off x="10945906" y="3357563"/>
            <a:ext cx="1021977" cy="276999"/>
          </a:xfrm>
          <a:prstGeom prst="rect">
            <a:avLst/>
          </a:prstGeom>
          <a:solidFill>
            <a:schemeClr val="accent6">
              <a:lumMod val="60000"/>
              <a:lumOff val="40000"/>
            </a:schemeClr>
          </a:solidFill>
        </p:spPr>
        <p:txBody>
          <a:bodyPr wrap="square" rtlCol="0">
            <a:spAutoFit/>
          </a:bodyPr>
          <a:lstStyle/>
          <a:p>
            <a:r>
              <a:rPr lang="es-ES_tradnl" sz="1200" b="1" dirty="0">
                <a:latin typeface="Verdana" charset="0"/>
                <a:ea typeface="Verdana" charset="0"/>
                <a:cs typeface="Verdana" charset="0"/>
              </a:rPr>
              <a:t>Ver más</a:t>
            </a:r>
          </a:p>
        </p:txBody>
      </p:sp>
      <p:pic>
        <p:nvPicPr>
          <p:cNvPr id="17" name="Google Shape;210;gfc94c875ed_2_225"/>
          <p:cNvPicPr preferRelativeResize="0"/>
          <p:nvPr/>
        </p:nvPicPr>
        <p:blipFill rotWithShape="1">
          <a:blip r:embed="rId4">
            <a:alphaModFix/>
          </a:blip>
          <a:srcRect/>
          <a:stretch/>
        </p:blipFill>
        <p:spPr>
          <a:xfrm>
            <a:off x="11692412" y="3496062"/>
            <a:ext cx="445800" cy="445800"/>
          </a:xfrm>
          <a:prstGeom prst="rect">
            <a:avLst/>
          </a:prstGeom>
          <a:noFill/>
          <a:ln>
            <a:noFill/>
          </a:ln>
        </p:spPr>
      </p:pic>
      <p:sp>
        <p:nvSpPr>
          <p:cNvPr id="18" name="CuadroTexto 17">
            <a:hlinkClick r:id="rId5"/>
          </p:cNvPr>
          <p:cNvSpPr txBox="1"/>
          <p:nvPr/>
        </p:nvSpPr>
        <p:spPr>
          <a:xfrm>
            <a:off x="10945906" y="4654906"/>
            <a:ext cx="1021977" cy="276999"/>
          </a:xfrm>
          <a:prstGeom prst="rect">
            <a:avLst/>
          </a:prstGeom>
          <a:solidFill>
            <a:schemeClr val="accent4">
              <a:lumMod val="40000"/>
              <a:lumOff val="60000"/>
            </a:schemeClr>
          </a:solidFill>
        </p:spPr>
        <p:txBody>
          <a:bodyPr wrap="square" rtlCol="0">
            <a:spAutoFit/>
          </a:bodyPr>
          <a:lstStyle/>
          <a:p>
            <a:r>
              <a:rPr lang="es-ES_tradnl" sz="1200" b="1" dirty="0">
                <a:latin typeface="Verdana" charset="0"/>
                <a:ea typeface="Verdana" charset="0"/>
                <a:cs typeface="Verdana" charset="0"/>
              </a:rPr>
              <a:t>Ver más</a:t>
            </a:r>
          </a:p>
        </p:txBody>
      </p:sp>
      <p:pic>
        <p:nvPicPr>
          <p:cNvPr id="19" name="Google Shape;210;gfc94c875ed_2_225"/>
          <p:cNvPicPr preferRelativeResize="0"/>
          <p:nvPr/>
        </p:nvPicPr>
        <p:blipFill rotWithShape="1">
          <a:blip r:embed="rId4">
            <a:alphaModFix/>
          </a:blip>
          <a:srcRect/>
          <a:stretch/>
        </p:blipFill>
        <p:spPr>
          <a:xfrm>
            <a:off x="11692412" y="4793405"/>
            <a:ext cx="445800" cy="445800"/>
          </a:xfrm>
          <a:prstGeom prst="rect">
            <a:avLst/>
          </a:prstGeom>
          <a:noFill/>
          <a:ln>
            <a:noFill/>
          </a:ln>
        </p:spPr>
      </p:pic>
      <p:sp>
        <p:nvSpPr>
          <p:cNvPr id="20" name="CuadroTexto 19"/>
          <p:cNvSpPr txBox="1"/>
          <p:nvPr/>
        </p:nvSpPr>
        <p:spPr>
          <a:xfrm>
            <a:off x="170328" y="5490584"/>
            <a:ext cx="10708342" cy="1200329"/>
          </a:xfrm>
          <a:prstGeom prst="rect">
            <a:avLst/>
          </a:prstGeom>
          <a:solidFill>
            <a:schemeClr val="accent1">
              <a:lumMod val="20000"/>
              <a:lumOff val="80000"/>
            </a:schemeClr>
          </a:solidFill>
        </p:spPr>
        <p:txBody>
          <a:bodyPr wrap="square" rtlCol="0">
            <a:spAutoFit/>
          </a:bodyPr>
          <a:lstStyle/>
          <a:p>
            <a:r>
              <a:rPr lang="es-ES_tradnl" b="1" dirty="0">
                <a:solidFill>
                  <a:schemeClr val="tx1">
                    <a:lumMod val="75000"/>
                    <a:lumOff val="25000"/>
                  </a:schemeClr>
                </a:solidFill>
                <a:latin typeface="Verdana" panose="020B0604030504040204" pitchFamily="34" charset="0"/>
                <a:ea typeface="Verdana" panose="020B0604030504040204" pitchFamily="34" charset="0"/>
                <a:cs typeface="Verdana" charset="0"/>
              </a:rPr>
              <a:t>Sello de “</a:t>
            </a:r>
            <a:r>
              <a:rPr lang="es-CO" b="1" dirty="0">
                <a:latin typeface="Verdana" panose="020B0604030504040204" pitchFamily="34" charset="0"/>
                <a:ea typeface="Verdana" panose="020B0604030504040204" pitchFamily="34" charset="0"/>
              </a:rPr>
              <a:t>Ganadería sostenible” </a:t>
            </a:r>
            <a:r>
              <a:rPr lang="es-ES" dirty="0">
                <a:latin typeface="Verdana" panose="020B0604030504040204" pitchFamily="34" charset="0"/>
                <a:ea typeface="Verdana" panose="020B0604030504040204" pitchFamily="34" charset="0"/>
              </a:rPr>
              <a:t>es una herramienta que proporciona la verificación sólida, confiable que las empresas ganaderas están realizando un manejo sostenible. Además, Este sello muestra las bondades para los productores que en sus predios manejen una métrica y unas prácticas en ganadería sostenible</a:t>
            </a:r>
            <a:endParaRPr lang="es-ES_tradnl" b="1" dirty="0">
              <a:solidFill>
                <a:schemeClr val="tx1">
                  <a:lumMod val="75000"/>
                  <a:lumOff val="25000"/>
                </a:schemeClr>
              </a:solidFill>
              <a:latin typeface="Verdana" panose="020B0604030504040204" pitchFamily="34" charset="0"/>
              <a:ea typeface="Verdana" panose="020B0604030504040204" pitchFamily="34" charset="0"/>
              <a:cs typeface="Verdana" charset="0"/>
            </a:endParaRPr>
          </a:p>
        </p:txBody>
      </p:sp>
      <p:sp>
        <p:nvSpPr>
          <p:cNvPr id="21" name="CuadroTexto 20">
            <a:hlinkClick r:id="rId6"/>
          </p:cNvPr>
          <p:cNvSpPr txBox="1"/>
          <p:nvPr/>
        </p:nvSpPr>
        <p:spPr>
          <a:xfrm>
            <a:off x="10959352" y="5824052"/>
            <a:ext cx="1021977" cy="276999"/>
          </a:xfrm>
          <a:prstGeom prst="rect">
            <a:avLst/>
          </a:prstGeom>
          <a:solidFill>
            <a:schemeClr val="accent1">
              <a:lumMod val="60000"/>
              <a:lumOff val="40000"/>
            </a:schemeClr>
          </a:solidFill>
        </p:spPr>
        <p:txBody>
          <a:bodyPr wrap="square" rtlCol="0">
            <a:spAutoFit/>
          </a:bodyPr>
          <a:lstStyle/>
          <a:p>
            <a:r>
              <a:rPr lang="es-ES_tradnl" sz="1200" b="1" dirty="0">
                <a:latin typeface="Verdana" charset="0"/>
                <a:ea typeface="Verdana" charset="0"/>
                <a:cs typeface="Verdana" charset="0"/>
              </a:rPr>
              <a:t>Ver más</a:t>
            </a:r>
          </a:p>
        </p:txBody>
      </p:sp>
      <p:pic>
        <p:nvPicPr>
          <p:cNvPr id="22" name="Google Shape;210;gfc94c875ed_2_225"/>
          <p:cNvPicPr preferRelativeResize="0"/>
          <p:nvPr/>
        </p:nvPicPr>
        <p:blipFill rotWithShape="1">
          <a:blip r:embed="rId4">
            <a:alphaModFix/>
          </a:blip>
          <a:srcRect/>
          <a:stretch/>
        </p:blipFill>
        <p:spPr>
          <a:xfrm>
            <a:off x="11705858" y="5962551"/>
            <a:ext cx="445800" cy="445800"/>
          </a:xfrm>
          <a:prstGeom prst="rect">
            <a:avLst/>
          </a:prstGeom>
          <a:noFill/>
          <a:ln>
            <a:noFill/>
          </a:ln>
        </p:spPr>
      </p:pic>
    </p:spTree>
    <p:extLst>
      <p:ext uri="{BB962C8B-B14F-4D97-AF65-F5344CB8AC3E}">
        <p14:creationId xmlns:p14="http://schemas.microsoft.com/office/powerpoint/2010/main" val="206378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61365" y="778476"/>
            <a:ext cx="1957359" cy="12802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2"/>
          <p:cNvSpPr/>
          <p:nvPr/>
        </p:nvSpPr>
        <p:spPr>
          <a:xfrm>
            <a:off x="0" y="0"/>
            <a:ext cx="1017494" cy="552227"/>
          </a:xfrm>
          <a:prstGeom prst="rect">
            <a:avLst/>
          </a:prstGeom>
          <a:solidFill>
            <a:srgbClr val="008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ángulo redondeado 3"/>
          <p:cNvSpPr/>
          <p:nvPr/>
        </p:nvSpPr>
        <p:spPr>
          <a:xfrm>
            <a:off x="-1" y="1"/>
            <a:ext cx="10878671" cy="552226"/>
          </a:xfrm>
          <a:prstGeom prst="roundRect">
            <a:avLst>
              <a:gd name="adj" fmla="val 50000"/>
            </a:avLst>
          </a:prstGeom>
          <a:solidFill>
            <a:srgbClr val="008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454958" y="23326"/>
            <a:ext cx="9670677" cy="461665"/>
          </a:xfrm>
          <a:prstGeom prst="rect">
            <a:avLst/>
          </a:prstGeom>
          <a:noFill/>
        </p:spPr>
        <p:txBody>
          <a:bodyPr wrap="square" rtlCol="0">
            <a:spAutoFit/>
          </a:bodyPr>
          <a:lstStyle/>
          <a:p>
            <a:r>
              <a:rPr lang="es-ES_tradnl" sz="2400" b="1" dirty="0">
                <a:solidFill>
                  <a:schemeClr val="bg1"/>
                </a:solidFill>
                <a:latin typeface="Verdana" charset="0"/>
                <a:ea typeface="Verdana" charset="0"/>
                <a:cs typeface="Verdana" charset="0"/>
              </a:rPr>
              <a:t>A nivel internacional existen</a:t>
            </a:r>
            <a:endParaRPr lang="es-ES_tradnl" sz="2400" b="1" dirty="0">
              <a:solidFill>
                <a:srgbClr val="41FF74"/>
              </a:solidFill>
              <a:latin typeface="Verdana" charset="0"/>
              <a:ea typeface="Verdana" charset="0"/>
              <a:cs typeface="Verdana" charset="0"/>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5000" t="13699" r="11508" b="12304"/>
          <a:stretch/>
        </p:blipFill>
        <p:spPr>
          <a:xfrm>
            <a:off x="239806" y="915238"/>
            <a:ext cx="1784789" cy="940456"/>
          </a:xfrm>
          <a:prstGeom prst="rect">
            <a:avLst/>
          </a:prstGeom>
          <a:ln>
            <a:noFill/>
          </a:ln>
        </p:spPr>
      </p:pic>
      <p:sp>
        <p:nvSpPr>
          <p:cNvPr id="7" name="CuadroTexto 6"/>
          <p:cNvSpPr txBox="1"/>
          <p:nvPr/>
        </p:nvSpPr>
        <p:spPr>
          <a:xfrm>
            <a:off x="2118724" y="915238"/>
            <a:ext cx="9714688" cy="1077218"/>
          </a:xfrm>
          <a:prstGeom prst="rect">
            <a:avLst/>
          </a:prstGeom>
          <a:noFill/>
        </p:spPr>
        <p:txBody>
          <a:bodyPr wrap="square" rtlCol="0">
            <a:spAutoFit/>
          </a:bodyPr>
          <a:lstStyle/>
          <a:p>
            <a:r>
              <a:rPr lang="es-ES_tradnl" sz="1600" b="1" dirty="0" err="1">
                <a:latin typeface="Verdana" charset="0"/>
                <a:ea typeface="Verdana" charset="0"/>
                <a:cs typeface="Verdana" charset="0"/>
              </a:rPr>
              <a:t>Forest</a:t>
            </a:r>
            <a:r>
              <a:rPr lang="es-ES_tradnl" sz="1600" b="1" dirty="0">
                <a:latin typeface="Verdana" charset="0"/>
                <a:ea typeface="Verdana" charset="0"/>
                <a:cs typeface="Verdana" charset="0"/>
              </a:rPr>
              <a:t> </a:t>
            </a:r>
            <a:r>
              <a:rPr lang="es-ES_tradnl" sz="1600" b="1" dirty="0" err="1">
                <a:latin typeface="Verdana" charset="0"/>
                <a:ea typeface="Verdana" charset="0"/>
                <a:cs typeface="Verdana" charset="0"/>
              </a:rPr>
              <a:t>Stewardship</a:t>
            </a:r>
            <a:r>
              <a:rPr lang="es-ES_tradnl" sz="1600" b="1" dirty="0">
                <a:latin typeface="Verdana" charset="0"/>
                <a:ea typeface="Verdana" charset="0"/>
                <a:cs typeface="Verdana" charset="0"/>
              </a:rPr>
              <a:t> </a:t>
            </a:r>
            <a:r>
              <a:rPr lang="es-ES_tradnl" sz="1600" b="1" dirty="0" err="1">
                <a:latin typeface="Verdana" charset="0"/>
                <a:ea typeface="Verdana" charset="0"/>
                <a:cs typeface="Verdana" charset="0"/>
              </a:rPr>
              <a:t>Conuncil</a:t>
            </a:r>
            <a:r>
              <a:rPr lang="es-ES_tradnl" sz="1600" b="1" dirty="0">
                <a:latin typeface="Verdana" charset="0"/>
                <a:ea typeface="Verdana" charset="0"/>
                <a:cs typeface="Verdana" charset="0"/>
              </a:rPr>
              <a:t> (FSC):</a:t>
            </a:r>
            <a:r>
              <a:rPr lang="es-ES_tradnl" sz="1600" dirty="0">
                <a:latin typeface="Verdana" charset="0"/>
                <a:ea typeface="Verdana" charset="0"/>
                <a:cs typeface="Verdana" charset="0"/>
              </a:rPr>
              <a:t> </a:t>
            </a:r>
          </a:p>
          <a:p>
            <a:r>
              <a:rPr lang="es-ES_tradnl" sz="1600" dirty="0">
                <a:latin typeface="Verdana" charset="0"/>
                <a:ea typeface="Verdana" charset="0"/>
                <a:cs typeface="Verdana" charset="0"/>
              </a:rPr>
              <a:t>Establece los requisitos globales para el manejo forestal responsable y certifica de manera voluntaria cadenas de custodia, madera controlada y manejo forestal a nivel regional o nacional con vigencia a cinco años (</a:t>
            </a:r>
            <a:r>
              <a:rPr lang="es-ES_tradnl" sz="1600" dirty="0">
                <a:latin typeface="Verdana" charset="0"/>
                <a:ea typeface="Verdana" charset="0"/>
                <a:cs typeface="Verdana" charset="0"/>
                <a:hlinkClick r:id="rId3"/>
              </a:rPr>
              <a:t>ver más</a:t>
            </a:r>
            <a:r>
              <a:rPr lang="es-ES_tradnl" sz="1600" dirty="0">
                <a:latin typeface="Verdana" charset="0"/>
                <a:ea typeface="Verdana" charset="0"/>
                <a:cs typeface="Verdana" charset="0"/>
              </a:rPr>
              <a:t>).</a:t>
            </a:r>
            <a:endParaRPr lang="es-ES_tradnl" sz="1600" b="1" dirty="0">
              <a:latin typeface="Verdana" charset="0"/>
              <a:ea typeface="Verdana" charset="0"/>
              <a:cs typeface="Verdana" charset="0"/>
            </a:endParaRPr>
          </a:p>
        </p:txBody>
      </p:sp>
      <p:sp>
        <p:nvSpPr>
          <p:cNvPr id="23" name="CuadroTexto 22"/>
          <p:cNvSpPr txBox="1"/>
          <p:nvPr/>
        </p:nvSpPr>
        <p:spPr>
          <a:xfrm>
            <a:off x="2162225" y="2333696"/>
            <a:ext cx="9714688" cy="1077218"/>
          </a:xfrm>
          <a:prstGeom prst="rect">
            <a:avLst/>
          </a:prstGeom>
          <a:noFill/>
        </p:spPr>
        <p:txBody>
          <a:bodyPr wrap="square" rtlCol="0">
            <a:spAutoFit/>
          </a:bodyPr>
          <a:lstStyle/>
          <a:p>
            <a:r>
              <a:rPr lang="es-ES_tradnl" sz="1600" b="1" dirty="0" err="1">
                <a:latin typeface="Verdana" charset="0"/>
                <a:ea typeface="Verdana" charset="0"/>
                <a:cs typeface="Verdana" charset="0"/>
              </a:rPr>
              <a:t>Rainfores</a:t>
            </a:r>
            <a:r>
              <a:rPr lang="es-ES_tradnl" sz="1600" b="1" dirty="0">
                <a:latin typeface="Verdana" charset="0"/>
                <a:ea typeface="Verdana" charset="0"/>
                <a:cs typeface="Verdana" charset="0"/>
              </a:rPr>
              <a:t> </a:t>
            </a:r>
            <a:r>
              <a:rPr lang="es-ES_tradnl" sz="1600" b="1" dirty="0" err="1">
                <a:latin typeface="Verdana" charset="0"/>
                <a:ea typeface="Verdana" charset="0"/>
                <a:cs typeface="Verdana" charset="0"/>
              </a:rPr>
              <a:t>Aliance</a:t>
            </a:r>
            <a:endParaRPr lang="es-ES_tradnl" sz="1600" dirty="0">
              <a:latin typeface="Verdana" charset="0"/>
              <a:ea typeface="Verdana" charset="0"/>
              <a:cs typeface="Verdana" charset="0"/>
            </a:endParaRPr>
          </a:p>
          <a:p>
            <a:r>
              <a:rPr lang="es-ES_tradnl" sz="1600" dirty="0">
                <a:latin typeface="Verdana" charset="0"/>
                <a:ea typeface="Verdana" charset="0"/>
                <a:cs typeface="Verdana" charset="0"/>
              </a:rPr>
              <a:t>Certifica productos con sostenibilidad social, económica y ambiental. Valoran prácticas de protección de bosques en pie, fomento a la salud ecosistémica y protección de bosques nativos, así como el respecto por los derechos humanos de poblaciones rurales (</a:t>
            </a:r>
            <a:r>
              <a:rPr lang="es-ES_tradnl" sz="1600" dirty="0">
                <a:latin typeface="Verdana" charset="0"/>
                <a:ea typeface="Verdana" charset="0"/>
                <a:cs typeface="Verdana" charset="0"/>
                <a:hlinkClick r:id="rId4"/>
              </a:rPr>
              <a:t>ver más</a:t>
            </a:r>
            <a:r>
              <a:rPr lang="es-ES_tradnl" sz="1600" dirty="0">
                <a:latin typeface="Verdana" charset="0"/>
                <a:ea typeface="Verdana" charset="0"/>
                <a:cs typeface="Verdana" charset="0"/>
              </a:rPr>
              <a:t>)</a:t>
            </a:r>
            <a:endParaRPr lang="es-ES_tradnl" sz="1600" b="1" dirty="0">
              <a:latin typeface="Verdana" charset="0"/>
              <a:ea typeface="Verdana" charset="0"/>
              <a:cs typeface="Verdana" charset="0"/>
            </a:endParaRPr>
          </a:p>
        </p:txBody>
      </p:sp>
      <p:sp>
        <p:nvSpPr>
          <p:cNvPr id="25" name="Rectángulo redondeado 24"/>
          <p:cNvSpPr/>
          <p:nvPr/>
        </p:nvSpPr>
        <p:spPr>
          <a:xfrm>
            <a:off x="159124" y="2133100"/>
            <a:ext cx="1957359" cy="12802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30" y="2176781"/>
            <a:ext cx="1230407" cy="1230407"/>
          </a:xfrm>
          <a:prstGeom prst="rect">
            <a:avLst/>
          </a:prstGeom>
        </p:spPr>
      </p:pic>
      <p:sp>
        <p:nvSpPr>
          <p:cNvPr id="31" name="Rectángulo 30"/>
          <p:cNvSpPr/>
          <p:nvPr/>
        </p:nvSpPr>
        <p:spPr>
          <a:xfrm>
            <a:off x="0" y="3639647"/>
            <a:ext cx="12192000" cy="3218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CuadroTexto 31"/>
          <p:cNvSpPr txBox="1"/>
          <p:nvPr/>
        </p:nvSpPr>
        <p:spPr>
          <a:xfrm>
            <a:off x="239806" y="3719580"/>
            <a:ext cx="11537577" cy="877163"/>
          </a:xfrm>
          <a:prstGeom prst="rect">
            <a:avLst/>
          </a:prstGeom>
          <a:noFill/>
        </p:spPr>
        <p:txBody>
          <a:bodyPr wrap="square" rtlCol="0">
            <a:spAutoFit/>
          </a:bodyPr>
          <a:lstStyle/>
          <a:p>
            <a:r>
              <a:rPr lang="es-ES_tradnl" sz="1700" dirty="0">
                <a:latin typeface="Verdana" charset="0"/>
                <a:ea typeface="Verdana" charset="0"/>
                <a:cs typeface="Verdana" charset="0"/>
              </a:rPr>
              <a:t>Pese a que en la actualidad no existe una certificación oficial de paisajes conectados o de iniciativas, proyecto y/o productos derivados de Soluciones Basadas en la Naturaleza, la </a:t>
            </a:r>
            <a:r>
              <a:rPr lang="es-ES_tradnl" sz="1700" dirty="0">
                <a:latin typeface="Verdana" charset="0"/>
                <a:ea typeface="Verdana" charset="0"/>
                <a:cs typeface="Verdana" charset="0"/>
                <a:hlinkClick r:id="rId6"/>
              </a:rPr>
              <a:t>UICN (2020) </a:t>
            </a:r>
            <a:r>
              <a:rPr lang="es-ES_tradnl" sz="1700" dirty="0">
                <a:latin typeface="Verdana" charset="0"/>
                <a:ea typeface="Verdana" charset="0"/>
                <a:cs typeface="Verdana" charset="0"/>
              </a:rPr>
              <a:t>definió ocho criterios a tener en cuenta, al momento de efectuar una valoración por terceras partes: </a:t>
            </a:r>
          </a:p>
        </p:txBody>
      </p:sp>
      <p:sp>
        <p:nvSpPr>
          <p:cNvPr id="35" name="CuadroTexto 34"/>
          <p:cNvSpPr txBox="1"/>
          <p:nvPr/>
        </p:nvSpPr>
        <p:spPr>
          <a:xfrm>
            <a:off x="4012" y="5913277"/>
            <a:ext cx="1516904" cy="738664"/>
          </a:xfrm>
          <a:prstGeom prst="rect">
            <a:avLst/>
          </a:prstGeom>
          <a:solidFill>
            <a:srgbClr val="7030A0"/>
          </a:solidFill>
        </p:spPr>
        <p:txBody>
          <a:bodyPr wrap="square" rtlCol="0">
            <a:spAutoFit/>
          </a:bodyPr>
          <a:lstStyle/>
          <a:p>
            <a:pPr algn="ctr"/>
            <a:r>
              <a:rPr lang="es-ES_tradnl" sz="1400">
                <a:solidFill>
                  <a:schemeClr val="bg1"/>
                </a:solidFill>
                <a:latin typeface="Verdana" charset="0"/>
                <a:ea typeface="Verdana" charset="0"/>
                <a:cs typeface="Verdana" charset="0"/>
              </a:rPr>
              <a:t>Responde a los desafíos sociales </a:t>
            </a:r>
          </a:p>
        </p:txBody>
      </p:sp>
      <p:sp>
        <p:nvSpPr>
          <p:cNvPr id="36" name="Elipse 35"/>
          <p:cNvSpPr/>
          <p:nvPr/>
        </p:nvSpPr>
        <p:spPr>
          <a:xfrm>
            <a:off x="353636" y="5170701"/>
            <a:ext cx="790420" cy="793376"/>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7" name="Imagen 36"/>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contrast="82000"/>
                    </a14:imgEffect>
                  </a14:imgLayer>
                </a14:imgProps>
              </a:ext>
              <a:ext uri="{28A0092B-C50C-407E-A947-70E740481C1C}">
                <a14:useLocalDpi xmlns:a14="http://schemas.microsoft.com/office/drawing/2010/main" val="0"/>
              </a:ext>
            </a:extLst>
          </a:blip>
          <a:stretch>
            <a:fillRect/>
          </a:stretch>
        </p:blipFill>
        <p:spPr>
          <a:xfrm>
            <a:off x="488869" y="5303166"/>
            <a:ext cx="540000" cy="540000"/>
          </a:xfrm>
          <a:prstGeom prst="rect">
            <a:avLst/>
          </a:prstGeom>
        </p:spPr>
      </p:pic>
      <p:sp>
        <p:nvSpPr>
          <p:cNvPr id="38" name="CuadroTexto 37"/>
          <p:cNvSpPr txBox="1"/>
          <p:nvPr/>
        </p:nvSpPr>
        <p:spPr>
          <a:xfrm>
            <a:off x="1538991" y="5913102"/>
            <a:ext cx="1516904" cy="738664"/>
          </a:xfrm>
          <a:prstGeom prst="rect">
            <a:avLst/>
          </a:prstGeom>
          <a:solidFill>
            <a:srgbClr val="00E585"/>
          </a:solidFill>
        </p:spPr>
        <p:txBody>
          <a:bodyPr wrap="square" rtlCol="0">
            <a:spAutoFit/>
          </a:bodyPr>
          <a:lstStyle/>
          <a:p>
            <a:pPr algn="ctr"/>
            <a:r>
              <a:rPr lang="es-ES_tradnl" sz="1400" dirty="0">
                <a:solidFill>
                  <a:schemeClr val="bg1"/>
                </a:solidFill>
                <a:latin typeface="Verdana" charset="0"/>
                <a:ea typeface="Verdana" charset="0"/>
                <a:cs typeface="Verdana" charset="0"/>
              </a:rPr>
              <a:t>Adecuada al contexto socioecológico</a:t>
            </a:r>
          </a:p>
        </p:txBody>
      </p:sp>
      <p:sp>
        <p:nvSpPr>
          <p:cNvPr id="39" name="Elipse 38"/>
          <p:cNvSpPr/>
          <p:nvPr/>
        </p:nvSpPr>
        <p:spPr>
          <a:xfrm>
            <a:off x="1888615" y="5170526"/>
            <a:ext cx="790420" cy="793376"/>
          </a:xfrm>
          <a:prstGeom prst="ellipse">
            <a:avLst/>
          </a:prstGeom>
          <a:solidFill>
            <a:srgbClr val="00E5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1" name="Imagen 40"/>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049825" y="5330736"/>
            <a:ext cx="468000" cy="468000"/>
          </a:xfrm>
          <a:prstGeom prst="rect">
            <a:avLst/>
          </a:prstGeom>
        </p:spPr>
      </p:pic>
      <p:sp>
        <p:nvSpPr>
          <p:cNvPr id="42" name="CuadroTexto 41"/>
          <p:cNvSpPr txBox="1"/>
          <p:nvPr/>
        </p:nvSpPr>
        <p:spPr>
          <a:xfrm>
            <a:off x="3062948" y="5913102"/>
            <a:ext cx="1516904" cy="738664"/>
          </a:xfrm>
          <a:prstGeom prst="rect">
            <a:avLst/>
          </a:prstGeom>
          <a:solidFill>
            <a:schemeClr val="accent2"/>
          </a:solidFill>
        </p:spPr>
        <p:txBody>
          <a:bodyPr wrap="square" rtlCol="0">
            <a:spAutoFit/>
          </a:bodyPr>
          <a:lstStyle/>
          <a:p>
            <a:pPr algn="ctr"/>
            <a:r>
              <a:rPr lang="es-ES_tradnl" sz="1400" dirty="0">
                <a:solidFill>
                  <a:schemeClr val="bg1"/>
                </a:solidFill>
                <a:latin typeface="Verdana" charset="0"/>
                <a:ea typeface="Verdana" charset="0"/>
                <a:cs typeface="Verdana" charset="0"/>
              </a:rPr>
              <a:t>Incrementa la biodiversidad e integralidad</a:t>
            </a:r>
          </a:p>
        </p:txBody>
      </p:sp>
      <p:sp>
        <p:nvSpPr>
          <p:cNvPr id="43" name="Elipse 42"/>
          <p:cNvSpPr/>
          <p:nvPr/>
        </p:nvSpPr>
        <p:spPr>
          <a:xfrm>
            <a:off x="3412572" y="5170526"/>
            <a:ext cx="790420" cy="79337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4" name="Imagen 43"/>
          <p:cNvPicPr>
            <a:picLocks noChangeAspect="1"/>
          </p:cNvPicPr>
          <p:nvPr/>
        </p:nvPicPr>
        <p:blipFill>
          <a:blip r:embed="rId11">
            <a:lum bright="70000" contrast="-70000"/>
            <a:extLst>
              <a:ext uri="{BEBA8EAE-BF5A-486C-A8C5-ECC9F3942E4B}">
                <a14:imgProps xmlns:a14="http://schemas.microsoft.com/office/drawing/2010/main">
                  <a14:imgLayer r:embed="rId12">
                    <a14:imgEffect>
                      <a14:brightnessContrast bright="100000" contrast="-86000"/>
                    </a14:imgEffect>
                  </a14:imgLayer>
                </a14:imgProps>
              </a:ext>
              <a:ext uri="{28A0092B-C50C-407E-A947-70E740481C1C}">
                <a14:useLocalDpi xmlns:a14="http://schemas.microsoft.com/office/drawing/2010/main" val="0"/>
              </a:ext>
            </a:extLst>
          </a:blip>
          <a:stretch>
            <a:fillRect/>
          </a:stretch>
        </p:blipFill>
        <p:spPr>
          <a:xfrm>
            <a:off x="3536715" y="5267166"/>
            <a:ext cx="576000" cy="576000"/>
          </a:xfrm>
          <a:prstGeom prst="rect">
            <a:avLst/>
          </a:prstGeom>
        </p:spPr>
      </p:pic>
      <p:sp>
        <p:nvSpPr>
          <p:cNvPr id="45" name="CuadroTexto 44"/>
          <p:cNvSpPr txBox="1"/>
          <p:nvPr/>
        </p:nvSpPr>
        <p:spPr>
          <a:xfrm>
            <a:off x="4595332" y="5913102"/>
            <a:ext cx="1516904" cy="738664"/>
          </a:xfrm>
          <a:prstGeom prst="rect">
            <a:avLst/>
          </a:prstGeom>
          <a:solidFill>
            <a:srgbClr val="FF0064"/>
          </a:solidFill>
        </p:spPr>
        <p:txBody>
          <a:bodyPr wrap="square" rtlCol="0">
            <a:spAutoFit/>
          </a:bodyPr>
          <a:lstStyle/>
          <a:p>
            <a:pPr algn="ctr"/>
            <a:r>
              <a:rPr lang="es-ES_tradnl" sz="1400" dirty="0">
                <a:solidFill>
                  <a:schemeClr val="bg1"/>
                </a:solidFill>
                <a:latin typeface="Verdana" charset="0"/>
                <a:ea typeface="Verdana" charset="0"/>
                <a:cs typeface="Verdana" charset="0"/>
              </a:rPr>
              <a:t>Son viables de manera económica</a:t>
            </a:r>
          </a:p>
        </p:txBody>
      </p:sp>
      <p:sp>
        <p:nvSpPr>
          <p:cNvPr id="46" name="Elipse 45"/>
          <p:cNvSpPr/>
          <p:nvPr/>
        </p:nvSpPr>
        <p:spPr>
          <a:xfrm>
            <a:off x="4944956" y="5170526"/>
            <a:ext cx="790420" cy="793376"/>
          </a:xfrm>
          <a:prstGeom prst="ellipse">
            <a:avLst/>
          </a:prstGeom>
          <a:solidFill>
            <a:srgbClr val="FF00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CuadroTexto 47"/>
          <p:cNvSpPr txBox="1"/>
          <p:nvPr/>
        </p:nvSpPr>
        <p:spPr>
          <a:xfrm>
            <a:off x="6099256" y="5913277"/>
            <a:ext cx="1516904" cy="738664"/>
          </a:xfrm>
          <a:prstGeom prst="rect">
            <a:avLst/>
          </a:prstGeom>
          <a:solidFill>
            <a:schemeClr val="accent4"/>
          </a:solidFill>
        </p:spPr>
        <p:txBody>
          <a:bodyPr wrap="square" rtlCol="0">
            <a:spAutoFit/>
          </a:bodyPr>
          <a:lstStyle/>
          <a:p>
            <a:pPr algn="ctr"/>
            <a:r>
              <a:rPr lang="es-ES_tradnl" sz="1400" dirty="0">
                <a:solidFill>
                  <a:schemeClr val="bg1"/>
                </a:solidFill>
                <a:latin typeface="Verdana" charset="0"/>
                <a:ea typeface="Verdana" charset="0"/>
                <a:cs typeface="Verdana" charset="0"/>
              </a:rPr>
              <a:t>Genera procesos de gobernanza</a:t>
            </a:r>
          </a:p>
        </p:txBody>
      </p:sp>
      <p:sp>
        <p:nvSpPr>
          <p:cNvPr id="49" name="Elipse 48"/>
          <p:cNvSpPr/>
          <p:nvPr/>
        </p:nvSpPr>
        <p:spPr>
          <a:xfrm>
            <a:off x="6448880" y="5170701"/>
            <a:ext cx="790420" cy="793376"/>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CuadroTexto 50"/>
          <p:cNvSpPr txBox="1"/>
          <p:nvPr/>
        </p:nvSpPr>
        <p:spPr>
          <a:xfrm>
            <a:off x="7634235" y="5913102"/>
            <a:ext cx="1516904" cy="738664"/>
          </a:xfrm>
          <a:prstGeom prst="rect">
            <a:avLst/>
          </a:prstGeom>
          <a:solidFill>
            <a:schemeClr val="accent5"/>
          </a:solidFill>
        </p:spPr>
        <p:txBody>
          <a:bodyPr wrap="square" rtlCol="0">
            <a:spAutoFit/>
          </a:bodyPr>
          <a:lstStyle/>
          <a:p>
            <a:pPr algn="ctr"/>
            <a:r>
              <a:rPr lang="es-ES_tradnl" sz="1400" dirty="0">
                <a:solidFill>
                  <a:schemeClr val="bg1"/>
                </a:solidFill>
                <a:latin typeface="Verdana" charset="0"/>
                <a:ea typeface="Verdana" charset="0"/>
                <a:cs typeface="Verdana" charset="0"/>
              </a:rPr>
              <a:t>Equidad entre el objetivo y los beneficios</a:t>
            </a:r>
          </a:p>
        </p:txBody>
      </p:sp>
      <p:sp>
        <p:nvSpPr>
          <p:cNvPr id="52" name="Elipse 51"/>
          <p:cNvSpPr/>
          <p:nvPr/>
        </p:nvSpPr>
        <p:spPr>
          <a:xfrm>
            <a:off x="7983859" y="5170526"/>
            <a:ext cx="790420" cy="793376"/>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CuadroTexto 53"/>
          <p:cNvSpPr txBox="1"/>
          <p:nvPr/>
        </p:nvSpPr>
        <p:spPr>
          <a:xfrm>
            <a:off x="9158192" y="5913102"/>
            <a:ext cx="1516904" cy="738664"/>
          </a:xfrm>
          <a:prstGeom prst="rect">
            <a:avLst/>
          </a:prstGeom>
          <a:solidFill>
            <a:srgbClr val="00E3DF"/>
          </a:solidFill>
        </p:spPr>
        <p:txBody>
          <a:bodyPr wrap="square" rtlCol="0">
            <a:spAutoFit/>
          </a:bodyPr>
          <a:lstStyle/>
          <a:p>
            <a:pPr algn="ctr"/>
            <a:r>
              <a:rPr lang="es-ES_tradnl" sz="1400" dirty="0">
                <a:solidFill>
                  <a:schemeClr val="bg1"/>
                </a:solidFill>
                <a:latin typeface="Verdana" charset="0"/>
                <a:ea typeface="Verdana" charset="0"/>
                <a:cs typeface="Verdana" charset="0"/>
              </a:rPr>
              <a:t>Gestión adaptativa de la </a:t>
            </a:r>
            <a:r>
              <a:rPr lang="es-ES_tradnl" sz="1400" dirty="0" err="1">
                <a:solidFill>
                  <a:schemeClr val="bg1"/>
                </a:solidFill>
                <a:latin typeface="Verdana" charset="0"/>
                <a:ea typeface="Verdana" charset="0"/>
                <a:cs typeface="Verdana" charset="0"/>
              </a:rPr>
              <a:t>SbN</a:t>
            </a:r>
            <a:endParaRPr lang="es-ES_tradnl" sz="1400" dirty="0">
              <a:solidFill>
                <a:schemeClr val="bg1"/>
              </a:solidFill>
              <a:latin typeface="Verdana" charset="0"/>
              <a:ea typeface="Verdana" charset="0"/>
              <a:cs typeface="Verdana" charset="0"/>
            </a:endParaRPr>
          </a:p>
        </p:txBody>
      </p:sp>
      <p:sp>
        <p:nvSpPr>
          <p:cNvPr id="55" name="Elipse 54"/>
          <p:cNvSpPr/>
          <p:nvPr/>
        </p:nvSpPr>
        <p:spPr>
          <a:xfrm>
            <a:off x="9507816" y="5170526"/>
            <a:ext cx="790420" cy="793376"/>
          </a:xfrm>
          <a:prstGeom prst="ellipse">
            <a:avLst/>
          </a:prstGeom>
          <a:solidFill>
            <a:srgbClr val="00E3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CuadroTexto 56"/>
          <p:cNvSpPr txBox="1"/>
          <p:nvPr/>
        </p:nvSpPr>
        <p:spPr>
          <a:xfrm>
            <a:off x="10690576" y="5913102"/>
            <a:ext cx="1516904" cy="738664"/>
          </a:xfrm>
          <a:prstGeom prst="rect">
            <a:avLst/>
          </a:prstGeom>
          <a:solidFill>
            <a:srgbClr val="00B050"/>
          </a:solidFill>
        </p:spPr>
        <p:txBody>
          <a:bodyPr wrap="square" rtlCol="0">
            <a:spAutoFit/>
          </a:bodyPr>
          <a:lstStyle/>
          <a:p>
            <a:pPr algn="ctr"/>
            <a:r>
              <a:rPr lang="es-ES_tradnl" sz="1400" dirty="0">
                <a:solidFill>
                  <a:schemeClr val="bg1"/>
                </a:solidFill>
                <a:latin typeface="Verdana" charset="0"/>
                <a:ea typeface="Verdana" charset="0"/>
                <a:cs typeface="Verdana" charset="0"/>
              </a:rPr>
              <a:t>Sostenibles y adaptadas al marco legal</a:t>
            </a:r>
          </a:p>
        </p:txBody>
      </p:sp>
      <p:sp>
        <p:nvSpPr>
          <p:cNvPr id="58" name="Elipse 57"/>
          <p:cNvSpPr/>
          <p:nvPr/>
        </p:nvSpPr>
        <p:spPr>
          <a:xfrm>
            <a:off x="11040200" y="5170526"/>
            <a:ext cx="790420" cy="793376"/>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0" name="Imagen 59"/>
          <p:cNvPicPr>
            <a:picLocks noChangeAspect="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068803" y="5267166"/>
            <a:ext cx="576000" cy="576000"/>
          </a:xfrm>
          <a:prstGeom prst="rect">
            <a:avLst/>
          </a:prstGeom>
        </p:spPr>
      </p:pic>
      <p:pic>
        <p:nvPicPr>
          <p:cNvPr id="61" name="Imagen 60"/>
          <p:cNvPicPr>
            <a:picLocks noChangeAspect="1"/>
          </p:cNvPicPr>
          <p:nvPr/>
        </p:nvPicPr>
        <p:blipFill>
          <a:blip r:embed="rId15">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553617" y="5248823"/>
            <a:ext cx="612000" cy="612000"/>
          </a:xfrm>
          <a:prstGeom prst="rect">
            <a:avLst/>
          </a:prstGeom>
        </p:spPr>
      </p:pic>
      <p:pic>
        <p:nvPicPr>
          <p:cNvPr id="63" name="Imagen 62"/>
          <p:cNvPicPr>
            <a:picLocks noChangeAspect="1"/>
          </p:cNvPicPr>
          <p:nvPr/>
        </p:nvPicPr>
        <p:blipFill>
          <a:blip r:embed="rId17">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108002" y="5277170"/>
            <a:ext cx="576000" cy="576000"/>
          </a:xfrm>
          <a:prstGeom prst="rect">
            <a:avLst/>
          </a:prstGeom>
        </p:spPr>
      </p:pic>
      <p:pic>
        <p:nvPicPr>
          <p:cNvPr id="64" name="Imagen 63"/>
          <p:cNvPicPr>
            <a:picLocks noChangeAspect="1"/>
          </p:cNvPicPr>
          <p:nvPr/>
        </p:nvPicPr>
        <p:blipFill>
          <a:blip r:embed="rId19">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633026" y="5294736"/>
            <a:ext cx="540000" cy="540000"/>
          </a:xfrm>
          <a:prstGeom prst="rect">
            <a:avLst/>
          </a:prstGeom>
        </p:spPr>
      </p:pic>
      <p:pic>
        <p:nvPicPr>
          <p:cNvPr id="65" name="Imagen 64"/>
          <p:cNvPicPr>
            <a:picLocks noChangeAspect="1"/>
          </p:cNvPicPr>
          <p:nvPr/>
        </p:nvPicPr>
        <p:blipFill>
          <a:blip r:embed="rId21">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61028" y="5243370"/>
            <a:ext cx="576000" cy="576000"/>
          </a:xfrm>
          <a:prstGeom prst="rect">
            <a:avLst/>
          </a:prstGeom>
        </p:spPr>
      </p:pic>
    </p:spTree>
    <p:extLst>
      <p:ext uri="{BB962C8B-B14F-4D97-AF65-F5344CB8AC3E}">
        <p14:creationId xmlns:p14="http://schemas.microsoft.com/office/powerpoint/2010/main" val="17677292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530</Words>
  <Application>Microsoft Office PowerPoint</Application>
  <PresentationFormat>Panorámica</PresentationFormat>
  <Paragraphs>28</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Natalia Agudelo</cp:lastModifiedBy>
  <cp:revision>31</cp:revision>
  <dcterms:created xsi:type="dcterms:W3CDTF">2022-01-24T16:42:38Z</dcterms:created>
  <dcterms:modified xsi:type="dcterms:W3CDTF">2022-02-24T16:09:00Z</dcterms:modified>
</cp:coreProperties>
</file>